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2" r:id="rId2"/>
    <p:sldId id="353" r:id="rId3"/>
    <p:sldId id="351" r:id="rId4"/>
    <p:sldId id="258" r:id="rId5"/>
    <p:sldId id="354" r:id="rId6"/>
    <p:sldId id="328" r:id="rId7"/>
    <p:sldId id="326" r:id="rId8"/>
    <p:sldId id="356" r:id="rId9"/>
    <p:sldId id="298" r:id="rId10"/>
    <p:sldId id="301" r:id="rId11"/>
    <p:sldId id="299" r:id="rId12"/>
    <p:sldId id="300" r:id="rId13"/>
    <p:sldId id="345" r:id="rId14"/>
    <p:sldId id="355" r:id="rId15"/>
    <p:sldId id="317" r:id="rId16"/>
    <p:sldId id="358" r:id="rId17"/>
    <p:sldId id="288" r:id="rId18"/>
    <p:sldId id="318" r:id="rId19"/>
    <p:sldId id="323" r:id="rId20"/>
    <p:sldId id="357" r:id="rId21"/>
    <p:sldId id="336" r:id="rId22"/>
    <p:sldId id="319" r:id="rId23"/>
    <p:sldId id="342" r:id="rId24"/>
    <p:sldId id="359" r:id="rId25"/>
    <p:sldId id="344" r:id="rId26"/>
    <p:sldId id="329" r:id="rId27"/>
    <p:sldId id="334" r:id="rId28"/>
    <p:sldId id="327" r:id="rId29"/>
    <p:sldId id="274"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66"/>
    <a:srgbClr val="CCECFF"/>
    <a:srgbClr val="66CCFF"/>
    <a:srgbClr val="99CCFF"/>
    <a:srgbClr val="FF6600"/>
    <a:srgbClr val="CCFFFF"/>
    <a:srgbClr val="FFCC66"/>
    <a:srgbClr val="FF99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279" autoAdjust="0"/>
    <p:restoredTop sz="98022" autoAdjust="0"/>
  </p:normalViewPr>
  <p:slideViewPr>
    <p:cSldViewPr>
      <p:cViewPr varScale="1">
        <p:scale>
          <a:sx n="74" d="100"/>
          <a:sy n="74" d="100"/>
        </p:scale>
        <p:origin x="2026" y="62"/>
      </p:cViewPr>
      <p:guideLst>
        <p:guide orient="horz" pos="2160"/>
        <p:guide pos="2880"/>
      </p:guideLst>
    </p:cSldViewPr>
  </p:slideViewPr>
  <p:outlineViewPr>
    <p:cViewPr>
      <p:scale>
        <a:sx n="33" d="100"/>
        <a:sy n="33" d="100"/>
      </p:scale>
      <p:origin x="0" y="787"/>
    </p:cViewPr>
  </p:outlineViewPr>
  <p:notesTextViewPr>
    <p:cViewPr>
      <p:scale>
        <a:sx n="100" d="100"/>
        <a:sy n="100" d="100"/>
      </p:scale>
      <p:origin x="0" y="0"/>
    </p:cViewPr>
  </p:notesTextViewPr>
  <p:sorterViewPr>
    <p:cViewPr>
      <p:scale>
        <a:sx n="100" d="100"/>
        <a:sy n="100" d="100"/>
      </p:scale>
      <p:origin x="0" y="3840"/>
    </p:cViewPr>
  </p:sorterViewPr>
  <p:notesViewPr>
    <p:cSldViewPr>
      <p:cViewPr>
        <p:scale>
          <a:sx n="80" d="100"/>
          <a:sy n="80" d="100"/>
        </p:scale>
        <p:origin x="277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8782094440283"/>
          <c:y val="5.9092585452533819E-2"/>
          <c:w val="0.82209770253586334"/>
          <c:h val="0.49849330412748499"/>
        </c:manualLayout>
      </c:layout>
      <c:lineChart>
        <c:grouping val="standard"/>
        <c:varyColors val="0"/>
        <c:ser>
          <c:idx val="0"/>
          <c:order val="0"/>
          <c:spPr>
            <a:ln w="31750">
              <a:solidFill>
                <a:schemeClr val="tx1"/>
              </a:solidFill>
            </a:ln>
          </c:spPr>
          <c:marker>
            <c:symbol val="circle"/>
            <c:size val="7"/>
            <c:spPr>
              <a:solidFill>
                <a:schemeClr val="tx1"/>
              </a:solidFill>
              <a:ln>
                <a:solidFill>
                  <a:schemeClr val="tx1"/>
                </a:solidFill>
              </a:ln>
            </c:spPr>
          </c:marker>
          <c:cat>
            <c:strRef>
              <c:f>'生産台数推移 (2)'!$B$4:$B$15</c:f>
              <c:strCache>
                <c:ptCount val="12"/>
                <c:pt idx="0">
                  <c:v>１７　３月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'生産台数推移 (2)'!$C$4:$C$15</c:f>
              <c:numCache>
                <c:formatCode>General</c:formatCode>
                <c:ptCount val="12"/>
                <c:pt idx="0">
                  <c:v>199999</c:v>
                </c:pt>
                <c:pt idx="2">
                  <c:v>114013</c:v>
                </c:pt>
                <c:pt idx="3">
                  <c:v>84781</c:v>
                </c:pt>
                <c:pt idx="4">
                  <c:v>84407</c:v>
                </c:pt>
                <c:pt idx="5">
                  <c:v>72553</c:v>
                </c:pt>
                <c:pt idx="6">
                  <c:v>73740</c:v>
                </c:pt>
                <c:pt idx="7">
                  <c:v>52338</c:v>
                </c:pt>
                <c:pt idx="8">
                  <c:v>45615</c:v>
                </c:pt>
                <c:pt idx="9">
                  <c:v>32000</c:v>
                </c:pt>
                <c:pt idx="10">
                  <c:v>0</c:v>
                </c:pt>
                <c:pt idx="11">
                  <c:v>0</c:v>
                </c:pt>
              </c:numCache>
            </c:numRef>
          </c:val>
          <c:smooth val="0"/>
          <c:extLst>
            <c:ext xmlns:c16="http://schemas.microsoft.com/office/drawing/2014/chart" uri="{C3380CC4-5D6E-409C-BE32-E72D297353CC}">
              <c16:uniqueId val="{00000000-920F-492B-BD12-F74425C1BCD5}"/>
            </c:ext>
          </c:extLst>
        </c:ser>
        <c:dLbls>
          <c:showLegendKey val="0"/>
          <c:showVal val="0"/>
          <c:showCatName val="0"/>
          <c:showSerName val="0"/>
          <c:showPercent val="0"/>
          <c:showBubbleSize val="0"/>
        </c:dLbls>
        <c:marker val="1"/>
        <c:smooth val="0"/>
        <c:axId val="163558528"/>
        <c:axId val="163560448"/>
      </c:lineChart>
      <c:catAx>
        <c:axId val="163558528"/>
        <c:scaling>
          <c:orientation val="minMax"/>
        </c:scaling>
        <c:delete val="0"/>
        <c:axPos val="b"/>
        <c:numFmt formatCode="General" sourceLinked="1"/>
        <c:majorTickMark val="out"/>
        <c:minorTickMark val="none"/>
        <c:tickLblPos val="nextTo"/>
        <c:spPr>
          <a:ln w="31750">
            <a:solidFill>
              <a:schemeClr val="tx1"/>
            </a:solidFill>
          </a:ln>
        </c:spPr>
        <c:txPr>
          <a:bodyPr/>
          <a:lstStyle/>
          <a:p>
            <a:pPr>
              <a:defRPr>
                <a:solidFill>
                  <a:schemeClr val="bg1"/>
                </a:solidFill>
              </a:defRPr>
            </a:pPr>
            <a:endParaRPr lang="ja-JP"/>
          </a:p>
        </c:txPr>
        <c:crossAx val="163560448"/>
        <c:crosses val="autoZero"/>
        <c:auto val="1"/>
        <c:lblAlgn val="ctr"/>
        <c:lblOffset val="100"/>
        <c:noMultiLvlLbl val="0"/>
      </c:catAx>
      <c:valAx>
        <c:axId val="163560448"/>
        <c:scaling>
          <c:orientation val="minMax"/>
          <c:max val="200000"/>
        </c:scaling>
        <c:delete val="0"/>
        <c:axPos val="l"/>
        <c:majorGridlines>
          <c:spPr>
            <a:ln>
              <a:solidFill>
                <a:schemeClr val="tx1"/>
              </a:solidFill>
            </a:ln>
          </c:spPr>
        </c:majorGridlines>
        <c:numFmt formatCode="General" sourceLinked="1"/>
        <c:majorTickMark val="out"/>
        <c:minorTickMark val="none"/>
        <c:tickLblPos val="nextTo"/>
        <c:spPr>
          <a:ln w="31750">
            <a:solidFill>
              <a:schemeClr val="tx1"/>
            </a:solidFill>
          </a:ln>
        </c:spPr>
        <c:txPr>
          <a:bodyPr/>
          <a:lstStyle/>
          <a:p>
            <a:pPr>
              <a:defRPr>
                <a:solidFill>
                  <a:schemeClr val="bg1"/>
                </a:solidFill>
              </a:defRPr>
            </a:pPr>
            <a:endParaRPr lang="ja-JP"/>
          </a:p>
        </c:txPr>
        <c:crossAx val="163558528"/>
        <c:crosses val="autoZero"/>
        <c:crossBetween val="between"/>
        <c:majorUnit val="1000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extLst>
              <c:ext xmlns:c16="http://schemas.microsoft.com/office/drawing/2014/chart" uri="{C3380CC4-5D6E-409C-BE32-E72D297353CC}">
                <c16:uniqueId val="{00000001-7A1F-4BDA-912C-6F0A87152DF0}"/>
              </c:ext>
            </c:extLst>
          </c:dPt>
          <c:dPt>
            <c:idx val="1"/>
            <c:bubble3D val="0"/>
            <c:spPr>
              <a:solidFill>
                <a:srgbClr val="FF6699"/>
              </a:solidFill>
            </c:spPr>
            <c:extLst>
              <c:ext xmlns:c16="http://schemas.microsoft.com/office/drawing/2014/chart" uri="{C3380CC4-5D6E-409C-BE32-E72D297353CC}">
                <c16:uniqueId val="{00000003-7A1F-4BDA-912C-6F0A87152DF0}"/>
              </c:ext>
            </c:extLst>
          </c:dPt>
          <c:cat>
            <c:strRef>
              <c:f>メンバー表!$D$4:$D$5</c:f>
              <c:strCache>
                <c:ptCount val="2"/>
                <c:pt idx="0">
                  <c:v>男性</c:v>
                </c:pt>
                <c:pt idx="1">
                  <c:v>女性</c:v>
                </c:pt>
              </c:strCache>
            </c:strRef>
          </c:cat>
          <c:val>
            <c:numRef>
              <c:f>メンバー表!$E$4:$E$5</c:f>
              <c:numCache>
                <c:formatCode>General</c:formatCode>
                <c:ptCount val="2"/>
                <c:pt idx="0">
                  <c:v>17</c:v>
                </c:pt>
                <c:pt idx="1">
                  <c:v>4</c:v>
                </c:pt>
              </c:numCache>
            </c:numRef>
          </c:val>
          <c:extLst>
            <c:ext xmlns:c16="http://schemas.microsoft.com/office/drawing/2014/chart" uri="{C3380CC4-5D6E-409C-BE32-E72D297353CC}">
              <c16:uniqueId val="{00000004-7A1F-4BDA-912C-6F0A87152DF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F0"/>
            </a:solidFill>
          </c:spPr>
          <c:dPt>
            <c:idx val="1"/>
            <c:bubble3D val="0"/>
            <c:spPr>
              <a:solidFill>
                <a:srgbClr val="FF6699"/>
              </a:solidFill>
            </c:spPr>
            <c:extLst>
              <c:ext xmlns:c16="http://schemas.microsoft.com/office/drawing/2014/chart" uri="{C3380CC4-5D6E-409C-BE32-E72D297353CC}">
                <c16:uniqueId val="{00000001-01EA-40AE-B93B-46A9E6C2069A}"/>
              </c:ext>
            </c:extLst>
          </c:dPt>
          <c:cat>
            <c:strRef>
              <c:f>メンバー表!$K$4:$K$5</c:f>
              <c:strCache>
                <c:ptCount val="2"/>
                <c:pt idx="0">
                  <c:v>男性</c:v>
                </c:pt>
                <c:pt idx="1">
                  <c:v>女性</c:v>
                </c:pt>
              </c:strCache>
            </c:strRef>
          </c:cat>
          <c:val>
            <c:numRef>
              <c:f>メンバー表!$L$4:$L$5</c:f>
              <c:numCache>
                <c:formatCode>General</c:formatCode>
                <c:ptCount val="2"/>
                <c:pt idx="0">
                  <c:v>8</c:v>
                </c:pt>
                <c:pt idx="1">
                  <c:v>6</c:v>
                </c:pt>
              </c:numCache>
            </c:numRef>
          </c:val>
          <c:extLst>
            <c:ext xmlns:c16="http://schemas.microsoft.com/office/drawing/2014/chart" uri="{C3380CC4-5D6E-409C-BE32-E72D297353CC}">
              <c16:uniqueId val="{00000002-01EA-40AE-B93B-46A9E6C2069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solidFill>
            </c:spPr>
            <c:extLst>
              <c:ext xmlns:c16="http://schemas.microsoft.com/office/drawing/2014/chart" uri="{C3380CC4-5D6E-409C-BE32-E72D297353CC}">
                <c16:uniqueId val="{00000001-3FBE-40D7-AE76-8B7E1EAC005A}"/>
              </c:ext>
            </c:extLst>
          </c:dPt>
          <c:dPt>
            <c:idx val="1"/>
            <c:bubble3D val="0"/>
            <c:spPr>
              <a:solidFill>
                <a:srgbClr val="FF6600"/>
              </a:solidFill>
            </c:spPr>
            <c:extLst>
              <c:ext xmlns:c16="http://schemas.microsoft.com/office/drawing/2014/chart" uri="{C3380CC4-5D6E-409C-BE32-E72D297353CC}">
                <c16:uniqueId val="{00000003-3FBE-40D7-AE76-8B7E1EAC005A}"/>
              </c:ext>
            </c:extLst>
          </c:dPt>
          <c:dPt>
            <c:idx val="2"/>
            <c:bubble3D val="0"/>
            <c:spPr>
              <a:solidFill>
                <a:srgbClr val="009900"/>
              </a:solidFill>
            </c:spPr>
            <c:extLst>
              <c:ext xmlns:c16="http://schemas.microsoft.com/office/drawing/2014/chart" uri="{C3380CC4-5D6E-409C-BE32-E72D297353CC}">
                <c16:uniqueId val="{00000005-3FBE-40D7-AE76-8B7E1EAC005A}"/>
              </c:ext>
            </c:extLst>
          </c:dPt>
          <c:dPt>
            <c:idx val="3"/>
            <c:bubble3D val="0"/>
            <c:spPr>
              <a:solidFill>
                <a:srgbClr val="9966FF"/>
              </a:solidFill>
            </c:spPr>
            <c:extLst>
              <c:ext xmlns:c16="http://schemas.microsoft.com/office/drawing/2014/chart" uri="{C3380CC4-5D6E-409C-BE32-E72D297353CC}">
                <c16:uniqueId val="{00000007-3FBE-40D7-AE76-8B7E1EAC005A}"/>
              </c:ext>
            </c:extLst>
          </c:dPt>
          <c:dPt>
            <c:idx val="4"/>
            <c:bubble3D val="0"/>
            <c:spPr>
              <a:solidFill>
                <a:srgbClr val="00B0F0"/>
              </a:solidFill>
            </c:spPr>
            <c:extLst>
              <c:ext xmlns:c16="http://schemas.microsoft.com/office/drawing/2014/chart" uri="{C3380CC4-5D6E-409C-BE32-E72D297353CC}">
                <c16:uniqueId val="{00000009-3FBE-40D7-AE76-8B7E1EAC005A}"/>
              </c:ext>
            </c:extLst>
          </c:dPt>
          <c:cat>
            <c:strRef>
              <c:f>年齢!$H$4:$H$8</c:f>
              <c:strCache>
                <c:ptCount val="5"/>
                <c:pt idx="0">
                  <c:v>２０代</c:v>
                </c:pt>
                <c:pt idx="1">
                  <c:v>３０代</c:v>
                </c:pt>
                <c:pt idx="2">
                  <c:v>４０代</c:v>
                </c:pt>
                <c:pt idx="3">
                  <c:v>５０代</c:v>
                </c:pt>
                <c:pt idx="4">
                  <c:v>６０代</c:v>
                </c:pt>
              </c:strCache>
            </c:strRef>
          </c:cat>
          <c:val>
            <c:numRef>
              <c:f>年齢!$I$4:$I$8</c:f>
              <c:numCache>
                <c:formatCode>General</c:formatCode>
                <c:ptCount val="5"/>
                <c:pt idx="0">
                  <c:v>2</c:v>
                </c:pt>
                <c:pt idx="1">
                  <c:v>4</c:v>
                </c:pt>
                <c:pt idx="2">
                  <c:v>9</c:v>
                </c:pt>
                <c:pt idx="3">
                  <c:v>4</c:v>
                </c:pt>
                <c:pt idx="4">
                  <c:v>2</c:v>
                </c:pt>
              </c:numCache>
            </c:numRef>
          </c:val>
          <c:extLst>
            <c:ext xmlns:c16="http://schemas.microsoft.com/office/drawing/2014/chart" uri="{C3380CC4-5D6E-409C-BE32-E72D297353CC}">
              <c16:uniqueId val="{0000000A-3FBE-40D7-AE76-8B7E1EAC005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FF6600"/>
            </a:solidFill>
          </c:spPr>
          <c:dPt>
            <c:idx val="2"/>
            <c:bubble3D val="0"/>
            <c:spPr>
              <a:solidFill>
                <a:srgbClr val="009900"/>
              </a:solidFill>
            </c:spPr>
            <c:extLst>
              <c:ext xmlns:c16="http://schemas.microsoft.com/office/drawing/2014/chart" uri="{C3380CC4-5D6E-409C-BE32-E72D297353CC}">
                <c16:uniqueId val="{00000001-A877-4380-94A0-BAE1FAB8E71D}"/>
              </c:ext>
            </c:extLst>
          </c:dPt>
          <c:dPt>
            <c:idx val="3"/>
            <c:bubble3D val="0"/>
            <c:spPr>
              <a:solidFill>
                <a:srgbClr val="9966FF"/>
              </a:solidFill>
            </c:spPr>
            <c:extLst>
              <c:ext xmlns:c16="http://schemas.microsoft.com/office/drawing/2014/chart" uri="{C3380CC4-5D6E-409C-BE32-E72D297353CC}">
                <c16:uniqueId val="{00000003-A877-4380-94A0-BAE1FAB8E71D}"/>
              </c:ext>
            </c:extLst>
          </c:dPt>
          <c:dPt>
            <c:idx val="4"/>
            <c:bubble3D val="0"/>
            <c:spPr>
              <a:solidFill>
                <a:srgbClr val="00B0F0"/>
              </a:solidFill>
            </c:spPr>
            <c:extLst>
              <c:ext xmlns:c16="http://schemas.microsoft.com/office/drawing/2014/chart" uri="{C3380CC4-5D6E-409C-BE32-E72D297353CC}">
                <c16:uniqueId val="{00000005-A877-4380-94A0-BAE1FAB8E71D}"/>
              </c:ext>
            </c:extLst>
          </c:dPt>
          <c:cat>
            <c:strRef>
              <c:f>年齢!$K$4:$K$8</c:f>
              <c:strCache>
                <c:ptCount val="5"/>
                <c:pt idx="0">
                  <c:v>２０代</c:v>
                </c:pt>
                <c:pt idx="1">
                  <c:v>３０代</c:v>
                </c:pt>
                <c:pt idx="2">
                  <c:v>４０代</c:v>
                </c:pt>
                <c:pt idx="3">
                  <c:v>５０代</c:v>
                </c:pt>
                <c:pt idx="4">
                  <c:v>６０代</c:v>
                </c:pt>
              </c:strCache>
            </c:strRef>
          </c:cat>
          <c:val>
            <c:numRef>
              <c:f>年齢!$L$4:$L$8</c:f>
              <c:numCache>
                <c:formatCode>General</c:formatCode>
                <c:ptCount val="5"/>
                <c:pt idx="0">
                  <c:v>0</c:v>
                </c:pt>
                <c:pt idx="1">
                  <c:v>3</c:v>
                </c:pt>
                <c:pt idx="2">
                  <c:v>4</c:v>
                </c:pt>
                <c:pt idx="3">
                  <c:v>5</c:v>
                </c:pt>
                <c:pt idx="4">
                  <c:v>2</c:v>
                </c:pt>
              </c:numCache>
            </c:numRef>
          </c:val>
          <c:extLst>
            <c:ext xmlns:c16="http://schemas.microsoft.com/office/drawing/2014/chart" uri="{C3380CC4-5D6E-409C-BE32-E72D297353CC}">
              <c16:uniqueId val="{00000006-A877-4380-94A0-BAE1FAB8E71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生産向上改善!$C$3</c:f>
              <c:strCache>
                <c:ptCount val="1"/>
                <c:pt idx="0">
                  <c:v>安全</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生産向上改善!$C$4:$C$15</c:f>
              <c:numCache>
                <c:formatCode>General</c:formatCode>
                <c:ptCount val="12"/>
                <c:pt idx="0">
                  <c:v>5</c:v>
                </c:pt>
                <c:pt idx="1">
                  <c:v>7</c:v>
                </c:pt>
                <c:pt idx="2">
                  <c:v>6</c:v>
                </c:pt>
                <c:pt idx="3">
                  <c:v>4</c:v>
                </c:pt>
                <c:pt idx="4">
                  <c:v>5</c:v>
                </c:pt>
                <c:pt idx="5">
                  <c:v>6</c:v>
                </c:pt>
                <c:pt idx="6">
                  <c:v>6</c:v>
                </c:pt>
                <c:pt idx="7">
                  <c:v>5</c:v>
                </c:pt>
                <c:pt idx="8">
                  <c:v>6</c:v>
                </c:pt>
                <c:pt idx="9">
                  <c:v>7</c:v>
                </c:pt>
                <c:pt idx="10">
                  <c:v>5</c:v>
                </c:pt>
                <c:pt idx="11">
                  <c:v>5</c:v>
                </c:pt>
              </c:numCache>
            </c:numRef>
          </c:val>
          <c:extLst>
            <c:ext xmlns:c16="http://schemas.microsoft.com/office/drawing/2014/chart" uri="{C3380CC4-5D6E-409C-BE32-E72D297353CC}">
              <c16:uniqueId val="{00000000-9968-488C-822E-6B215C01EAED}"/>
            </c:ext>
          </c:extLst>
        </c:ser>
        <c:ser>
          <c:idx val="1"/>
          <c:order val="1"/>
          <c:tx>
            <c:strRef>
              <c:f>生産向上改善!$D$3</c:f>
              <c:strCache>
                <c:ptCount val="1"/>
                <c:pt idx="0">
                  <c:v>生産性</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生産向上改善!$D$4:$D$15</c:f>
              <c:numCache>
                <c:formatCode>General</c:formatCode>
                <c:ptCount val="12"/>
                <c:pt idx="0">
                  <c:v>4</c:v>
                </c:pt>
                <c:pt idx="1">
                  <c:v>3</c:v>
                </c:pt>
                <c:pt idx="2">
                  <c:v>3</c:v>
                </c:pt>
                <c:pt idx="3">
                  <c:v>4</c:v>
                </c:pt>
                <c:pt idx="4">
                  <c:v>3</c:v>
                </c:pt>
                <c:pt idx="5">
                  <c:v>5</c:v>
                </c:pt>
                <c:pt idx="6">
                  <c:v>3</c:v>
                </c:pt>
                <c:pt idx="7">
                  <c:v>4</c:v>
                </c:pt>
                <c:pt idx="8">
                  <c:v>5</c:v>
                </c:pt>
                <c:pt idx="9">
                  <c:v>3</c:v>
                </c:pt>
                <c:pt idx="10">
                  <c:v>3</c:v>
                </c:pt>
                <c:pt idx="11">
                  <c:v>4</c:v>
                </c:pt>
              </c:numCache>
            </c:numRef>
          </c:val>
          <c:extLst>
            <c:ext xmlns:c16="http://schemas.microsoft.com/office/drawing/2014/chart" uri="{C3380CC4-5D6E-409C-BE32-E72D297353CC}">
              <c16:uniqueId val="{00000001-9968-488C-822E-6B215C01EAED}"/>
            </c:ext>
          </c:extLst>
        </c:ser>
        <c:ser>
          <c:idx val="2"/>
          <c:order val="2"/>
          <c:tx>
            <c:strRef>
              <c:f>生産向上改善!$E$3</c:f>
              <c:strCache>
                <c:ptCount val="1"/>
                <c:pt idx="0">
                  <c:v>品質</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生産向上改善!$E$4:$E$15</c:f>
              <c:numCache>
                <c:formatCode>General</c:formatCode>
                <c:ptCount val="12"/>
                <c:pt idx="0">
                  <c:v>2</c:v>
                </c:pt>
                <c:pt idx="1">
                  <c:v>2</c:v>
                </c:pt>
                <c:pt idx="2">
                  <c:v>1</c:v>
                </c:pt>
                <c:pt idx="3">
                  <c:v>2</c:v>
                </c:pt>
                <c:pt idx="4">
                  <c:v>1</c:v>
                </c:pt>
                <c:pt idx="5">
                  <c:v>2</c:v>
                </c:pt>
                <c:pt idx="6">
                  <c:v>1</c:v>
                </c:pt>
                <c:pt idx="7">
                  <c:v>3</c:v>
                </c:pt>
                <c:pt idx="8">
                  <c:v>2</c:v>
                </c:pt>
                <c:pt idx="9">
                  <c:v>1</c:v>
                </c:pt>
                <c:pt idx="10">
                  <c:v>2</c:v>
                </c:pt>
                <c:pt idx="11">
                  <c:v>2</c:v>
                </c:pt>
              </c:numCache>
            </c:numRef>
          </c:val>
          <c:extLst>
            <c:ext xmlns:c16="http://schemas.microsoft.com/office/drawing/2014/chart" uri="{C3380CC4-5D6E-409C-BE32-E72D297353CC}">
              <c16:uniqueId val="{00000002-9968-488C-822E-6B215C01EAED}"/>
            </c:ext>
          </c:extLst>
        </c:ser>
        <c:dLbls>
          <c:showLegendKey val="0"/>
          <c:showVal val="0"/>
          <c:showCatName val="0"/>
          <c:showSerName val="0"/>
          <c:showPercent val="0"/>
          <c:showBubbleSize val="0"/>
        </c:dLbls>
        <c:gapWidth val="150"/>
        <c:axId val="168372096"/>
        <c:axId val="168509824"/>
      </c:barChart>
      <c:dateAx>
        <c:axId val="168372096"/>
        <c:scaling>
          <c:orientation val="minMax"/>
        </c:scaling>
        <c:delete val="1"/>
        <c:axPos val="b"/>
        <c:numFmt formatCode="yyyy&quot;年&quot;m&quot;月&quot;;@" sourceLinked="1"/>
        <c:majorTickMark val="out"/>
        <c:minorTickMark val="none"/>
        <c:tickLblPos val="nextTo"/>
        <c:crossAx val="168509824"/>
        <c:crosses val="autoZero"/>
        <c:auto val="1"/>
        <c:lblOffset val="100"/>
        <c:baseTimeUnit val="months"/>
      </c:dateAx>
      <c:valAx>
        <c:axId val="168509824"/>
        <c:scaling>
          <c:orientation val="minMax"/>
        </c:scaling>
        <c:delete val="0"/>
        <c:axPos val="l"/>
        <c:majorGridlines/>
        <c:numFmt formatCode="General" sourceLinked="1"/>
        <c:majorTickMark val="out"/>
        <c:minorTickMark val="none"/>
        <c:tickLblPos val="nextTo"/>
        <c:txPr>
          <a:bodyPr/>
          <a:lstStyle/>
          <a:p>
            <a:pPr>
              <a:defRPr baseline="0">
                <a:solidFill>
                  <a:schemeClr val="bg1"/>
                </a:solidFill>
              </a:defRPr>
            </a:pPr>
            <a:endParaRPr lang="ja-JP"/>
          </a:p>
        </c:txPr>
        <c:crossAx val="168372096"/>
        <c:crosses val="autoZero"/>
        <c:crossBetween val="between"/>
        <c:majorUnit val="2"/>
      </c:valAx>
    </c:plotArea>
    <c:legend>
      <c:legendPos val="r"/>
      <c:layout>
        <c:manualLayout>
          <c:xMode val="edge"/>
          <c:yMode val="edge"/>
          <c:x val="0.74811444568655783"/>
          <c:y val="0.23425133791839181"/>
          <c:w val="0.24920316735038017"/>
          <c:h val="0.48072453130955461"/>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solidFill>
          </c:spPr>
          <c:invertIfNegative val="0"/>
          <c:dPt>
            <c:idx val="0"/>
            <c:invertIfNegative val="0"/>
            <c:bubble3D val="0"/>
            <c:spPr>
              <a:solidFill>
                <a:srgbClr val="FF0000"/>
              </a:solidFill>
            </c:spPr>
            <c:extLst>
              <c:ext xmlns:c16="http://schemas.microsoft.com/office/drawing/2014/chart" uri="{C3380CC4-5D6E-409C-BE32-E72D297353CC}">
                <c16:uniqueId val="{00000001-D9FD-4B9D-A2DF-DE592166235B}"/>
              </c:ext>
            </c:extLst>
          </c:dPt>
          <c:dPt>
            <c:idx val="4"/>
            <c:invertIfNegative val="0"/>
            <c:bubble3D val="0"/>
            <c:spPr>
              <a:solidFill>
                <a:srgbClr val="0070C0"/>
              </a:solidFill>
            </c:spPr>
            <c:extLst>
              <c:ext xmlns:c16="http://schemas.microsoft.com/office/drawing/2014/chart" uri="{C3380CC4-5D6E-409C-BE32-E72D297353CC}">
                <c16:uniqueId val="{00000003-D9FD-4B9D-A2DF-DE592166235B}"/>
              </c:ext>
            </c:extLst>
          </c:dPt>
          <c:cat>
            <c:strRef>
              <c:f>活動計画!$C$7:$C$11</c:f>
              <c:strCache>
                <c:ptCount val="5"/>
                <c:pt idx="0">
                  <c:v>3月</c:v>
                </c:pt>
                <c:pt idx="1">
                  <c:v>4月</c:v>
                </c:pt>
                <c:pt idx="2">
                  <c:v>5月</c:v>
                </c:pt>
                <c:pt idx="3">
                  <c:v>6月</c:v>
                </c:pt>
                <c:pt idx="4">
                  <c:v>7月</c:v>
                </c:pt>
              </c:strCache>
            </c:strRef>
          </c:cat>
          <c:val>
            <c:numRef>
              <c:f>活動計画!$D$7:$D$11</c:f>
              <c:numCache>
                <c:formatCode>General</c:formatCode>
                <c:ptCount val="5"/>
                <c:pt idx="0">
                  <c:v>9.3000000000000007</c:v>
                </c:pt>
                <c:pt idx="1">
                  <c:v>0</c:v>
                </c:pt>
                <c:pt idx="2">
                  <c:v>0</c:v>
                </c:pt>
                <c:pt idx="3">
                  <c:v>0</c:v>
                </c:pt>
                <c:pt idx="4">
                  <c:v>6</c:v>
                </c:pt>
              </c:numCache>
            </c:numRef>
          </c:val>
          <c:extLst>
            <c:ext xmlns:c16="http://schemas.microsoft.com/office/drawing/2014/chart" uri="{C3380CC4-5D6E-409C-BE32-E72D297353CC}">
              <c16:uniqueId val="{00000004-D9FD-4B9D-A2DF-DE592166235B}"/>
            </c:ext>
          </c:extLst>
        </c:ser>
        <c:dLbls>
          <c:showLegendKey val="0"/>
          <c:showVal val="0"/>
          <c:showCatName val="0"/>
          <c:showSerName val="0"/>
          <c:showPercent val="0"/>
          <c:showBubbleSize val="0"/>
        </c:dLbls>
        <c:gapWidth val="150"/>
        <c:axId val="32746112"/>
        <c:axId val="32752000"/>
      </c:barChart>
      <c:catAx>
        <c:axId val="3274611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baseline="0">
                <a:solidFill>
                  <a:schemeClr val="bg1"/>
                </a:solidFill>
              </a:defRPr>
            </a:pPr>
            <a:endParaRPr lang="ja-JP"/>
          </a:p>
        </c:txPr>
        <c:crossAx val="32752000"/>
        <c:crosses val="autoZero"/>
        <c:auto val="1"/>
        <c:lblAlgn val="ctr"/>
        <c:lblOffset val="100"/>
        <c:noMultiLvlLbl val="0"/>
      </c:catAx>
      <c:valAx>
        <c:axId val="32752000"/>
        <c:scaling>
          <c:orientation val="minMax"/>
          <c:max val="10"/>
        </c:scaling>
        <c:delete val="0"/>
        <c:axPos val="l"/>
        <c:numFmt formatCode="General" sourceLinked="1"/>
        <c:majorTickMark val="out"/>
        <c:minorTickMark val="none"/>
        <c:tickLblPos val="nextTo"/>
        <c:spPr>
          <a:ln w="19050">
            <a:solidFill>
              <a:schemeClr val="tx1"/>
            </a:solidFill>
          </a:ln>
        </c:spPr>
        <c:txPr>
          <a:bodyPr/>
          <a:lstStyle/>
          <a:p>
            <a:pPr>
              <a:defRPr>
                <a:solidFill>
                  <a:schemeClr val="bg1"/>
                </a:solidFill>
              </a:defRPr>
            </a:pPr>
            <a:endParaRPr lang="ja-JP"/>
          </a:p>
        </c:txPr>
        <c:crossAx val="32746112"/>
        <c:crosses val="autoZero"/>
        <c:crossBetween val="between"/>
        <c:majorUnit val="2"/>
      </c:valAx>
      <c:spPr>
        <a:ln>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EAE-4CFF-BC44-55345DB7F10A}"/>
            </c:ext>
          </c:extLst>
        </c:ser>
        <c:dLbls>
          <c:showLegendKey val="0"/>
          <c:showVal val="0"/>
          <c:showCatName val="0"/>
          <c:showSerName val="0"/>
          <c:showPercent val="0"/>
          <c:showBubbleSize val="0"/>
        </c:dLbls>
        <c:marker val="1"/>
        <c:smooth val="0"/>
        <c:axId val="827145200"/>
        <c:axId val="827141592"/>
      </c:lineChart>
      <c:catAx>
        <c:axId val="82714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27141592"/>
        <c:crosses val="autoZero"/>
        <c:auto val="1"/>
        <c:lblAlgn val="ctr"/>
        <c:lblOffset val="100"/>
        <c:noMultiLvlLbl val="0"/>
      </c:catAx>
      <c:valAx>
        <c:axId val="827141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2714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7" cy="496968"/>
          </a:xfrm>
          <a:prstGeom prst="rect">
            <a:avLst/>
          </a:prstGeom>
        </p:spPr>
        <p:txBody>
          <a:bodyPr vert="horz" lIns="92205" tIns="46103" rIns="92205" bIns="4610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0" y="0"/>
            <a:ext cx="2949787" cy="496968"/>
          </a:xfrm>
          <a:prstGeom prst="rect">
            <a:avLst/>
          </a:prstGeom>
        </p:spPr>
        <p:txBody>
          <a:bodyPr vert="horz" lIns="92205" tIns="46103" rIns="92205" bIns="46103" rtlCol="0"/>
          <a:lstStyle>
            <a:lvl1pPr algn="r">
              <a:defRPr sz="1200"/>
            </a:lvl1pPr>
          </a:lstStyle>
          <a:p>
            <a:fld id="{887A8C46-A9CD-4523-B72C-9D47A7DDB3AF}" type="datetimeFigureOut">
              <a:rPr kumimoji="1" lang="ja-JP" altLang="en-US" smtClean="0"/>
              <a:t>2020/7/13</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05" tIns="46103" rIns="92205" bIns="46103" rtlCol="0" anchor="ctr"/>
          <a:lstStyle/>
          <a:p>
            <a:endParaRPr lang="ja-JP" altLang="en-US" dirty="0"/>
          </a:p>
        </p:txBody>
      </p:sp>
      <p:sp>
        <p:nvSpPr>
          <p:cNvPr id="5" name="ノート プレースホルダー 4"/>
          <p:cNvSpPr>
            <a:spLocks noGrp="1"/>
          </p:cNvSpPr>
          <p:nvPr>
            <p:ph type="body" sz="quarter" idx="3"/>
          </p:nvPr>
        </p:nvSpPr>
        <p:spPr>
          <a:xfrm>
            <a:off x="680721" y="4721188"/>
            <a:ext cx="5445760" cy="4472703"/>
          </a:xfrm>
          <a:prstGeom prst="rect">
            <a:avLst/>
          </a:prstGeom>
        </p:spPr>
        <p:txBody>
          <a:bodyPr vert="horz" lIns="92205" tIns="46103" rIns="92205" bIns="461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8"/>
            <a:ext cx="2949787" cy="496968"/>
          </a:xfrm>
          <a:prstGeom prst="rect">
            <a:avLst/>
          </a:prstGeom>
        </p:spPr>
        <p:txBody>
          <a:bodyPr vert="horz" lIns="92205" tIns="46103" rIns="92205" bIns="4610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0" y="9440648"/>
            <a:ext cx="2949787" cy="496968"/>
          </a:xfrm>
          <a:prstGeom prst="rect">
            <a:avLst/>
          </a:prstGeom>
        </p:spPr>
        <p:txBody>
          <a:bodyPr vert="horz" lIns="92205" tIns="46103" rIns="92205" bIns="46103" rtlCol="0" anchor="b"/>
          <a:lstStyle>
            <a:lvl1pPr algn="r">
              <a:defRPr sz="1200"/>
            </a:lvl1pPr>
          </a:lstStyle>
          <a:p>
            <a:fld id="{B33AAB19-6BED-41DE-A1A7-843AE2BD7F69}" type="slidenum">
              <a:rPr kumimoji="1" lang="ja-JP" altLang="en-US" smtClean="0"/>
              <a:t>‹#›</a:t>
            </a:fld>
            <a:endParaRPr kumimoji="1" lang="ja-JP" altLang="en-US" dirty="0"/>
          </a:p>
        </p:txBody>
      </p:sp>
    </p:spTree>
    <p:extLst>
      <p:ext uri="{BB962C8B-B14F-4D97-AF65-F5344CB8AC3E}">
        <p14:creationId xmlns:p14="http://schemas.microsoft.com/office/powerpoint/2010/main" val="2892210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226907" y="4721186"/>
            <a:ext cx="6353387" cy="4969670"/>
          </a:xfrm>
          <a:noFill/>
        </p:spPr>
        <p:txBody>
          <a:bodyPr/>
          <a:lstStyle/>
          <a:p>
            <a:endParaRPr lang="en-US" altLang="ja-JP" sz="1400" dirty="0" smtClean="0">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一人一人答えを追ってもらう、違ってても否定はしない</a:t>
            </a:r>
            <a:endParaRPr lang="en-US" altLang="ja-JP" sz="1400" dirty="0">
              <a:solidFill>
                <a:srgbClr val="FF0000"/>
              </a:solidFill>
              <a:latin typeface="Meiryo UI" panose="020B0604030504040204" pitchFamily="50" charset="-128"/>
              <a:ea typeface="Meiryo UI" panose="020B0604030504040204" pitchFamily="50" charset="-128"/>
            </a:endParaRPr>
          </a:p>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トンチンカンな答えははぐらかす</a:t>
            </a:r>
            <a:endParaRPr lang="en-US" altLang="ja-JP" sz="1400" dirty="0" smtClean="0">
              <a:solidFill>
                <a:srgbClr val="FF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・テーマがない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・このページ自体が不明確で必要ない</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0760"/>
            <a:ext cx="5445760" cy="4472703"/>
          </a:xfrm>
        </p:spPr>
        <p:txBody>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・ここでは、ものすごい多き</a:t>
            </a:r>
            <a:r>
              <a:rPr lang="ja-JP" altLang="en-US" sz="1400" dirty="0" err="1" smtClean="0">
                <a:latin typeface="Meiryo UI" panose="020B0604030504040204" pitchFamily="50" charset="-128"/>
                <a:ea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rPr>
              <a:t>テーマを言いたいだけに作ったてしまった</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ページで前のページとのつながりがない。</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10</a:t>
            </a:fld>
            <a:endParaRPr kumimoji="1" lang="ja-JP" altLang="en-US" dirty="0"/>
          </a:p>
        </p:txBody>
      </p:sp>
    </p:spTree>
    <p:extLst>
      <p:ext uri="{BB962C8B-B14F-4D97-AF65-F5344CB8AC3E}">
        <p14:creationId xmlns:p14="http://schemas.microsoft.com/office/powerpoint/2010/main" val="402146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054">
              <a:defRPr/>
            </a:pPr>
            <a:r>
              <a:rPr lang="ja-JP" altLang="en-US" sz="1400" dirty="0" smtClean="0">
                <a:latin typeface="Meiryo UI" panose="020B0604030504040204" pitchFamily="50" charset="-128"/>
                <a:ea typeface="Meiryo UI" panose="020B0604030504040204" pitchFamily="50" charset="-128"/>
              </a:rPr>
              <a:t>「結論」</a:t>
            </a:r>
            <a:endParaRPr lang="en-US" altLang="ja-JP" sz="1400" dirty="0" smtClean="0">
              <a:latin typeface="Meiryo UI" panose="020B0604030504040204" pitchFamily="50" charset="-128"/>
              <a:ea typeface="Meiryo UI" panose="020B0604030504040204" pitchFamily="50" charset="-128"/>
            </a:endParaRPr>
          </a:p>
          <a:p>
            <a:pPr defTabSz="922054">
              <a:defRPr/>
            </a:pPr>
            <a:r>
              <a:rPr lang="ja-JP" altLang="en-US" sz="1400" dirty="0" smtClean="0">
                <a:latin typeface="Meiryo UI" panose="020B0604030504040204" pitchFamily="50" charset="-128"/>
                <a:ea typeface="Meiryo UI" panose="020B0604030504040204" pitchFamily="50" charset="-128"/>
              </a:rPr>
              <a:t>・結論がおかしいね、選定理由はテーマの必要性を訴えなければいけません</a:t>
            </a:r>
            <a:endParaRPr lang="en-US" altLang="ja-JP" sz="1400" dirty="0" smtClean="0">
              <a:latin typeface="Meiryo UI" panose="020B0604030504040204" pitchFamily="50" charset="-128"/>
              <a:ea typeface="Meiryo UI" panose="020B0604030504040204" pitchFamily="50" charset="-128"/>
            </a:endParaRPr>
          </a:p>
          <a:p>
            <a:pPr defTabSz="922054">
              <a:defRPr/>
            </a:pPr>
            <a:r>
              <a:rPr kumimoji="1" lang="ja-JP" altLang="en-US" sz="1400" dirty="0" smtClean="0">
                <a:latin typeface="Meiryo UI" panose="020B0604030504040204" pitchFamily="50" charset="-128"/>
                <a:ea typeface="Meiryo UI" panose="020B0604030504040204" pitchFamily="50" charset="-128"/>
              </a:rPr>
              <a:t>「俺たちは頑張ってるぜー」的な言葉、内容はいらない</a:t>
            </a:r>
            <a:endParaRPr kumimoji="1" lang="en-US" altLang="ja-JP" sz="1400" dirty="0" smtClean="0">
              <a:latin typeface="Meiryo UI" panose="020B0604030504040204" pitchFamily="50" charset="-128"/>
              <a:ea typeface="Meiryo UI" panose="020B0604030504040204" pitchFamily="50" charset="-128"/>
            </a:endParaRPr>
          </a:p>
          <a:p>
            <a:pPr defTabSz="922054">
              <a:defRPr/>
            </a:pPr>
            <a:endParaRPr lang="en-US" altLang="ja-JP" sz="1400" dirty="0">
              <a:latin typeface="Meiryo UI" panose="020B0604030504040204" pitchFamily="50" charset="-128"/>
              <a:ea typeface="Meiryo UI" panose="020B0604030504040204" pitchFamily="50" charset="-128"/>
            </a:endParaRPr>
          </a:p>
          <a:p>
            <a:pPr defTabSz="922054">
              <a:defRPr/>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p>
          <a:p>
            <a:pPr defTabSz="922054">
              <a:defRPr/>
            </a:pPr>
            <a:r>
              <a:rPr kumimoji="1" lang="ja-JP" altLang="en-US" sz="1400" dirty="0" smtClean="0">
                <a:latin typeface="Meiryo UI" panose="020B0604030504040204" pitchFamily="50" charset="-128"/>
                <a:ea typeface="Meiryo UI" panose="020B0604030504040204" pitchFamily="50" charset="-128"/>
              </a:rPr>
              <a:t>・前ページでの問題点の答えがない</a:t>
            </a:r>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11</a:t>
            </a:fld>
            <a:endParaRPr kumimoji="1" lang="ja-JP" altLang="en-US" dirty="0"/>
          </a:p>
        </p:txBody>
      </p:sp>
    </p:spTree>
    <p:extLst>
      <p:ext uri="{BB962C8B-B14F-4D97-AF65-F5344CB8AC3E}">
        <p14:creationId xmlns:p14="http://schemas.microsoft.com/office/powerpoint/2010/main" val="8800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・ここは、課方針からの改善活動から来てると思うが、今回のテーマに対し</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まったく意味がないページである。改善事例の中にほかの改善事例入れて</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１人工抜いたなんて、書く必要性がない、そこは見抜いて指導して下さい。</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12</a:t>
            </a:fld>
            <a:endParaRPr kumimoji="1" lang="ja-JP" altLang="en-US" dirty="0"/>
          </a:p>
        </p:txBody>
      </p:sp>
    </p:spTree>
    <p:extLst>
      <p:ext uri="{BB962C8B-B14F-4D97-AF65-F5344CB8AC3E}">
        <p14:creationId xmlns:p14="http://schemas.microsoft.com/office/powerpoint/2010/main" val="200828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・ここは、小さなサブテーマを言いたくて突然色んなものが、新登場してきた</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「マンガ」</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・困りごとはマトリックス図でまとめましょう。</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「グラフ」</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・アニメーションで隠してる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「アンケート」</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・突然出てくる、どんな評価基準化全くわからない。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「結論」</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・外観チェックが何もんかが判らない</a:t>
            </a:r>
            <a:endParaRPr lang="ja-JP" altLang="ja-JP" sz="1400" dirty="0">
              <a:latin typeface="Meiryo UI" panose="020B0604030504040204" pitchFamily="50" charset="-128"/>
              <a:ea typeface="Meiryo UI" panose="020B0604030504040204" pitchFamily="50" charset="-128"/>
            </a:endParaRPr>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13</a:t>
            </a:fld>
            <a:endParaRPr kumimoji="1" lang="ja-JP" altLang="en-US" dirty="0"/>
          </a:p>
        </p:txBody>
      </p:sp>
    </p:spTree>
    <p:extLst>
      <p:ext uri="{BB962C8B-B14F-4D97-AF65-F5344CB8AC3E}">
        <p14:creationId xmlns:p14="http://schemas.microsoft.com/office/powerpoint/2010/main" val="288734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振り返</a:t>
            </a:r>
            <a:r>
              <a:rPr lang="ja-JP" altLang="en-US" sz="1400" dirty="0" smtClean="0">
                <a:latin typeface="Meiryo UI" panose="020B0604030504040204" pitchFamily="50" charset="-128"/>
                <a:ea typeface="Meiryo UI" panose="020B0604030504040204" pitchFamily="50" charset="-128"/>
              </a:rPr>
              <a:t>り</a:t>
            </a:r>
            <a:r>
              <a:rPr kumimoji="1"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手順１・・・課方針〇</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手順２・・移管、減産、女性と年寄り、重量物作業はムリ、外観チェック</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作業は女性にはきつい</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err="1" smtClean="0">
                <a:latin typeface="Meiryo UI" panose="020B0604030504040204" pitchFamily="50" charset="-128"/>
                <a:ea typeface="Meiryo UI" panose="020B0604030504040204" pitchFamily="50" charset="-128"/>
              </a:rPr>
              <a:t>と抽</a:t>
            </a:r>
            <a:r>
              <a:rPr lang="ja-JP" altLang="en-US" sz="1400" dirty="0" smtClean="0">
                <a:latin typeface="Meiryo UI" panose="020B0604030504040204" pitchFamily="50" charset="-128"/>
                <a:ea typeface="Meiryo UI" panose="020B0604030504040204" pitchFamily="50" charset="-128"/>
              </a:rPr>
              <a:t>出しただけで、手順３の整理からが出来たかった事例です。</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そこを理解させて指導して下さい。</a:t>
            </a:r>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14</a:t>
            </a:fld>
            <a:endParaRPr kumimoji="1" lang="ja-JP" altLang="en-US" dirty="0"/>
          </a:p>
        </p:txBody>
      </p:sp>
    </p:spTree>
    <p:extLst>
      <p:ext uri="{BB962C8B-B14F-4D97-AF65-F5344CB8AC3E}">
        <p14:creationId xmlns:p14="http://schemas.microsoft.com/office/powerpoint/2010/main" val="1037239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・問題解決型の手順が間違っています。</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選定理由の次に活動計画が来て、目標設定が来てる話にならない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「活動計画」</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・活動項目は問題解決型の手順で書きます、サークル会合調査が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入ってくると言う事から判断し、問題解決型の手順を知らないと</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判断し教育を行ってください。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「目標」</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・６点の根拠が判らない。</a:t>
            </a:r>
            <a:endParaRPr lang="ja-JP" altLang="ja-JP" sz="1400" dirty="0">
              <a:latin typeface="Meiryo UI" panose="020B0604030504040204" pitchFamily="50" charset="-128"/>
              <a:ea typeface="Meiryo UI" panose="020B0604030504040204" pitchFamily="50" charset="-128"/>
            </a:endParaRPr>
          </a:p>
          <a:p>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ＭＳ Ｐ明朝" pitchFamily="18" charset="-128"/>
              </a:defRPr>
            </a:lvl1pPr>
            <a:lvl2pPr marL="749414" indent="-288236" algn="l" eaLnBrk="0" hangingPunct="0">
              <a:spcBef>
                <a:spcPct val="30000"/>
              </a:spcBef>
              <a:defRPr kumimoji="1" sz="1200">
                <a:solidFill>
                  <a:schemeClr val="tx1"/>
                </a:solidFill>
                <a:latin typeface="Times New Roman" pitchFamily="18" charset="0"/>
                <a:ea typeface="ＭＳ Ｐ明朝" pitchFamily="18" charset="-128"/>
              </a:defRPr>
            </a:lvl2pPr>
            <a:lvl3pPr marL="1152944" indent="-230589" algn="l" eaLnBrk="0" hangingPunct="0">
              <a:spcBef>
                <a:spcPct val="30000"/>
              </a:spcBef>
              <a:defRPr kumimoji="1" sz="1200">
                <a:solidFill>
                  <a:schemeClr val="tx1"/>
                </a:solidFill>
                <a:latin typeface="Times New Roman" pitchFamily="18" charset="0"/>
                <a:ea typeface="ＭＳ Ｐ明朝" pitchFamily="18" charset="-128"/>
              </a:defRPr>
            </a:lvl3pPr>
            <a:lvl4pPr marL="1614122" indent="-230589" algn="l" eaLnBrk="0" hangingPunct="0">
              <a:spcBef>
                <a:spcPct val="30000"/>
              </a:spcBef>
              <a:defRPr kumimoji="1" sz="1200">
                <a:solidFill>
                  <a:schemeClr val="tx1"/>
                </a:solidFill>
                <a:latin typeface="Times New Roman" pitchFamily="18" charset="0"/>
                <a:ea typeface="ＭＳ Ｐ明朝" pitchFamily="18" charset="-128"/>
              </a:defRPr>
            </a:lvl4pPr>
            <a:lvl5pPr marL="2075299" indent="-230589" algn="l" eaLnBrk="0" hangingPunct="0">
              <a:spcBef>
                <a:spcPct val="30000"/>
              </a:spcBef>
              <a:defRPr kumimoji="1" sz="1200">
                <a:solidFill>
                  <a:schemeClr val="tx1"/>
                </a:solidFill>
                <a:latin typeface="Times New Roman" pitchFamily="18"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190D906D-6710-4ECC-B783-16F94A1113A7}" type="slidenum">
              <a:rPr lang="en-US" altLang="ja-JP" smtClean="0">
                <a:solidFill>
                  <a:schemeClr val="tx2"/>
                </a:solidFill>
                <a:latin typeface="Arial" charset="0"/>
                <a:ea typeface="HG丸ｺﾞｼｯｸM-PRO" pitchFamily="50" charset="-128"/>
              </a:rPr>
              <a:pPr algn="r" eaLnBrk="1" hangingPunct="1">
                <a:spcBef>
                  <a:spcPct val="0"/>
                </a:spcBef>
              </a:pPr>
              <a:t>16</a:t>
            </a:fld>
            <a:endParaRPr lang="en-US" altLang="ja-JP" smtClean="0">
              <a:solidFill>
                <a:schemeClr val="tx2"/>
              </a:solidFill>
              <a:latin typeface="Arial" charset="0"/>
              <a:ea typeface="HG丸ｺﾞｼｯｸM-PRO" pitchFamily="50" charset="-128"/>
            </a:endParaRPr>
          </a:p>
        </p:txBody>
      </p:sp>
      <p:sp>
        <p:nvSpPr>
          <p:cNvPr id="65539" name="Rectangle 1026"/>
          <p:cNvSpPr>
            <a:spLocks noGrp="1" noRot="1" noChangeAspect="1" noChangeArrowheads="1" noTextEdit="1"/>
          </p:cNvSpPr>
          <p:nvPr>
            <p:ph type="sldImg"/>
          </p:nvPr>
        </p:nvSpPr>
        <p:spPr>
          <a:xfrm>
            <a:off x="949325" y="768350"/>
            <a:ext cx="4908550" cy="3681413"/>
          </a:xfrm>
          <a:ln/>
        </p:spPr>
      </p:sp>
      <p:sp>
        <p:nvSpPr>
          <p:cNvPr id="65540" name="Rectangle 1027"/>
          <p:cNvSpPr>
            <a:spLocks noGrp="1" noChangeArrowheads="1"/>
          </p:cNvSpPr>
          <p:nvPr>
            <p:ph type="body" idx="1"/>
          </p:nvPr>
        </p:nvSpPr>
        <p:spPr>
          <a:xfrm>
            <a:off x="908055" y="4756169"/>
            <a:ext cx="4991091" cy="4447514"/>
          </a:xfrm>
          <a:noFill/>
        </p:spPr>
        <p:txBody>
          <a:bodyPr/>
          <a:lstStyle/>
          <a:p>
            <a:pPr eaLnBrk="1" hangingPunct="1"/>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振り返り</a:t>
            </a:r>
            <a:r>
              <a:rPr lang="en-US" altLang="ja-JP" sz="1400" dirty="0" smtClean="0">
                <a:latin typeface="Meiryo UI" panose="020B0604030504040204" pitchFamily="50" charset="-128"/>
                <a:ea typeface="Meiryo UI" panose="020B0604030504040204" pitchFamily="50" charset="-128"/>
              </a:rPr>
              <a:t>》</a:t>
            </a:r>
          </a:p>
          <a:p>
            <a:pPr eaLnBrk="1" hangingPunct="1"/>
            <a:r>
              <a:rPr lang="ja-JP" altLang="en-US" sz="1400" dirty="0" smtClean="0">
                <a:latin typeface="Meiryo UI" panose="020B0604030504040204" pitchFamily="50" charset="-128"/>
                <a:ea typeface="Meiryo UI" panose="020B0604030504040204" pitchFamily="50" charset="-128"/>
              </a:rPr>
              <a:t>手順</a:t>
            </a:r>
            <a:r>
              <a:rPr lang="ja-JP" altLang="en-US" sz="1400" dirty="0">
                <a:latin typeface="Meiryo UI" panose="020B0604030504040204" pitchFamily="50" charset="-128"/>
                <a:ea typeface="Meiryo UI" panose="020B0604030504040204" pitchFamily="50" charset="-128"/>
              </a:rPr>
              <a:t>通</a:t>
            </a:r>
            <a:r>
              <a:rPr lang="ja-JP" altLang="en-US" sz="1400" dirty="0" smtClean="0">
                <a:latin typeface="Meiryo UI" panose="020B0604030504040204" pitchFamily="50" charset="-128"/>
                <a:ea typeface="Meiryo UI" panose="020B0604030504040204" pitchFamily="50" charset="-128"/>
              </a:rPr>
              <a:t>りにやれば、簡単にできるが、順番そのものが判っていないから</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rPr>
              <a:t>ドツボ</a:t>
            </a:r>
            <a:r>
              <a:rPr lang="ja-JP" altLang="en-US" sz="1400" dirty="0" smtClean="0">
                <a:latin typeface="Meiryo UI" panose="020B0604030504040204" pitchFamily="50" charset="-128"/>
                <a:ea typeface="Meiryo UI" panose="020B0604030504040204" pitchFamily="50" charset="-128"/>
              </a:rPr>
              <a:t>にはまってしまった事例です。</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rPr>
              <a:t>資料</a:t>
            </a:r>
            <a:r>
              <a:rPr lang="ja-JP" altLang="en-US" sz="1400" dirty="0" smtClean="0">
                <a:latin typeface="Meiryo UI" panose="020B0604030504040204" pitchFamily="50" charset="-128"/>
                <a:ea typeface="Meiryo UI" panose="020B0604030504040204" pitchFamily="50" charset="-128"/>
              </a:rPr>
              <a:t>の指導の前に、教育を行ってください。</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761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「題目」</a:t>
            </a:r>
            <a:endParaRPr kumimoji="1" lang="en-US" altLang="ja-JP" dirty="0" smtClean="0"/>
          </a:p>
          <a:p>
            <a:r>
              <a:rPr lang="ja-JP" altLang="en-US" dirty="0" smtClean="0"/>
              <a:t>現状把握１では何を見たのかわからない。</a:t>
            </a:r>
            <a:endParaRPr lang="en-US" altLang="ja-JP" dirty="0" smtClean="0"/>
          </a:p>
          <a:p>
            <a:endParaRPr kumimoji="1" lang="en-US" altLang="ja-JP" dirty="0"/>
          </a:p>
          <a:p>
            <a:r>
              <a:rPr lang="ja-JP" altLang="en-US" dirty="0" smtClean="0"/>
              <a:t>「外観チェック」</a:t>
            </a:r>
            <a:endParaRPr lang="en-US" altLang="ja-JP" dirty="0" smtClean="0"/>
          </a:p>
          <a:p>
            <a:r>
              <a:rPr kumimoji="1" lang="ja-JP" altLang="en-US" dirty="0" smtClean="0"/>
              <a:t>・ここでの説明では遅い。</a:t>
            </a:r>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17</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Meiryo UI" panose="020B0604030504040204" pitchFamily="50" charset="-128"/>
                <a:ea typeface="Meiryo UI" panose="020B0604030504040204" pitchFamily="50" charset="-128"/>
              </a:rPr>
              <a:t>「２４０」回</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・根拠が書いてるが意味がない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「子供」</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・関係ない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「答え」</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・推測で言ってる</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18</a:t>
            </a:fld>
            <a:endParaRPr kumimoji="1" lang="ja-JP" altLang="en-US" dirty="0"/>
          </a:p>
        </p:txBody>
      </p:sp>
    </p:spTree>
    <p:extLst>
      <p:ext uri="{BB962C8B-B14F-4D97-AF65-F5344CB8AC3E}">
        <p14:creationId xmlns:p14="http://schemas.microsoft.com/office/powerpoint/2010/main" val="203739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総評</a:t>
            </a:r>
            <a:r>
              <a:rPr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上</a:t>
            </a:r>
            <a:r>
              <a:rPr lang="ja-JP" altLang="en-US" sz="1400" dirty="0" smtClean="0">
                <a:latin typeface="Meiryo UI" panose="020B0604030504040204" pitchFamily="50" charset="-128"/>
                <a:ea typeface="Meiryo UI" panose="020B0604030504040204" pitchFamily="50" charset="-128"/>
              </a:rPr>
              <a:t>は安全の確認、下はえらさの確認と違うこと言ってる。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現状把握では、事実を見ます、対策案は事実ではありません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推測</a:t>
            </a:r>
            <a:r>
              <a:rPr lang="ja-JP" altLang="en-US" sz="1400" dirty="0" smtClean="0">
                <a:latin typeface="Meiryo UI" panose="020B0604030504040204" pitchFamily="50" charset="-128"/>
                <a:ea typeface="Meiryo UI" panose="020B0604030504040204" pitchFamily="50" charset="-128"/>
              </a:rPr>
              <a:t>で動いちゃってる</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19</a:t>
            </a:fld>
            <a:endParaRPr kumimoji="1" lang="ja-JP" altLang="en-US" dirty="0"/>
          </a:p>
        </p:txBody>
      </p:sp>
    </p:spTree>
    <p:extLst>
      <p:ext uri="{BB962C8B-B14F-4D97-AF65-F5344CB8AC3E}">
        <p14:creationId xmlns:p14="http://schemas.microsoft.com/office/powerpoint/2010/main" val="31267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復習</a:t>
            </a:r>
            <a:r>
              <a:rPr kumimoji="1" lang="en-US" altLang="ja-JP" sz="1400" dirty="0" smtClean="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ストーリーはテーマ・会社、職場紹介・サークル紹介の順番です</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a:t>
            </a:fld>
            <a:endParaRPr kumimoji="1" lang="ja-JP" altLang="en-US" dirty="0"/>
          </a:p>
        </p:txBody>
      </p:sp>
    </p:spTree>
    <p:extLst>
      <p:ext uri="{BB962C8B-B14F-4D97-AF65-F5344CB8AC3E}">
        <p14:creationId xmlns:p14="http://schemas.microsoft.com/office/powerpoint/2010/main" val="283763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ＭＳ Ｐ明朝" pitchFamily="18" charset="-128"/>
              </a:defRPr>
            </a:lvl1pPr>
            <a:lvl2pPr marL="749414" indent="-288236" algn="l" eaLnBrk="0" hangingPunct="0">
              <a:spcBef>
                <a:spcPct val="30000"/>
              </a:spcBef>
              <a:defRPr kumimoji="1" sz="1200">
                <a:solidFill>
                  <a:schemeClr val="tx1"/>
                </a:solidFill>
                <a:latin typeface="Times New Roman" pitchFamily="18" charset="0"/>
                <a:ea typeface="ＭＳ Ｐ明朝" pitchFamily="18" charset="-128"/>
              </a:defRPr>
            </a:lvl2pPr>
            <a:lvl3pPr marL="1152944" indent="-230589" algn="l" eaLnBrk="0" hangingPunct="0">
              <a:spcBef>
                <a:spcPct val="30000"/>
              </a:spcBef>
              <a:defRPr kumimoji="1" sz="1200">
                <a:solidFill>
                  <a:schemeClr val="tx1"/>
                </a:solidFill>
                <a:latin typeface="Times New Roman" pitchFamily="18" charset="0"/>
                <a:ea typeface="ＭＳ Ｐ明朝" pitchFamily="18" charset="-128"/>
              </a:defRPr>
            </a:lvl3pPr>
            <a:lvl4pPr marL="1614122" indent="-230589" algn="l" eaLnBrk="0" hangingPunct="0">
              <a:spcBef>
                <a:spcPct val="30000"/>
              </a:spcBef>
              <a:defRPr kumimoji="1" sz="1200">
                <a:solidFill>
                  <a:schemeClr val="tx1"/>
                </a:solidFill>
                <a:latin typeface="Times New Roman" pitchFamily="18" charset="0"/>
                <a:ea typeface="ＭＳ Ｐ明朝" pitchFamily="18" charset="-128"/>
              </a:defRPr>
            </a:lvl4pPr>
            <a:lvl5pPr marL="2075299" indent="-230589" algn="l" eaLnBrk="0" hangingPunct="0">
              <a:spcBef>
                <a:spcPct val="30000"/>
              </a:spcBef>
              <a:defRPr kumimoji="1" sz="1200">
                <a:solidFill>
                  <a:schemeClr val="tx1"/>
                </a:solidFill>
                <a:latin typeface="Times New Roman" pitchFamily="18"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D258A68-A8AD-4B94-ACA2-3B820F42B13F}" type="slidenum">
              <a:rPr lang="en-US" altLang="ja-JP" smtClean="0">
                <a:solidFill>
                  <a:schemeClr val="tx2"/>
                </a:solidFill>
                <a:latin typeface="Arial" charset="0"/>
                <a:ea typeface="HG丸ｺﾞｼｯｸM-PRO" pitchFamily="50" charset="-128"/>
              </a:rPr>
              <a:pPr algn="r" eaLnBrk="1" hangingPunct="1">
                <a:spcBef>
                  <a:spcPct val="0"/>
                </a:spcBef>
              </a:pPr>
              <a:t>20</a:t>
            </a:fld>
            <a:endParaRPr lang="en-US" altLang="ja-JP" smtClean="0">
              <a:solidFill>
                <a:schemeClr val="tx2"/>
              </a:solidFill>
              <a:latin typeface="Arial" charset="0"/>
              <a:ea typeface="HG丸ｺﾞｼｯｸM-PRO" pitchFamily="50" charset="-128"/>
            </a:endParaRPr>
          </a:p>
        </p:txBody>
      </p:sp>
      <p:sp>
        <p:nvSpPr>
          <p:cNvPr id="70659" name="Rectangle 2"/>
          <p:cNvSpPr>
            <a:spLocks noGrp="1" noRot="1" noChangeAspect="1" noChangeArrowheads="1" noTextEdit="1"/>
          </p:cNvSpPr>
          <p:nvPr>
            <p:ph type="sldImg"/>
          </p:nvPr>
        </p:nvSpPr>
        <p:spPr>
          <a:xfrm>
            <a:off x="457200" y="400050"/>
            <a:ext cx="5400675" cy="4049713"/>
          </a:xfrm>
          <a:ln/>
        </p:spPr>
      </p:sp>
      <p:sp>
        <p:nvSpPr>
          <p:cNvPr id="70660" name="Rectangle 3"/>
          <p:cNvSpPr>
            <a:spLocks noGrp="1" noChangeArrowheads="1"/>
          </p:cNvSpPr>
          <p:nvPr>
            <p:ph type="body" idx="1"/>
          </p:nvPr>
        </p:nvSpPr>
        <p:spPr>
          <a:xfrm>
            <a:off x="908055" y="4756169"/>
            <a:ext cx="4991091" cy="4447514"/>
          </a:xfrm>
          <a:noFill/>
        </p:spPr>
        <p:txBody>
          <a:bodyPr/>
          <a:lstStyle/>
          <a:p>
            <a:pPr eaLnBrk="1" hangingPunct="1"/>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振り返り</a:t>
            </a:r>
            <a:r>
              <a:rPr lang="en-US"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eaLnBrk="1" hangingPunct="1"/>
            <a:r>
              <a:rPr lang="ja-JP" altLang="en-US" sz="1400" dirty="0" smtClean="0">
                <a:latin typeface="Meiryo UI" panose="020B0604030504040204" pitchFamily="50" charset="-128"/>
                <a:ea typeface="Meiryo UI" panose="020B0604030504040204" pitchFamily="50" charset="-128"/>
              </a:rPr>
              <a:t>対策案が出てきて、要因解析で犯人を明確にしたいが</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smtClean="0">
                <a:latin typeface="Meiryo UI" panose="020B0604030504040204" pitchFamily="50" charset="-128"/>
                <a:ea typeface="Meiryo UI" panose="020B0604030504040204" pitchFamily="50" charset="-128"/>
              </a:rPr>
              <a:t>いけなくなった。この時点で指導は終わりです。</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smtClean="0">
                <a:latin typeface="Meiryo UI" panose="020B0604030504040204" pitchFamily="50" charset="-128"/>
                <a:ea typeface="Meiryo UI" panose="020B0604030504040204" pitchFamily="50" charset="-128"/>
              </a:rPr>
              <a:t>その</a:t>
            </a:r>
            <a:r>
              <a:rPr lang="ja-JP" altLang="en-US" sz="1400" dirty="0">
                <a:latin typeface="Meiryo UI" panose="020B0604030504040204" pitchFamily="50" charset="-128"/>
                <a:ea typeface="Meiryo UI" panose="020B0604030504040204" pitchFamily="50" charset="-128"/>
              </a:rPr>
              <a:t>後</a:t>
            </a:r>
            <a:r>
              <a:rPr lang="ja-JP" altLang="en-US" sz="1400" dirty="0" smtClean="0">
                <a:latin typeface="Meiryo UI" panose="020B0604030504040204" pitchFamily="50" charset="-128"/>
                <a:ea typeface="Meiryo UI" panose="020B0604030504040204" pitchFamily="50" charset="-128"/>
              </a:rPr>
              <a:t>の指導は、重箱の隅を突っつくだけしかできませんし</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rPr>
              <a:t>手順</a:t>
            </a:r>
            <a:r>
              <a:rPr lang="ja-JP" altLang="en-US" sz="1400" dirty="0" smtClean="0">
                <a:latin typeface="Meiryo UI" panose="020B0604030504040204" pitchFamily="50" charset="-128"/>
                <a:ea typeface="Meiryo UI" panose="020B0604030504040204" pitchFamily="50" charset="-128"/>
              </a:rPr>
              <a:t>を正式に直したら、使えるところがなくなる場合があるので</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rPr>
              <a:t>指導</a:t>
            </a:r>
            <a:r>
              <a:rPr lang="ja-JP" altLang="en-US" sz="1400" dirty="0" smtClean="0">
                <a:latin typeface="Meiryo UI" panose="020B0604030504040204" pitchFamily="50" charset="-128"/>
                <a:ea typeface="Meiryo UI" panose="020B0604030504040204" pitchFamily="50" charset="-128"/>
              </a:rPr>
              <a:t>される側は、苦痛の時間となりますので、やめましょう。</a:t>
            </a:r>
            <a:endParaRPr lang="en-US" altLang="ja-JP" sz="1400" dirty="0" smtClean="0">
              <a:latin typeface="Meiryo UI" panose="020B0604030504040204" pitchFamily="50" charset="-128"/>
              <a:ea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rPr>
              <a:t>先</a:t>
            </a:r>
            <a:r>
              <a:rPr lang="ja-JP" altLang="en-US" sz="1400" dirty="0" smtClean="0">
                <a:latin typeface="Meiryo UI" panose="020B0604030504040204" pitchFamily="50" charset="-128"/>
                <a:ea typeface="Meiryo UI" panose="020B0604030504040204" pitchFamily="50" charset="-128"/>
              </a:rPr>
              <a:t>ずは教育の実施ですね。</a:t>
            </a:r>
            <a:endParaRPr lang="en-US" altLang="ja-JP" dirty="0" smtClean="0"/>
          </a:p>
        </p:txBody>
      </p:sp>
    </p:spTree>
    <p:extLst>
      <p:ext uri="{BB962C8B-B14F-4D97-AF65-F5344CB8AC3E}">
        <p14:creationId xmlns:p14="http://schemas.microsoft.com/office/powerpoint/2010/main" val="65514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「題目」</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会合</a:t>
            </a:r>
            <a:r>
              <a:rPr lang="ja-JP" altLang="en-US" sz="1400" dirty="0" smtClean="0">
                <a:latin typeface="Meiryo UI" panose="020B0604030504040204" pitchFamily="50" charset="-128"/>
                <a:ea typeface="Meiryo UI" panose="020B0604030504040204" pitchFamily="50" charset="-128"/>
              </a:rPr>
              <a:t>の目的が判らない</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「計画表」</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なんの計画評か</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21</a:t>
            </a:fld>
            <a:endParaRPr kumimoji="1" lang="ja-JP" altLang="en-US" dirty="0"/>
          </a:p>
        </p:txBody>
      </p:sp>
    </p:spTree>
    <p:extLst>
      <p:ext uri="{BB962C8B-B14F-4D97-AF65-F5344CB8AC3E}">
        <p14:creationId xmlns:p14="http://schemas.microsoft.com/office/powerpoint/2010/main" val="2262565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Meiryo UI" panose="020B0604030504040204" pitchFamily="50" charset="-128"/>
                <a:ea typeface="Meiryo UI" panose="020B0604030504040204" pitchFamily="50" charset="-128"/>
              </a:rPr>
              <a:t>「調査」</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・なんの調査か、要因調査なのか、対策案の検討ではないか</a:t>
            </a:r>
            <a:endParaRPr lang="ja-JP"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22</a:t>
            </a:fld>
            <a:endParaRPr kumimoji="1" lang="ja-JP" altLang="en-US" dirty="0"/>
          </a:p>
        </p:txBody>
      </p:sp>
    </p:spTree>
    <p:extLst>
      <p:ext uri="{BB962C8B-B14F-4D97-AF65-F5344CB8AC3E}">
        <p14:creationId xmlns:p14="http://schemas.microsoft.com/office/powerpoint/2010/main" val="1006561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Meiryo UI" panose="020B0604030504040204" pitchFamily="50" charset="-128"/>
                <a:ea typeface="Meiryo UI" panose="020B0604030504040204" pitchFamily="50" charset="-128"/>
              </a:rPr>
              <a:t>「要素作業分析」</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・この表ではバラツキは見れない</a:t>
            </a:r>
            <a:endParaRPr lang="ja-JP"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23</a:t>
            </a:fld>
            <a:endParaRPr kumimoji="1" lang="ja-JP" altLang="en-US" dirty="0"/>
          </a:p>
        </p:txBody>
      </p:sp>
    </p:spTree>
    <p:extLst>
      <p:ext uri="{BB962C8B-B14F-4D97-AF65-F5344CB8AC3E}">
        <p14:creationId xmlns:p14="http://schemas.microsoft.com/office/powerpoint/2010/main" val="911221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補足</a:t>
            </a:r>
            <a:r>
              <a:rPr kumimoji="1"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・要素作業時間分析表を使って最大、最小、平均を見るべきですね。</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24</a:t>
            </a:fld>
            <a:endParaRPr kumimoji="1" lang="ja-JP" altLang="en-US" dirty="0"/>
          </a:p>
        </p:txBody>
      </p:sp>
    </p:spTree>
    <p:extLst>
      <p:ext uri="{BB962C8B-B14F-4D97-AF65-F5344CB8AC3E}">
        <p14:creationId xmlns:p14="http://schemas.microsoft.com/office/powerpoint/2010/main" val="48132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マトリックス図で決めつけている</a:t>
            </a:r>
            <a:endParaRPr kumimoji="1" lang="en-US" altLang="ja-JP" sz="1400" dirty="0" smtClean="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多面的</a:t>
            </a:r>
            <a:r>
              <a:rPr lang="ja-JP" altLang="en-US" sz="1400" smtClean="0">
                <a:latin typeface="Meiryo UI" panose="020B0604030504040204" pitchFamily="50" charset="-128"/>
                <a:ea typeface="Meiryo UI" panose="020B0604030504040204" pitchFamily="50" charset="-128"/>
              </a:rPr>
              <a:t>に見た改善案が必要</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25</a:t>
            </a:fld>
            <a:endParaRPr kumimoji="1" lang="ja-JP" altLang="en-US" dirty="0"/>
          </a:p>
        </p:txBody>
      </p:sp>
    </p:spTree>
    <p:extLst>
      <p:ext uri="{BB962C8B-B14F-4D97-AF65-F5344CB8AC3E}">
        <p14:creationId xmlns:p14="http://schemas.microsoft.com/office/powerpoint/2010/main" val="246881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調査になっているが、これは対策案の検証であり</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手順</a:t>
            </a:r>
            <a:r>
              <a:rPr lang="ja-JP" altLang="en-US" sz="1400" dirty="0" smtClean="0">
                <a:latin typeface="Meiryo UI" panose="020B0604030504040204" pitchFamily="50" charset="-128"/>
                <a:ea typeface="Meiryo UI" panose="020B0604030504040204" pitchFamily="50" charset="-128"/>
              </a:rPr>
              <a:t>の教育をしないといけない。</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26</a:t>
            </a:fld>
            <a:endParaRPr kumimoji="1" lang="ja-JP" altLang="en-US" dirty="0"/>
          </a:p>
        </p:txBody>
      </p:sp>
    </p:spTree>
    <p:extLst>
      <p:ext uri="{BB962C8B-B14F-4D97-AF65-F5344CB8AC3E}">
        <p14:creationId xmlns:p14="http://schemas.microsoft.com/office/powerpoint/2010/main" val="132762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Meiryo UI" panose="020B0604030504040204" pitchFamily="50" charset="-128"/>
                <a:ea typeface="Meiryo UI" panose="020B0604030504040204" pitchFamily="50" charset="-128"/>
              </a:rPr>
              <a:t>副作用の確認が出来ている。</a:t>
            </a:r>
            <a:endParaRPr lang="ja-JP"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27</a:t>
            </a:fld>
            <a:endParaRPr kumimoji="1" lang="ja-JP" altLang="en-US" dirty="0"/>
          </a:p>
        </p:txBody>
      </p:sp>
    </p:spTree>
    <p:extLst>
      <p:ext uri="{BB962C8B-B14F-4D97-AF65-F5344CB8AC3E}">
        <p14:creationId xmlns:p14="http://schemas.microsoft.com/office/powerpoint/2010/main" val="623028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36288"/>
            <a:ext cx="5445760" cy="4472703"/>
          </a:xfrm>
        </p:spPr>
        <p:txBody>
          <a:bodyPr/>
          <a:lstStyle/>
          <a:p>
            <a:r>
              <a:rPr lang="ja-JP" altLang="en-US" dirty="0" smtClean="0"/>
              <a:t>この様に散発的なところしか言えなくなる。</a:t>
            </a:r>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28</a:t>
            </a:fld>
            <a:endParaRPr kumimoji="1" lang="ja-JP" altLang="en-US" dirty="0"/>
          </a:p>
        </p:txBody>
      </p:sp>
    </p:spTree>
    <p:extLst>
      <p:ext uri="{BB962C8B-B14F-4D97-AF65-F5344CB8AC3E}">
        <p14:creationId xmlns:p14="http://schemas.microsoft.com/office/powerpoint/2010/main" val="3867470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歯止めとは言わない、標準化と管理の定着</a:t>
            </a:r>
            <a:endParaRPr lang="en-US" altLang="ja-JP" dirty="0" smtClean="0"/>
          </a:p>
          <a:p>
            <a:r>
              <a:rPr lang="ja-JP" altLang="en-US" dirty="0"/>
              <a:t>昔</a:t>
            </a:r>
            <a:r>
              <a:rPr lang="ja-JP" altLang="en-US" dirty="0" smtClean="0"/>
              <a:t>のまとめ方</a:t>
            </a:r>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29</a:t>
            </a:fld>
            <a:endParaRPr kumimoji="1" lang="ja-JP" altLang="en-US" dirty="0"/>
          </a:p>
        </p:txBody>
      </p:sp>
    </p:spTree>
    <p:extLst>
      <p:ext uri="{BB962C8B-B14F-4D97-AF65-F5344CB8AC3E}">
        <p14:creationId xmlns:p14="http://schemas.microsoft.com/office/powerpoint/2010/main" val="52501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Meiryo UI" panose="020B0604030504040204" pitchFamily="50" charset="-128"/>
                <a:ea typeface="Meiryo UI" panose="020B0604030504040204" pitchFamily="50" charset="-128"/>
              </a:rPr>
              <a:t>会社紹介は</a:t>
            </a:r>
            <a:r>
              <a:rPr lang="ja-JP" altLang="en-US" sz="1400" dirty="0" err="1" smtClean="0">
                <a:latin typeface="Meiryo UI" panose="020B0604030504040204" pitchFamily="50" charset="-128"/>
                <a:ea typeface="Meiryo UI" panose="020B0604030504040204" pitchFamily="50" charset="-128"/>
              </a:rPr>
              <a:t>良し</a:t>
            </a:r>
            <a:r>
              <a:rPr lang="ja-JP" altLang="en-US" sz="1400" dirty="0" smtClean="0">
                <a:latin typeface="Meiryo UI" panose="020B0604030504040204" pitchFamily="50" charset="-128"/>
                <a:ea typeface="Meiryo UI" panose="020B0604030504040204" pitchFamily="50" charset="-128"/>
              </a:rPr>
              <a:t>とします。</a:t>
            </a:r>
            <a:endParaRPr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5C9DB13-180E-4B6E-B4A2-A6C490506AB1}" type="slidenum">
              <a:rPr kumimoji="1" lang="ja-JP" altLang="en-US" smtClean="0"/>
              <a:t>3</a:t>
            </a:fld>
            <a:endParaRPr kumimoji="1" lang="ja-JP" altLang="en-US"/>
          </a:p>
        </p:txBody>
      </p:sp>
    </p:spTree>
    <p:extLst>
      <p:ext uri="{BB962C8B-B14F-4D97-AF65-F5344CB8AC3E}">
        <p14:creationId xmlns:p14="http://schemas.microsoft.com/office/powerpoint/2010/main" val="68023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170" indent="-288143" eaLnBrk="0" hangingPunct="0">
              <a:defRPr kumimoji="1" sz="2000">
                <a:solidFill>
                  <a:schemeClr val="tx1"/>
                </a:solidFill>
                <a:latin typeface="Arial" charset="0"/>
                <a:ea typeface="HGP創英角ﾎﾟｯﾌﾟ体" pitchFamily="50" charset="-128"/>
              </a:defRPr>
            </a:lvl2pPr>
            <a:lvl3pPr marL="1152569" indent="-230514" eaLnBrk="0" hangingPunct="0">
              <a:defRPr kumimoji="1" sz="2000">
                <a:solidFill>
                  <a:schemeClr val="tx1"/>
                </a:solidFill>
                <a:latin typeface="Arial" charset="0"/>
                <a:ea typeface="HGP創英角ﾎﾟｯﾌﾟ体" pitchFamily="50" charset="-128"/>
              </a:defRPr>
            </a:lvl3pPr>
            <a:lvl4pPr marL="1613596" indent="-230514" eaLnBrk="0" hangingPunct="0">
              <a:defRPr kumimoji="1" sz="2000">
                <a:solidFill>
                  <a:schemeClr val="tx1"/>
                </a:solidFill>
                <a:latin typeface="Arial" charset="0"/>
                <a:ea typeface="HGP創英角ﾎﾟｯﾌﾟ体" pitchFamily="50" charset="-128"/>
              </a:defRPr>
            </a:lvl4pPr>
            <a:lvl5pPr marL="2074624" indent="-230514" eaLnBrk="0" hangingPunct="0">
              <a:defRPr kumimoji="1" sz="2000">
                <a:solidFill>
                  <a:schemeClr val="tx1"/>
                </a:solidFill>
                <a:latin typeface="Arial" charset="0"/>
                <a:ea typeface="HGP創英角ﾎﾟｯﾌﾟ体" pitchFamily="50" charset="-128"/>
              </a:defRPr>
            </a:lvl5pPr>
            <a:lvl6pPr marL="2535650"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678"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706"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8732"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D9367EF4-DFB9-4DF2-8BB5-E974B3016D31}" type="slidenum">
              <a:rPr lang="ja-JP" altLang="en-US" sz="1200">
                <a:latin typeface="Times New Roman" pitchFamily="18" charset="0"/>
                <a:ea typeface="ＭＳ Ｐゴシック" charset="-128"/>
              </a:rPr>
              <a:pPr eaLnBrk="1" hangingPunct="1"/>
              <a:t>4</a:t>
            </a:fld>
            <a:endParaRPr lang="en-US" altLang="ja-JP" sz="1200" dirty="0">
              <a:latin typeface="Times New Roman" pitchFamily="18" charset="0"/>
              <a:ea typeface="ＭＳ Ｐゴシック"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ja-JP" dirty="0"/>
          </a:p>
          <a:p>
            <a:r>
              <a:rPr lang="ja-JP" altLang="en-US" sz="1400" dirty="0" smtClean="0">
                <a:latin typeface="Meiryo UI" panose="020B0604030504040204" pitchFamily="50" charset="-128"/>
                <a:ea typeface="Meiryo UI" panose="020B0604030504040204" pitchFamily="50" charset="-128"/>
              </a:rPr>
              <a:t>・先ほどの復習のように、このページが一番初めに来ないといかん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だから、１番となる。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・改善事例発表なんでテーマとサブが逆だよね、テーマが大きすぎるから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選定理由が苦しくなるそこはしっかり指導して下さい。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・社外ではデンソーの湖西の代表なんで、ここまで細かく職場名は</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書かない、デンソーとサークル名でよい、マー妥協で湖西までかな</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・ＡＧＶのマンガが今回のテーマに登場しないんだったら書く意味がない。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注意点</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・チェックまたは、審査員の場合、必ずテーマとサブテーマが選定理由で</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書かれているがチェックしてください。</a:t>
            </a:r>
            <a:endParaRPr lang="en-US" altLang="ja-JP" sz="1400" dirty="0" smtClean="0">
              <a:latin typeface="Meiryo UI" panose="020B0604030504040204" pitchFamily="50" charset="-128"/>
              <a:ea typeface="Meiryo UI" panose="020B0604030504040204" pitchFamily="50" charset="-128"/>
            </a:endParaRPr>
          </a:p>
          <a:p>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復習</a:t>
            </a:r>
            <a:r>
              <a:rPr kumimoji="1" lang="en-US" altLang="ja-JP" sz="1400" dirty="0" smtClean="0">
                <a:latin typeface="Meiryo UI" panose="020B0604030504040204" pitchFamily="50" charset="-128"/>
                <a:ea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・先ほどの復習ですが、改善事例なんで。テーマは○○における△△の</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・サブテーマは意気込み</a:t>
            </a:r>
            <a:r>
              <a:rPr kumimoji="1" lang="ja-JP" altLang="en-US" sz="1400" dirty="0" err="1" smtClean="0">
                <a:latin typeface="Meiryo UI" panose="020B0604030504040204" pitchFamily="50" charset="-128"/>
                <a:ea typeface="Meiryo UI" panose="020B0604030504040204" pitchFamily="50" charset="-128"/>
              </a:rPr>
              <a:t>さぶ</a:t>
            </a:r>
            <a:r>
              <a:rPr kumimoji="1" lang="ja-JP" altLang="en-US" sz="1400" dirty="0" smtClean="0">
                <a:latin typeface="Meiryo UI" panose="020B0604030504040204" pitchFamily="50" charset="-128"/>
                <a:ea typeface="Meiryo UI" panose="020B0604030504040204" pitchFamily="50" charset="-128"/>
              </a:rPr>
              <a:t>なしで～～にすれば、選定理由がテーマのみで</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ピンポイントに攻めれるから楽なんだと指導して下さい。</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5</a:t>
            </a:fld>
            <a:endParaRPr kumimoji="1" lang="ja-JP" altLang="en-US" dirty="0"/>
          </a:p>
        </p:txBody>
      </p:sp>
    </p:spTree>
    <p:extLst>
      <p:ext uri="{BB962C8B-B14F-4D97-AF65-F5344CB8AC3E}">
        <p14:creationId xmlns:p14="http://schemas.microsoft.com/office/powerpoint/2010/main" val="106502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170" indent="-288143" eaLnBrk="0" hangingPunct="0">
              <a:defRPr kumimoji="1" sz="2000">
                <a:solidFill>
                  <a:schemeClr val="tx1"/>
                </a:solidFill>
                <a:latin typeface="Arial" charset="0"/>
                <a:ea typeface="HGP創英角ﾎﾟｯﾌﾟ体" pitchFamily="50" charset="-128"/>
              </a:defRPr>
            </a:lvl2pPr>
            <a:lvl3pPr marL="1152569" indent="-230514" eaLnBrk="0" hangingPunct="0">
              <a:defRPr kumimoji="1" sz="2000">
                <a:solidFill>
                  <a:schemeClr val="tx1"/>
                </a:solidFill>
                <a:latin typeface="Arial" charset="0"/>
                <a:ea typeface="HGP創英角ﾎﾟｯﾌﾟ体" pitchFamily="50" charset="-128"/>
              </a:defRPr>
            </a:lvl3pPr>
            <a:lvl4pPr marL="1613596" indent="-230514" eaLnBrk="0" hangingPunct="0">
              <a:defRPr kumimoji="1" sz="2000">
                <a:solidFill>
                  <a:schemeClr val="tx1"/>
                </a:solidFill>
                <a:latin typeface="Arial" charset="0"/>
                <a:ea typeface="HGP創英角ﾎﾟｯﾌﾟ体" pitchFamily="50" charset="-128"/>
              </a:defRPr>
            </a:lvl4pPr>
            <a:lvl5pPr marL="2074624" indent="-230514" eaLnBrk="0" hangingPunct="0">
              <a:defRPr kumimoji="1" sz="2000">
                <a:solidFill>
                  <a:schemeClr val="tx1"/>
                </a:solidFill>
                <a:latin typeface="Arial" charset="0"/>
                <a:ea typeface="HGP創英角ﾎﾟｯﾌﾟ体" pitchFamily="50" charset="-128"/>
              </a:defRPr>
            </a:lvl5pPr>
            <a:lvl6pPr marL="2535650"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678"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706"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8732"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6758E107-C3B9-4513-8A4A-E9535CAB8D95}" type="slidenum">
              <a:rPr lang="ja-JP" altLang="en-US" sz="1200">
                <a:latin typeface="Times New Roman" pitchFamily="18" charset="0"/>
                <a:ea typeface="ＭＳ Ｐゴシック" charset="-128"/>
              </a:rPr>
              <a:pPr eaLnBrk="1" hangingPunct="1"/>
              <a:t>6</a:t>
            </a:fld>
            <a:endParaRPr lang="en-US" altLang="ja-JP" sz="1200" dirty="0">
              <a:latin typeface="Times New Roman" pitchFamily="18"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ja-JP" altLang="en-US" sz="1400" dirty="0" smtClean="0">
                <a:latin typeface="Meiryo UI" panose="020B0604030504040204" pitchFamily="50" charset="-128"/>
                <a:ea typeface="Meiryo UI" panose="020B0604030504040204" pitchFamily="50" charset="-128"/>
              </a:rPr>
              <a:t>「絵」</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・男性、女性が判らない。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「言葉」</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・平均４５才のバラツキが判らない</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・何をもって個性派集団かがわからない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「レーダチャート」</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・サークルレベル表ではない。</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・サークル名でデータを隠しちゃってる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★データは隠さない、マンガでかぶせない、分かりやすいまま残しておくこと！</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★ＱＣストーリは、会社紹介、職場紹介、サークル紹介の順です。</a:t>
            </a:r>
            <a:endParaRPr lang="en-US" altLang="ja-JP" sz="1400" dirty="0" smtClean="0">
              <a:latin typeface="Meiryo UI" panose="020B0604030504040204" pitchFamily="50" charset="-128"/>
              <a:ea typeface="Meiryo UI" panose="020B0604030504040204" pitchFamily="50" charset="-128"/>
            </a:endParaRPr>
          </a:p>
          <a:p>
            <a:endParaRPr lang="ja-JP" altLang="en-US" sz="1400" dirty="0" smtClean="0">
              <a:latin typeface="Meiryo UI" panose="020B0604030504040204" pitchFamily="50" charset="-128"/>
              <a:ea typeface="Meiryo UI" panose="020B060403050404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7416" y="9442372"/>
            <a:ext cx="2949787"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5" tIns="46103" rIns="92205" bIns="46103" anchor="b"/>
          <a:lstStyle>
            <a:lvl1pPr>
              <a:defRPr kumimoji="1" sz="1200">
                <a:solidFill>
                  <a:schemeClr val="tx1"/>
                </a:solidFill>
                <a:latin typeface="Times New Roman" pitchFamily="18" charset="0"/>
                <a:ea typeface="ＭＳ Ｐ明朝" charset="-128"/>
              </a:defRPr>
            </a:lvl1pPr>
            <a:lvl2pPr marL="742950" indent="-285750">
              <a:defRPr kumimoji="1" sz="1200">
                <a:solidFill>
                  <a:schemeClr val="tx1"/>
                </a:solidFill>
                <a:latin typeface="Times New Roman" pitchFamily="18" charset="0"/>
                <a:ea typeface="ＭＳ Ｐ明朝" charset="-128"/>
              </a:defRPr>
            </a:lvl2pPr>
            <a:lvl3pPr marL="1143000" indent="-228600">
              <a:defRPr kumimoji="1" sz="1200">
                <a:solidFill>
                  <a:schemeClr val="tx1"/>
                </a:solidFill>
                <a:latin typeface="Times New Roman" pitchFamily="18" charset="0"/>
                <a:ea typeface="ＭＳ Ｐ明朝" charset="-128"/>
              </a:defRPr>
            </a:lvl3pPr>
            <a:lvl4pPr marL="1600200" indent="-228600">
              <a:defRPr kumimoji="1" sz="1200">
                <a:solidFill>
                  <a:schemeClr val="tx1"/>
                </a:solidFill>
                <a:latin typeface="Times New Roman" pitchFamily="18" charset="0"/>
                <a:ea typeface="ＭＳ Ｐ明朝" charset="-128"/>
              </a:defRPr>
            </a:lvl4pPr>
            <a:lvl5pPr marL="2057400" indent="-228600">
              <a:defRPr kumimoji="1" sz="1200">
                <a:solidFill>
                  <a:schemeClr val="tx1"/>
                </a:solidFill>
                <a:latin typeface="Times New Roman" pitchFamily="18" charset="0"/>
                <a:ea typeface="ＭＳ Ｐ明朝"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lgn="r">
              <a:spcBef>
                <a:spcPct val="0"/>
              </a:spcBef>
            </a:pPr>
            <a:fld id="{4FD4F886-262A-4290-8082-265D54FA732D}" type="slidenum">
              <a:rPr lang="ja-JP" altLang="en-US">
                <a:ea typeface="ＭＳ Ｐゴシック" charset="-128"/>
              </a:rPr>
              <a:pPr algn="r">
                <a:spcBef>
                  <a:spcPct val="0"/>
                </a:spcBef>
              </a:pPr>
              <a:t>7</a:t>
            </a:fld>
            <a:endParaRPr lang="en-US" altLang="ja-JP" dirty="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ja-JP" altLang="en-US" sz="1400" dirty="0" smtClean="0">
                <a:latin typeface="Meiryo UI" panose="020B0604030504040204" pitchFamily="50" charset="-128"/>
                <a:ea typeface="Meiryo UI" panose="020B0604030504040204" pitchFamily="50" charset="-128"/>
              </a:rPr>
              <a:t>「専門用語」</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・ストーリーのわかりやすさ、工夫はされているかで、専門用語は補足を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入れるか、分かりやすい言葉に変える。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「モータ説明」</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・社外では専門的なところの説明はいらない、社外秘に触れない事。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「レイアウト図」</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・どちらが自班なのかがわかりにくい。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「結論」</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・誰のことをお客様と言ってるのかが分からない。</a:t>
            </a:r>
            <a:endParaRPr lang="ja-JP" altLang="ja-JP" sz="1400" dirty="0">
              <a:latin typeface="Meiryo UI" panose="020B0604030504040204" pitchFamily="50" charset="-128"/>
              <a:ea typeface="Meiryo UI" panose="020B0604030504040204" pitchFamily="50" charset="-128"/>
            </a:endParaRPr>
          </a:p>
          <a:p>
            <a:endParaRPr lang="ja-JP" altLang="ja-JP" dirty="0"/>
          </a:p>
          <a:p>
            <a:r>
              <a:rPr lang="ja-JP" altLang="en-US" sz="1400" dirty="0" smtClean="0">
                <a:latin typeface="Meiryo UI" panose="020B0604030504040204" pitchFamily="50" charset="-128"/>
                <a:ea typeface="Meiryo UI" panose="020B0604030504040204" pitchFamily="50" charset="-128"/>
              </a:rPr>
              <a:t>★マンガ言葉は、言葉で書かないポイントのみで大きく書くこと</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誰も真剣によく奴はいない。</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書いてる通りです。</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8</a:t>
            </a:fld>
            <a:endParaRPr kumimoji="1" lang="ja-JP" altLang="en-US" dirty="0"/>
          </a:p>
        </p:txBody>
      </p:sp>
    </p:spTree>
    <p:extLst>
      <p:ext uri="{BB962C8B-B14F-4D97-AF65-F5344CB8AC3E}">
        <p14:creationId xmlns:p14="http://schemas.microsoft.com/office/powerpoint/2010/main" val="167120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rPr>
              <a:t>「課方針」</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・課方針から始まってるのは良い。</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・今回のテーマ以外も書いてるから、それもやってるよって選定理由に</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書いてしまうから訳が分からなくなる。絞り込みが出来てない</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課方針の中のこれって作ることを指導して下さい。</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「マンガ」</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・みんな笑ってるから、転籍するよってことが伝わってこない。</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「円グラフ」</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・比率は分かるんだが、大きさが見えない、ｎ数から言って人が減って</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女性の比率が増えた。人が減ってじい様の比率が多くなっただから</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棒グラフを使うべきである。</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★「１ページ１結論」が望ましいがここでは、２つの結論を出してるから</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わかりにくく、ビラガゴチャゴチャになってる</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そこを見抜いて２ページに分けるように指導が必要。</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１ページ・・減産で人員構成が変化</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２ページ・・人が減り、年寄りと、女性が増えたという環境の変化</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9</a:t>
            </a:fld>
            <a:endParaRPr kumimoji="1" lang="ja-JP" altLang="en-US" dirty="0"/>
          </a:p>
        </p:txBody>
      </p:sp>
    </p:spTree>
    <p:extLst>
      <p:ext uri="{BB962C8B-B14F-4D97-AF65-F5344CB8AC3E}">
        <p14:creationId xmlns:p14="http://schemas.microsoft.com/office/powerpoint/2010/main" val="7070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2020/7/13</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package" Target="../embeddings/Microsoft_Excel_______7.xlsx"/></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6.xml"/><Relationship Id="rId7"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Excel_______10.xlsx"/><Relationship Id="rId5" Type="http://schemas.openxmlformats.org/officeDocument/2006/relationships/image" Target="../media/image45.emf"/><Relationship Id="rId4" Type="http://schemas.openxmlformats.org/officeDocument/2006/relationships/package" Target="../embeddings/Microsoft_Excel_______9.xlsx"/><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val 2"/>
          <p:cNvSpPr>
            <a:spLocks noChangeArrowheads="1"/>
          </p:cNvSpPr>
          <p:nvPr/>
        </p:nvSpPr>
        <p:spPr bwMode="auto">
          <a:xfrm rot="-1684109">
            <a:off x="21914" y="536519"/>
            <a:ext cx="9337675" cy="5937250"/>
          </a:xfrm>
          <a:prstGeom prst="ellipse">
            <a:avLst/>
          </a:prstGeom>
          <a:gradFill rotWithShape="0">
            <a:gsLst>
              <a:gs pos="100000">
                <a:srgbClr val="00B050"/>
              </a:gs>
              <a:gs pos="0">
                <a:srgbClr val="FFFFFF"/>
              </a:gs>
            </a:gsLst>
            <a:lin ang="18900000" scaled="1"/>
          </a:gradFill>
          <a:ln>
            <a:noFill/>
          </a:ln>
          <a:effectLst/>
          <a:extLst/>
        </p:spPr>
        <p:txBody>
          <a:bodyPr wrap="none" anchor="ctr"/>
          <a:lstStyle/>
          <a:p>
            <a:endParaRPr lang="ja-JP" altLang="en-US" sz="1600" dirty="0"/>
          </a:p>
        </p:txBody>
      </p:sp>
      <p:sp>
        <p:nvSpPr>
          <p:cNvPr id="78901" name="WordArt 53"/>
          <p:cNvSpPr>
            <a:spLocks noChangeArrowheads="1" noChangeShapeType="1" noTextEdit="1"/>
          </p:cNvSpPr>
          <p:nvPr/>
        </p:nvSpPr>
        <p:spPr bwMode="auto">
          <a:xfrm>
            <a:off x="838200" y="5257800"/>
            <a:ext cx="4743450" cy="1066800"/>
          </a:xfrm>
          <a:prstGeom prst="rect">
            <a:avLst/>
          </a:prstGeom>
        </p:spPr>
        <p:txBody>
          <a:bodyPr wrap="none" fromWordArt="1">
            <a:prstTxWarp prst="textPlain">
              <a:avLst>
                <a:gd name="adj" fmla="val 50000"/>
              </a:avLst>
            </a:prstTxWarp>
          </a:bodyPr>
          <a:lstStyle/>
          <a:p>
            <a:r>
              <a:rPr lang="ja-JP" altLang="en-US" sz="3600" b="1" i="1" kern="10" dirty="0">
                <a:ln w="9525">
                  <a:solidFill>
                    <a:srgbClr val="000000"/>
                  </a:solidFill>
                  <a:round/>
                  <a:headEnd/>
                  <a:tailEnd/>
                </a:ln>
                <a:gradFill rotWithShape="1">
                  <a:gsLst>
                    <a:gs pos="0">
                      <a:srgbClr val="FFF200"/>
                    </a:gs>
                    <a:gs pos="45000">
                      <a:srgbClr val="FF7A00"/>
                    </a:gs>
                    <a:gs pos="70000">
                      <a:srgbClr val="FF0300"/>
                    </a:gs>
                    <a:gs pos="100000">
                      <a:srgbClr val="4D0808"/>
                    </a:gs>
                  </a:gsLst>
                  <a:lin ang="5400000" scaled="1"/>
                </a:gradFill>
                <a:effectLst>
                  <a:outerShdw dist="107763" dir="2700000" algn="ctr" rotWithShape="0">
                    <a:srgbClr val="868686"/>
                  </a:outerShdw>
                </a:effectLst>
                <a:latin typeface="HGP創英角ﾎﾟｯﾌﾟ体"/>
                <a:ea typeface="HGP創英角ﾎﾟｯﾌﾟ体"/>
              </a:rPr>
              <a:t>ＡＧＶ</a:t>
            </a:r>
          </a:p>
        </p:txBody>
      </p:sp>
      <p:sp>
        <p:nvSpPr>
          <p:cNvPr id="78902" name="WordArt 54"/>
          <p:cNvSpPr>
            <a:spLocks noChangeArrowheads="1" noChangeShapeType="1" noTextEdit="1"/>
          </p:cNvSpPr>
          <p:nvPr/>
        </p:nvSpPr>
        <p:spPr bwMode="auto">
          <a:xfrm>
            <a:off x="5003800" y="5661025"/>
            <a:ext cx="3429000" cy="685800"/>
          </a:xfrm>
          <a:prstGeom prst="rect">
            <a:avLst/>
          </a:prstGeom>
        </p:spPr>
        <p:txBody>
          <a:bodyPr wrap="none" fromWordArt="1">
            <a:prstTxWarp prst="textPlain">
              <a:avLst>
                <a:gd name="adj" fmla="val 50000"/>
              </a:avLst>
            </a:prstTxWarp>
          </a:bodyPr>
          <a:lstStyle/>
          <a:p>
            <a:r>
              <a:rPr lang="ja-JP" altLang="en-US" sz="3600" i="1" kern="10" dirty="0">
                <a:ln w="9525">
                  <a:solidFill>
                    <a:srgbClr val="000000"/>
                  </a:solidFill>
                  <a:round/>
                  <a:headEnd/>
                  <a:tailEnd/>
                </a:ln>
                <a:gradFill rotWithShape="1">
                  <a:gsLst>
                    <a:gs pos="0">
                      <a:srgbClr val="FFF200"/>
                    </a:gs>
                    <a:gs pos="45000">
                      <a:srgbClr val="FF7A00"/>
                    </a:gs>
                    <a:gs pos="70000">
                      <a:srgbClr val="FF0300"/>
                    </a:gs>
                    <a:gs pos="100000">
                      <a:srgbClr val="4D0808"/>
                    </a:gs>
                  </a:gsLst>
                  <a:lin ang="5400000" scaled="1"/>
                </a:gradFill>
                <a:effectLst>
                  <a:outerShdw dist="107763" dir="2700000" algn="ctr" rotWithShape="0">
                    <a:srgbClr val="868686"/>
                  </a:outerShdw>
                </a:effectLst>
                <a:latin typeface="HGS創英角ﾎﾟｯﾌﾟ体"/>
                <a:ea typeface="HGS創英角ﾎﾟｯﾌﾟ体"/>
              </a:rPr>
              <a:t>サークル</a:t>
            </a:r>
          </a:p>
        </p:txBody>
      </p:sp>
      <p:grpSp>
        <p:nvGrpSpPr>
          <p:cNvPr id="78903" name="Group 55"/>
          <p:cNvGrpSpPr>
            <a:grpSpLocks/>
          </p:cNvGrpSpPr>
          <p:nvPr/>
        </p:nvGrpSpPr>
        <p:grpSpPr bwMode="auto">
          <a:xfrm>
            <a:off x="552450" y="6324600"/>
            <a:ext cx="5200650" cy="396875"/>
            <a:chOff x="336" y="3984"/>
            <a:chExt cx="3048" cy="250"/>
          </a:xfrm>
        </p:grpSpPr>
        <p:sp>
          <p:nvSpPr>
            <p:cNvPr id="78904" name="Text Box 56"/>
            <p:cNvSpPr txBox="1">
              <a:spLocks noChangeArrowheads="1"/>
            </p:cNvSpPr>
            <p:nvPr/>
          </p:nvSpPr>
          <p:spPr bwMode="auto">
            <a:xfrm>
              <a:off x="336" y="3984"/>
              <a:ext cx="120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charset="0"/>
                  <a:ea typeface="HGP創英角ﾎﾟｯﾌﾟ体" pitchFamily="50" charset="-128"/>
                </a:defRPr>
              </a:lvl1pPr>
              <a:lvl2pPr marL="742950" indent="-285750" eaLnBrk="0" hangingPunct="0">
                <a:defRPr kumimoji="1" sz="1600">
                  <a:solidFill>
                    <a:schemeClr val="tx1"/>
                  </a:solidFill>
                  <a:latin typeface="Arial" charset="0"/>
                  <a:ea typeface="HGP創英角ﾎﾟｯﾌﾟ体" pitchFamily="50" charset="-128"/>
                </a:defRPr>
              </a:lvl2pPr>
              <a:lvl3pPr marL="1143000" indent="-228600" eaLnBrk="0" hangingPunct="0">
                <a:defRPr kumimoji="1" sz="1600">
                  <a:solidFill>
                    <a:schemeClr val="tx1"/>
                  </a:solidFill>
                  <a:latin typeface="Arial" charset="0"/>
                  <a:ea typeface="HGP創英角ﾎﾟｯﾌﾟ体" pitchFamily="50" charset="-128"/>
                </a:defRPr>
              </a:lvl3pPr>
              <a:lvl4pPr marL="1600200" indent="-228600" eaLnBrk="0" hangingPunct="0">
                <a:defRPr kumimoji="1" sz="1600">
                  <a:solidFill>
                    <a:schemeClr val="tx1"/>
                  </a:solidFill>
                  <a:latin typeface="Arial" charset="0"/>
                  <a:ea typeface="HGP創英角ﾎﾟｯﾌﾟ体" pitchFamily="50" charset="-128"/>
                </a:defRPr>
              </a:lvl4pPr>
              <a:lvl5pPr marL="2057400" indent="-228600" eaLnBrk="0" hangingPunct="0">
                <a:defRPr kumimoji="1" sz="16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9pPr>
            </a:lstStyle>
            <a:p>
              <a:pPr algn="l" eaLnBrk="1" hangingPunct="1">
                <a:defRPr/>
              </a:pPr>
              <a:r>
                <a:rPr lang="ja-JP" altLang="en-US" sz="2000" b="1" i="1" dirty="0" smtClean="0">
                  <a:solidFill>
                    <a:srgbClr val="FF3300"/>
                  </a:solidFill>
                  <a:effectLst>
                    <a:outerShdw blurRad="38100" dist="38100" dir="2700000" algn="tl">
                      <a:srgbClr val="C0C0C0"/>
                    </a:outerShdw>
                  </a:effectLst>
                  <a:latin typeface="HGP創英角ﾎﾟｯﾌﾟ体" pitchFamily="50" charset="-128"/>
                </a:rPr>
                <a:t>Ａ</a:t>
              </a:r>
              <a:r>
                <a:rPr lang="ja-JP" altLang="en-US" sz="2000" b="1" i="1" dirty="0" smtClean="0">
                  <a:effectLst>
                    <a:outerShdw blurRad="38100" dist="38100" dir="2700000" algn="tl">
                      <a:srgbClr val="C0C0C0"/>
                    </a:outerShdw>
                  </a:effectLst>
                  <a:latin typeface="HGP創英角ﾎﾟｯﾌﾟ体" pitchFamily="50" charset="-128"/>
                </a:rPr>
                <a:t>ＣＴＩＯＮ</a:t>
              </a:r>
              <a:r>
                <a:rPr lang="ja-JP" altLang="en-US" sz="1800" b="1" i="1" dirty="0" smtClean="0">
                  <a:effectLst>
                    <a:outerShdw blurRad="38100" dist="38100" dir="2700000" algn="tl">
                      <a:srgbClr val="C0C0C0"/>
                    </a:outerShdw>
                  </a:effectLst>
                  <a:latin typeface="HGP創英角ﾎﾟｯﾌﾟ体" pitchFamily="50" charset="-128"/>
                </a:rPr>
                <a:t>！</a:t>
              </a:r>
            </a:p>
          </p:txBody>
        </p:sp>
        <p:sp>
          <p:nvSpPr>
            <p:cNvPr id="78905" name="Text Box 57"/>
            <p:cNvSpPr txBox="1">
              <a:spLocks noChangeArrowheads="1"/>
            </p:cNvSpPr>
            <p:nvPr/>
          </p:nvSpPr>
          <p:spPr bwMode="auto">
            <a:xfrm>
              <a:off x="1488" y="3984"/>
              <a:ext cx="72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charset="0"/>
                  <a:ea typeface="HGP創英角ﾎﾟｯﾌﾟ体" pitchFamily="50" charset="-128"/>
                </a:defRPr>
              </a:lvl1pPr>
              <a:lvl2pPr marL="742950" indent="-285750" eaLnBrk="0" hangingPunct="0">
                <a:defRPr kumimoji="1" sz="1600">
                  <a:solidFill>
                    <a:schemeClr val="tx1"/>
                  </a:solidFill>
                  <a:latin typeface="Arial" charset="0"/>
                  <a:ea typeface="HGP創英角ﾎﾟｯﾌﾟ体" pitchFamily="50" charset="-128"/>
                </a:defRPr>
              </a:lvl2pPr>
              <a:lvl3pPr marL="1143000" indent="-228600" eaLnBrk="0" hangingPunct="0">
                <a:defRPr kumimoji="1" sz="1600">
                  <a:solidFill>
                    <a:schemeClr val="tx1"/>
                  </a:solidFill>
                  <a:latin typeface="Arial" charset="0"/>
                  <a:ea typeface="HGP創英角ﾎﾟｯﾌﾟ体" pitchFamily="50" charset="-128"/>
                </a:defRPr>
              </a:lvl3pPr>
              <a:lvl4pPr marL="1600200" indent="-228600" eaLnBrk="0" hangingPunct="0">
                <a:defRPr kumimoji="1" sz="1600">
                  <a:solidFill>
                    <a:schemeClr val="tx1"/>
                  </a:solidFill>
                  <a:latin typeface="Arial" charset="0"/>
                  <a:ea typeface="HGP創英角ﾎﾟｯﾌﾟ体" pitchFamily="50" charset="-128"/>
                </a:defRPr>
              </a:lvl4pPr>
              <a:lvl5pPr marL="2057400" indent="-228600" eaLnBrk="0" hangingPunct="0">
                <a:defRPr kumimoji="1" sz="16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9pPr>
            </a:lstStyle>
            <a:p>
              <a:pPr algn="l" eaLnBrk="1" hangingPunct="1">
                <a:defRPr/>
              </a:pPr>
              <a:r>
                <a:rPr lang="ja-JP" altLang="en-US" sz="2000" b="1" i="1" dirty="0" smtClean="0">
                  <a:solidFill>
                    <a:srgbClr val="FF3300"/>
                  </a:solidFill>
                  <a:effectLst>
                    <a:outerShdw blurRad="38100" dist="38100" dir="2700000" algn="tl">
                      <a:srgbClr val="C0C0C0"/>
                    </a:outerShdw>
                  </a:effectLst>
                  <a:latin typeface="HGP創英角ﾎﾟｯﾌﾟ体" pitchFamily="50" charset="-128"/>
                </a:rPr>
                <a:t>Ｇ</a:t>
              </a:r>
              <a:r>
                <a:rPr lang="ja-JP" altLang="en-US" sz="2000" b="1" i="1" dirty="0" smtClean="0">
                  <a:effectLst>
                    <a:outerShdw blurRad="38100" dist="38100" dir="2700000" algn="tl">
                      <a:srgbClr val="C0C0C0"/>
                    </a:outerShdw>
                  </a:effectLst>
                  <a:latin typeface="HGP創英角ﾎﾟｯﾌﾟ体" pitchFamily="50" charset="-128"/>
                </a:rPr>
                <a:t>ＥＴ！</a:t>
              </a:r>
            </a:p>
          </p:txBody>
        </p:sp>
        <p:sp>
          <p:nvSpPr>
            <p:cNvPr id="78906" name="Text Box 58"/>
            <p:cNvSpPr txBox="1">
              <a:spLocks noChangeArrowheads="1"/>
            </p:cNvSpPr>
            <p:nvPr/>
          </p:nvSpPr>
          <p:spPr bwMode="auto">
            <a:xfrm>
              <a:off x="2208" y="3984"/>
              <a:ext cx="1176"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charset="0"/>
                  <a:ea typeface="HGP創英角ﾎﾟｯﾌﾟ体" pitchFamily="50" charset="-128"/>
                </a:defRPr>
              </a:lvl1pPr>
              <a:lvl2pPr marL="742950" indent="-285750" eaLnBrk="0" hangingPunct="0">
                <a:defRPr kumimoji="1" sz="1600">
                  <a:solidFill>
                    <a:schemeClr val="tx1"/>
                  </a:solidFill>
                  <a:latin typeface="Arial" charset="0"/>
                  <a:ea typeface="HGP創英角ﾎﾟｯﾌﾟ体" pitchFamily="50" charset="-128"/>
                </a:defRPr>
              </a:lvl2pPr>
              <a:lvl3pPr marL="1143000" indent="-228600" eaLnBrk="0" hangingPunct="0">
                <a:defRPr kumimoji="1" sz="1600">
                  <a:solidFill>
                    <a:schemeClr val="tx1"/>
                  </a:solidFill>
                  <a:latin typeface="Arial" charset="0"/>
                  <a:ea typeface="HGP創英角ﾎﾟｯﾌﾟ体" pitchFamily="50" charset="-128"/>
                </a:defRPr>
              </a:lvl3pPr>
              <a:lvl4pPr marL="1600200" indent="-228600" eaLnBrk="0" hangingPunct="0">
                <a:defRPr kumimoji="1" sz="1600">
                  <a:solidFill>
                    <a:schemeClr val="tx1"/>
                  </a:solidFill>
                  <a:latin typeface="Arial" charset="0"/>
                  <a:ea typeface="HGP創英角ﾎﾟｯﾌﾟ体" pitchFamily="50" charset="-128"/>
                </a:defRPr>
              </a:lvl4pPr>
              <a:lvl5pPr marL="2057400" indent="-228600" eaLnBrk="0" hangingPunct="0">
                <a:defRPr kumimoji="1" sz="16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1600">
                  <a:solidFill>
                    <a:schemeClr val="tx1"/>
                  </a:solidFill>
                  <a:latin typeface="Arial" charset="0"/>
                  <a:ea typeface="HGP創英角ﾎﾟｯﾌﾟ体" pitchFamily="50" charset="-128"/>
                </a:defRPr>
              </a:lvl9pPr>
            </a:lstStyle>
            <a:p>
              <a:pPr algn="l" eaLnBrk="1" hangingPunct="1">
                <a:defRPr/>
              </a:pPr>
              <a:r>
                <a:rPr lang="ja-JP" altLang="en-US" sz="2000" b="1" i="1" dirty="0" smtClean="0">
                  <a:solidFill>
                    <a:srgbClr val="FF3300"/>
                  </a:solidFill>
                  <a:effectLst>
                    <a:outerShdw blurRad="38100" dist="38100" dir="2700000" algn="tl">
                      <a:srgbClr val="C0C0C0"/>
                    </a:outerShdw>
                  </a:effectLst>
                  <a:latin typeface="HGP創英角ﾎﾟｯﾌﾟ体" pitchFamily="50" charset="-128"/>
                </a:rPr>
                <a:t>Ｖ</a:t>
              </a:r>
              <a:r>
                <a:rPr lang="ja-JP" altLang="en-US" sz="2000" b="1" i="1" dirty="0" smtClean="0">
                  <a:effectLst>
                    <a:outerShdw blurRad="38100" dist="38100" dir="2700000" algn="tl">
                      <a:srgbClr val="C0C0C0"/>
                    </a:outerShdw>
                  </a:effectLst>
                  <a:latin typeface="HGP創英角ﾎﾟｯﾌﾟ体" pitchFamily="50" charset="-128"/>
                </a:rPr>
                <a:t>ＩＣＴＯＲＹ</a:t>
              </a:r>
              <a:r>
                <a:rPr lang="ja-JP" altLang="en-US" sz="1800" b="1" i="1" dirty="0" smtClean="0">
                  <a:effectLst>
                    <a:outerShdw blurRad="38100" dist="38100" dir="2700000" algn="tl">
                      <a:srgbClr val="C0C0C0"/>
                    </a:outerShdw>
                  </a:effectLst>
                  <a:latin typeface="HGP創英角ﾎﾟｯﾌﾟ体" pitchFamily="50" charset="-128"/>
                </a:rPr>
                <a:t>！</a:t>
              </a:r>
            </a:p>
          </p:txBody>
        </p:sp>
      </p:grpSp>
      <p:sp>
        <p:nvSpPr>
          <p:cNvPr id="78907" name="Text Box 59"/>
          <p:cNvSpPr txBox="1">
            <a:spLocks noChangeArrowheads="1"/>
          </p:cNvSpPr>
          <p:nvPr/>
        </p:nvSpPr>
        <p:spPr bwMode="auto">
          <a:xfrm>
            <a:off x="333933" y="563196"/>
            <a:ext cx="4454639"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en-US" altLang="ja-JP" sz="9600" b="1" i="1" dirty="0" smtClean="0">
                <a:solidFill>
                  <a:srgbClr val="FF0000"/>
                </a:solidFill>
                <a:effectLst>
                  <a:outerShdw blurRad="38100" dist="38100" dir="2700000" algn="tl">
                    <a:srgbClr val="C0C0C0"/>
                  </a:outerShdw>
                </a:effectLst>
                <a:latin typeface="HGP創英角ｺﾞｼｯｸUB" pitchFamily="50" charset="-128"/>
                <a:ea typeface="HGP創英角ｺﾞｼｯｸUB" pitchFamily="50" charset="-128"/>
              </a:rPr>
              <a:t>DENSO</a:t>
            </a:r>
            <a:endParaRPr lang="ja-JP" altLang="en-US" sz="9600" b="1" i="1" dirty="0">
              <a:solidFill>
                <a:srgbClr val="FF0000"/>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cxnSp>
        <p:nvCxnSpPr>
          <p:cNvPr id="2057" name="AutoShape 60"/>
          <p:cNvCxnSpPr>
            <a:cxnSpLocks noChangeShapeType="1"/>
            <a:stCxn id="78850" idx="1"/>
            <a:endCxn id="78850" idx="1"/>
          </p:cNvCxnSpPr>
          <p:nvPr/>
        </p:nvCxnSpPr>
        <p:spPr bwMode="auto">
          <a:xfrm>
            <a:off x="789974" y="320627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6" name="Text Box 59"/>
          <p:cNvSpPr txBox="1">
            <a:spLocks noChangeArrowheads="1"/>
          </p:cNvSpPr>
          <p:nvPr/>
        </p:nvSpPr>
        <p:spPr bwMode="auto">
          <a:xfrm>
            <a:off x="4749825" y="993502"/>
            <a:ext cx="4063988"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5400" b="1" dirty="0">
                <a:effectLst>
                  <a:outerShdw blurRad="38100" dist="38100" dir="2700000" algn="tl">
                    <a:srgbClr val="C0C0C0"/>
                  </a:outerShdw>
                </a:effectLst>
                <a:latin typeface="HG創英角ﾎﾟｯﾌﾟ体" pitchFamily="49" charset="-128"/>
                <a:ea typeface="HG創英角ﾎﾟｯﾌﾟ体" pitchFamily="49" charset="-128"/>
              </a:rPr>
              <a:t>湖西製作所</a:t>
            </a:r>
          </a:p>
        </p:txBody>
      </p:sp>
      <p:sp>
        <p:nvSpPr>
          <p:cNvPr id="19" name="Text Box 59"/>
          <p:cNvSpPr txBox="1">
            <a:spLocks noChangeArrowheads="1"/>
          </p:cNvSpPr>
          <p:nvPr/>
        </p:nvSpPr>
        <p:spPr bwMode="auto">
          <a:xfrm>
            <a:off x="437064" y="2744613"/>
            <a:ext cx="2031994"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4400" b="1" dirty="0" smtClean="0">
                <a:effectLst>
                  <a:outerShdw blurRad="38100" dist="38100" dir="2700000" algn="tl">
                    <a:srgbClr val="C0C0C0"/>
                  </a:outerShdw>
                </a:effectLst>
                <a:latin typeface="+mj-ea"/>
                <a:ea typeface="+mj-ea"/>
              </a:rPr>
              <a:t>所 属</a:t>
            </a:r>
            <a:endParaRPr lang="ja-JP" altLang="en-US" sz="4400" b="1" dirty="0">
              <a:effectLst>
                <a:outerShdw blurRad="38100" dist="38100" dir="2700000" algn="tl">
                  <a:srgbClr val="C0C0C0"/>
                </a:outerShdw>
              </a:effectLst>
              <a:latin typeface="+mj-ea"/>
              <a:ea typeface="+mj-ea"/>
            </a:endParaRPr>
          </a:p>
        </p:txBody>
      </p:sp>
      <p:sp>
        <p:nvSpPr>
          <p:cNvPr id="20" name="Text Box 59"/>
          <p:cNvSpPr txBox="1">
            <a:spLocks noChangeArrowheads="1"/>
          </p:cNvSpPr>
          <p:nvPr/>
        </p:nvSpPr>
        <p:spPr bwMode="auto">
          <a:xfrm>
            <a:off x="406584" y="3789040"/>
            <a:ext cx="8354026"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3600" b="1" dirty="0" smtClean="0">
                <a:effectLst>
                  <a:outerShdw blurRad="38100" dist="38100" dir="2700000" algn="tl">
                    <a:srgbClr val="C0C0C0"/>
                  </a:outerShdw>
                </a:effectLst>
                <a:latin typeface="HGP創英角ｺﾞｼｯｸUB" pitchFamily="50" charset="-128"/>
                <a:ea typeface="HGP創英角ｺﾞｼｯｸUB" pitchFamily="50" charset="-128"/>
              </a:rPr>
              <a:t>モータ製造</a:t>
            </a:r>
            <a:r>
              <a:rPr lang="ja-JP" altLang="en-US" sz="3600" b="1" dirty="0">
                <a:effectLst>
                  <a:outerShdw blurRad="38100" dist="38100" dir="2700000" algn="tl">
                    <a:srgbClr val="C0C0C0"/>
                  </a:outerShdw>
                </a:effectLst>
                <a:latin typeface="HGP創英角ｺﾞｼｯｸUB" pitchFamily="50" charset="-128"/>
                <a:ea typeface="HGP創英角ｺﾞｼｯｸUB" pitchFamily="50" charset="-128"/>
              </a:rPr>
              <a:t>〇</a:t>
            </a:r>
            <a:r>
              <a:rPr lang="ja-JP" altLang="en-US" sz="3600" b="1" dirty="0" smtClean="0">
                <a:effectLst>
                  <a:outerShdw blurRad="38100" dist="38100" dir="2700000" algn="tl">
                    <a:srgbClr val="C0C0C0"/>
                  </a:outerShdw>
                </a:effectLst>
                <a:latin typeface="HGP創英角ｺﾞｼｯｸUB" pitchFamily="50" charset="-128"/>
                <a:ea typeface="HGP創英角ｺﾞｼｯｸUB" pitchFamily="50" charset="-128"/>
              </a:rPr>
              <a:t>部　</a:t>
            </a:r>
            <a:r>
              <a:rPr lang="ja-JP" altLang="en-US" sz="3600" b="1" dirty="0">
                <a:effectLst>
                  <a:outerShdw blurRad="38100" dist="38100" dir="2700000" algn="tl">
                    <a:srgbClr val="C0C0C0"/>
                  </a:outerShdw>
                </a:effectLst>
                <a:latin typeface="HGP創英角ｺﾞｼｯｸUB" pitchFamily="50" charset="-128"/>
                <a:ea typeface="HGP創英角ｺﾞｼｯｸUB" pitchFamily="50" charset="-128"/>
              </a:rPr>
              <a:t>〇</a:t>
            </a:r>
            <a:r>
              <a:rPr lang="ja-JP" altLang="en-US" sz="3600" b="1" dirty="0" smtClean="0">
                <a:effectLst>
                  <a:outerShdw blurRad="38100" dist="38100" dir="2700000" algn="tl">
                    <a:srgbClr val="C0C0C0"/>
                  </a:outerShdw>
                </a:effectLst>
                <a:latin typeface="HGP創英角ｺﾞｼｯｸUB" pitchFamily="50" charset="-128"/>
                <a:ea typeface="HGP創英角ｺﾞｼｯｸUB" pitchFamily="50" charset="-128"/>
              </a:rPr>
              <a:t>工場　</a:t>
            </a:r>
            <a:endParaRPr lang="en-US" altLang="ja-JP" sz="3600" b="1" dirty="0" smtClean="0">
              <a:effectLst>
                <a:outerShdw blurRad="38100" dist="38100" dir="2700000" algn="tl">
                  <a:srgbClr val="C0C0C0"/>
                </a:outerShdw>
              </a:effectLst>
              <a:latin typeface="HGP創英角ｺﾞｼｯｸUB" pitchFamily="50" charset="-128"/>
              <a:ea typeface="HGP創英角ｺﾞｼｯｸUB" pitchFamily="50" charset="-128"/>
            </a:endParaRPr>
          </a:p>
          <a:p>
            <a:pPr algn="l" eaLnBrk="1" hangingPunct="1"/>
            <a:r>
              <a:rPr lang="ja-JP" altLang="en-US" sz="3600" b="1" dirty="0">
                <a:effectLst>
                  <a:outerShdw blurRad="38100" dist="38100" dir="2700000" algn="tl">
                    <a:srgbClr val="C0C0C0"/>
                  </a:outerShdw>
                </a:effectLst>
                <a:latin typeface="HGP創英角ｺﾞｼｯｸUB" pitchFamily="50" charset="-128"/>
                <a:ea typeface="HGP創英角ｺﾞｼｯｸUB" pitchFamily="50" charset="-128"/>
              </a:rPr>
              <a:t>　</a:t>
            </a:r>
            <a:r>
              <a:rPr lang="ja-JP" altLang="en-US" sz="3600" b="1" dirty="0" smtClean="0">
                <a:effectLst>
                  <a:outerShdw blurRad="38100" dist="38100" dir="2700000" algn="tl">
                    <a:srgbClr val="C0C0C0"/>
                  </a:outerShdw>
                </a:effectLst>
                <a:latin typeface="HGP創英角ｺﾞｼｯｸUB" pitchFamily="50" charset="-128"/>
                <a:ea typeface="HGP創英角ｺﾞｼｯｸUB" pitchFamily="50" charset="-128"/>
              </a:rPr>
              <a:t>　　　　　　　　　生産〇課</a:t>
            </a:r>
            <a:r>
              <a:rPr lang="ja-JP" altLang="en-US" sz="3600" b="1" dirty="0">
                <a:effectLst>
                  <a:outerShdw blurRad="38100" dist="38100" dir="2700000" algn="tl">
                    <a:srgbClr val="C0C0C0"/>
                  </a:outerShdw>
                </a:effectLst>
                <a:latin typeface="HGP創英角ｺﾞｼｯｸUB" pitchFamily="50" charset="-128"/>
                <a:ea typeface="HGP創英角ｺﾞｼｯｸUB" pitchFamily="50" charset="-128"/>
              </a:rPr>
              <a:t>〇</a:t>
            </a:r>
            <a:r>
              <a:rPr lang="ja-JP" altLang="en-US" sz="3600" b="1" dirty="0" smtClean="0">
                <a:effectLst>
                  <a:outerShdw blurRad="38100" dist="38100" dir="2700000" algn="tl">
                    <a:srgbClr val="C0C0C0"/>
                  </a:outerShdw>
                </a:effectLst>
                <a:latin typeface="HGP創英角ｺﾞｼｯｸUB" pitchFamily="50" charset="-128"/>
                <a:ea typeface="HGP創英角ｺﾞｼｯｸUB" pitchFamily="50" charset="-128"/>
              </a:rPr>
              <a:t>係〇班</a:t>
            </a:r>
            <a:endParaRPr lang="ja-JP" altLang="en-US" sz="3600" b="1" dirty="0">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14" name="角丸四角形吹き出し 13"/>
          <p:cNvSpPr/>
          <p:nvPr/>
        </p:nvSpPr>
        <p:spPr>
          <a:xfrm>
            <a:off x="3330148" y="2157770"/>
            <a:ext cx="2506897" cy="1173685"/>
          </a:xfrm>
          <a:prstGeom prst="wedgeRoundRectCallout">
            <a:avLst>
              <a:gd name="adj1" fmla="val -88705"/>
              <a:gd name="adj2" fmla="val 886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テーマが書かれていない、このページ自体</a:t>
            </a:r>
            <a:endParaRPr lang="en-US" altLang="ja-JP" dirty="0" smtClean="0">
              <a:solidFill>
                <a:schemeClr val="tx1"/>
              </a:solidFill>
            </a:endParaRPr>
          </a:p>
          <a:p>
            <a:pPr algn="ctr"/>
            <a:r>
              <a:rPr lang="ja-JP" altLang="en-US" dirty="0" smtClean="0">
                <a:solidFill>
                  <a:schemeClr val="tx1"/>
                </a:solidFill>
              </a:rPr>
              <a:t>不明確で必要なし</a:t>
            </a:r>
            <a:endParaRPr kumimoji="1" lang="ja-JP" altLang="en-US" dirty="0">
              <a:solidFill>
                <a:schemeClr val="tx1"/>
              </a:solidFill>
            </a:endParaRPr>
          </a:p>
        </p:txBody>
      </p:sp>
    </p:spTree>
    <p:extLst>
      <p:ext uri="{BB962C8B-B14F-4D97-AF65-F5344CB8AC3E}">
        <p14:creationId xmlns:p14="http://schemas.microsoft.com/office/powerpoint/2010/main" val="21503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81" name="AutoShape 928"/>
          <p:cNvSpPr>
            <a:spLocks noChangeArrowheads="1"/>
          </p:cNvSpPr>
          <p:nvPr/>
        </p:nvSpPr>
        <p:spPr bwMode="auto">
          <a:xfrm>
            <a:off x="330964" y="6100896"/>
            <a:ext cx="844031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solidFill>
                  <a:srgbClr val="FF0000"/>
                </a:solidFill>
                <a:latin typeface="HGP創英角ｺﾞｼｯｸUB" pitchFamily="50" charset="-128"/>
                <a:ea typeface="HGP創英角ｺﾞｼｯｸUB" pitchFamily="50" charset="-128"/>
              </a:rPr>
              <a:t>テーマ：</a:t>
            </a:r>
            <a:r>
              <a:rPr lang="ja-JP" altLang="en-US" sz="2400" dirty="0" smtClean="0">
                <a:latin typeface="HGP創英角ｺﾞｼｯｸUB" pitchFamily="50" charset="-128"/>
                <a:ea typeface="HGP創英角ｺﾞｼｯｸUB" pitchFamily="50" charset="-128"/>
              </a:rPr>
              <a:t>安全</a:t>
            </a:r>
            <a:r>
              <a:rPr lang="ja-JP" altLang="en-US" sz="2400" dirty="0">
                <a:latin typeface="HGP創英角ｺﾞｼｯｸUB" pitchFamily="50" charset="-128"/>
                <a:ea typeface="HGP創英角ｺﾞｼｯｸUB" pitchFamily="50" charset="-128"/>
              </a:rPr>
              <a:t>最優先</a:t>
            </a:r>
            <a:r>
              <a:rPr lang="ja-JP" altLang="en-US" sz="2400" dirty="0" smtClean="0">
                <a:latin typeface="HGP創英角ｺﾞｼｯｸUB" pitchFamily="50" charset="-128"/>
                <a:ea typeface="HGP創英角ｺﾞｼｯｸUB" pitchFamily="50" charset="-128"/>
              </a:rPr>
              <a:t>でやりやすい作業環境づくりを全員で推進</a:t>
            </a:r>
            <a:endParaRPr lang="en-US" altLang="ja-JP" sz="2400" dirty="0" smtClean="0">
              <a:latin typeface="HGP創英角ｺﾞｼｯｸUB" pitchFamily="50" charset="-128"/>
              <a:ea typeface="HGP創英角ｺﾞｼｯｸUB" pitchFamily="50" charset="-128"/>
            </a:endParaRPr>
          </a:p>
        </p:txBody>
      </p:sp>
      <p:sp>
        <p:nvSpPr>
          <p:cNvPr id="184" name="テキスト ボックス 183"/>
          <p:cNvSpPr txBox="1"/>
          <p:nvPr/>
        </p:nvSpPr>
        <p:spPr>
          <a:xfrm>
            <a:off x="181244" y="630769"/>
            <a:ext cx="1726755" cy="369332"/>
          </a:xfrm>
          <a:prstGeom prst="rect">
            <a:avLst/>
          </a:prstGeom>
          <a:noFill/>
        </p:spPr>
        <p:txBody>
          <a:bodyPr wrap="none" rtlCol="0">
            <a:spAutoFit/>
          </a:bodyPr>
          <a:lstStyle/>
          <a:p>
            <a:r>
              <a:rPr lang="ja-JP" altLang="en-US" b="1" dirty="0" smtClean="0"/>
              <a:t>（３）職場の現状</a:t>
            </a:r>
            <a:endParaRPr kumimoji="1" lang="ja-JP" altLang="en-US" b="1" dirty="0"/>
          </a:p>
        </p:txBody>
      </p:sp>
      <p:grpSp>
        <p:nvGrpSpPr>
          <p:cNvPr id="22" name="グループ化 21"/>
          <p:cNvGrpSpPr/>
          <p:nvPr/>
        </p:nvGrpSpPr>
        <p:grpSpPr>
          <a:xfrm>
            <a:off x="4811831" y="484068"/>
            <a:ext cx="1976526" cy="2347144"/>
            <a:chOff x="4984998" y="476672"/>
            <a:chExt cx="1976526" cy="2347144"/>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998" y="871843"/>
              <a:ext cx="1976526" cy="19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977324" y="1411704"/>
              <a:ext cx="877163" cy="369332"/>
            </a:xfrm>
            <a:prstGeom prst="rect">
              <a:avLst/>
            </a:prstGeom>
            <a:noFill/>
          </p:spPr>
          <p:txBody>
            <a:bodyPr wrap="none" rtlCol="0">
              <a:spAutoFit/>
            </a:bodyPr>
            <a:lstStyle/>
            <a:p>
              <a:r>
                <a:rPr kumimoji="1" lang="ja-JP" altLang="en-US" dirty="0" smtClean="0"/>
                <a:t>重量物</a:t>
              </a:r>
              <a:endParaRPr kumimoji="1" lang="ja-JP" altLang="en-US" dirty="0"/>
            </a:p>
          </p:txBody>
        </p:sp>
        <p:sp>
          <p:nvSpPr>
            <p:cNvPr id="145" name="テキスト ボックス 144"/>
            <p:cNvSpPr txBox="1"/>
            <p:nvPr/>
          </p:nvSpPr>
          <p:spPr>
            <a:xfrm>
              <a:off x="5119211" y="1417368"/>
              <a:ext cx="877163" cy="369332"/>
            </a:xfrm>
            <a:prstGeom prst="rect">
              <a:avLst/>
            </a:prstGeom>
            <a:noFill/>
          </p:spPr>
          <p:txBody>
            <a:bodyPr wrap="none" rtlCol="0">
              <a:spAutoFit/>
            </a:bodyPr>
            <a:lstStyle/>
            <a:p>
              <a:r>
                <a:rPr lang="ja-JP" altLang="en-US" dirty="0"/>
                <a:t>軽</a:t>
              </a:r>
              <a:r>
                <a:rPr kumimoji="1" lang="ja-JP" altLang="en-US" dirty="0" smtClean="0"/>
                <a:t>量物</a:t>
              </a:r>
              <a:endParaRPr kumimoji="1" lang="ja-JP" altLang="en-US" dirty="0"/>
            </a:p>
          </p:txBody>
        </p:sp>
        <p:sp>
          <p:nvSpPr>
            <p:cNvPr id="4" name="テキスト ボックス 3"/>
            <p:cNvSpPr txBox="1"/>
            <p:nvPr/>
          </p:nvSpPr>
          <p:spPr>
            <a:xfrm>
              <a:off x="5220072" y="476672"/>
              <a:ext cx="1569660" cy="369332"/>
            </a:xfrm>
            <a:prstGeom prst="rect">
              <a:avLst/>
            </a:prstGeom>
            <a:noFill/>
          </p:spPr>
          <p:txBody>
            <a:bodyPr wrap="none" rtlCol="0">
              <a:spAutoFit/>
            </a:bodyPr>
            <a:lstStyle/>
            <a:p>
              <a:r>
                <a:rPr kumimoji="1" lang="ja-JP" altLang="en-US" dirty="0" smtClean="0"/>
                <a:t>重量物の割合</a:t>
              </a:r>
              <a:endParaRPr kumimoji="1" lang="en-US" altLang="ja-JP" dirty="0" smtClean="0"/>
            </a:p>
          </p:txBody>
        </p:sp>
        <p:sp>
          <p:nvSpPr>
            <p:cNvPr id="5" name="テキスト ボックス 4"/>
            <p:cNvSpPr txBox="1"/>
            <p:nvPr/>
          </p:nvSpPr>
          <p:spPr>
            <a:xfrm>
              <a:off x="6117556" y="1794370"/>
              <a:ext cx="758541" cy="369332"/>
            </a:xfrm>
            <a:prstGeom prst="rect">
              <a:avLst/>
            </a:prstGeom>
            <a:noFill/>
          </p:spPr>
          <p:txBody>
            <a:bodyPr wrap="none" rtlCol="0">
              <a:spAutoFit/>
            </a:bodyPr>
            <a:lstStyle/>
            <a:p>
              <a:r>
                <a:rPr kumimoji="1" lang="en-US" altLang="ja-JP" dirty="0" smtClean="0"/>
                <a:t>39.4%</a:t>
              </a:r>
              <a:endParaRPr kumimoji="1" lang="ja-JP" altLang="en-US" dirty="0"/>
            </a:p>
          </p:txBody>
        </p:sp>
        <p:sp>
          <p:nvSpPr>
            <p:cNvPr id="148" name="テキスト ボックス 147"/>
            <p:cNvSpPr txBox="1"/>
            <p:nvPr/>
          </p:nvSpPr>
          <p:spPr>
            <a:xfrm>
              <a:off x="5100566" y="1794370"/>
              <a:ext cx="758541" cy="369332"/>
            </a:xfrm>
            <a:prstGeom prst="rect">
              <a:avLst/>
            </a:prstGeom>
            <a:noFill/>
          </p:spPr>
          <p:txBody>
            <a:bodyPr wrap="none" rtlCol="0">
              <a:spAutoFit/>
            </a:bodyPr>
            <a:lstStyle/>
            <a:p>
              <a:r>
                <a:rPr lang="en-US" altLang="ja-JP" dirty="0" smtClean="0"/>
                <a:t>60.6</a:t>
              </a:r>
              <a:r>
                <a:rPr kumimoji="1" lang="en-US" altLang="ja-JP" dirty="0" smtClean="0"/>
                <a:t>%</a:t>
              </a:r>
              <a:endParaRPr kumimoji="1" lang="ja-JP" altLang="en-US" dirty="0"/>
            </a:p>
          </p:txBody>
        </p:sp>
      </p:grpSp>
      <p:grpSp>
        <p:nvGrpSpPr>
          <p:cNvPr id="20" name="グループ化 19"/>
          <p:cNvGrpSpPr/>
          <p:nvPr/>
        </p:nvGrpSpPr>
        <p:grpSpPr>
          <a:xfrm>
            <a:off x="323528" y="1396030"/>
            <a:ext cx="4533732" cy="4511743"/>
            <a:chOff x="323528" y="1396030"/>
            <a:chExt cx="4533732" cy="4511743"/>
          </a:xfrm>
        </p:grpSpPr>
        <p:grpSp>
          <p:nvGrpSpPr>
            <p:cNvPr id="2060" name="グループ化 2059"/>
            <p:cNvGrpSpPr/>
            <p:nvPr/>
          </p:nvGrpSpPr>
          <p:grpSpPr>
            <a:xfrm>
              <a:off x="572054" y="1396030"/>
              <a:ext cx="3634172" cy="3905834"/>
              <a:chOff x="572054" y="1358749"/>
              <a:chExt cx="3634172" cy="3624519"/>
            </a:xfrm>
          </p:grpSpPr>
          <p:grpSp>
            <p:nvGrpSpPr>
              <p:cNvPr id="2059" name="グループ化 2058"/>
              <p:cNvGrpSpPr/>
              <p:nvPr/>
            </p:nvGrpSpPr>
            <p:grpSpPr>
              <a:xfrm>
                <a:off x="572054" y="1358749"/>
                <a:ext cx="3634172" cy="3624519"/>
                <a:chOff x="572054" y="1358749"/>
                <a:chExt cx="3634172" cy="3624519"/>
              </a:xfrm>
            </p:grpSpPr>
            <p:pic>
              <p:nvPicPr>
                <p:cNvPr id="20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4" y="1358749"/>
                  <a:ext cx="3634172" cy="362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テキスト ボックス 98"/>
                <p:cNvSpPr txBox="1"/>
                <p:nvPr/>
              </p:nvSpPr>
              <p:spPr>
                <a:xfrm>
                  <a:off x="3638336" y="1628800"/>
                  <a:ext cx="369332" cy="491784"/>
                </a:xfrm>
                <a:prstGeom prst="rect">
                  <a:avLst/>
                </a:prstGeom>
                <a:noFill/>
              </p:spPr>
              <p:txBody>
                <a:bodyPr vert="eaVert" wrap="none" rtlCol="0">
                  <a:spAutoFit/>
                </a:bodyPr>
                <a:lstStyle/>
                <a:p>
                  <a:r>
                    <a:rPr lang="ja-JP" altLang="en-US" sz="1200" dirty="0"/>
                    <a:t>モータ</a:t>
                  </a:r>
                  <a:endParaRPr kumimoji="1" lang="ja-JP" altLang="en-US" sz="1200" dirty="0"/>
                </a:p>
              </p:txBody>
            </p:sp>
            <p:sp>
              <p:nvSpPr>
                <p:cNvPr id="100" name="テキスト ボックス 99"/>
                <p:cNvSpPr txBox="1"/>
                <p:nvPr/>
              </p:nvSpPr>
              <p:spPr>
                <a:xfrm>
                  <a:off x="2522376" y="1683230"/>
                  <a:ext cx="369332" cy="371292"/>
                </a:xfrm>
                <a:prstGeom prst="rect">
                  <a:avLst/>
                </a:prstGeom>
                <a:noFill/>
              </p:spPr>
              <p:txBody>
                <a:bodyPr vert="eaVert" wrap="none" rtlCol="0">
                  <a:spAutoFit/>
                </a:bodyPr>
                <a:lstStyle/>
                <a:p>
                  <a:r>
                    <a:rPr lang="ja-JP" altLang="en-US" sz="1200" dirty="0"/>
                    <a:t>最終</a:t>
                  </a:r>
                  <a:endParaRPr kumimoji="1" lang="ja-JP" altLang="en-US" sz="1200" dirty="0"/>
                </a:p>
              </p:txBody>
            </p:sp>
            <p:sp>
              <p:nvSpPr>
                <p:cNvPr id="101" name="テキスト ボックス 100"/>
                <p:cNvSpPr txBox="1"/>
                <p:nvPr/>
              </p:nvSpPr>
              <p:spPr>
                <a:xfrm>
                  <a:off x="3120374" y="1643456"/>
                  <a:ext cx="369332" cy="720866"/>
                </a:xfrm>
                <a:prstGeom prst="rect">
                  <a:avLst/>
                </a:prstGeom>
                <a:noFill/>
              </p:spPr>
              <p:txBody>
                <a:bodyPr vert="eaVert" wrap="none" rtlCol="0">
                  <a:spAutoFit/>
                </a:bodyPr>
                <a:lstStyle/>
                <a:p>
                  <a:r>
                    <a:rPr lang="ja-JP" altLang="en-US" sz="1200" dirty="0"/>
                    <a:t>ハウジング</a:t>
                  </a:r>
                  <a:endParaRPr kumimoji="1" lang="ja-JP" altLang="en-US" sz="1200" dirty="0"/>
                </a:p>
              </p:txBody>
            </p:sp>
            <p:sp>
              <p:nvSpPr>
                <p:cNvPr id="103" name="テキスト ボックス 102"/>
                <p:cNvSpPr txBox="1"/>
                <p:nvPr/>
              </p:nvSpPr>
              <p:spPr>
                <a:xfrm>
                  <a:off x="1952416" y="1987145"/>
                  <a:ext cx="474810" cy="257048"/>
                </a:xfrm>
                <a:prstGeom prst="rect">
                  <a:avLst/>
                </a:prstGeom>
                <a:noFill/>
                <a:ln w="25400">
                  <a:noFill/>
                </a:ln>
              </p:spPr>
              <p:txBody>
                <a:bodyPr wrap="none" rtlCol="0">
                  <a:spAutoFit/>
                </a:bodyPr>
                <a:lstStyle/>
                <a:p>
                  <a:r>
                    <a:rPr lang="ja-JP" altLang="en-US" sz="1200" dirty="0" smtClean="0"/>
                    <a:t>Ｄ</a:t>
                  </a:r>
                  <a:r>
                    <a:rPr lang="en-US" altLang="ja-JP" sz="1200" dirty="0" smtClean="0"/>
                    <a:t>/</a:t>
                  </a:r>
                  <a:r>
                    <a:rPr lang="ja-JP" altLang="en-US" sz="1200" dirty="0" smtClean="0"/>
                    <a:t>Ｓ</a:t>
                  </a:r>
                  <a:endParaRPr lang="en-US" altLang="ja-JP" sz="1200" dirty="0" smtClean="0"/>
                </a:p>
              </p:txBody>
            </p:sp>
          </p:grpSp>
          <p:sp>
            <p:nvSpPr>
              <p:cNvPr id="105" name="テキスト ボックス 104"/>
              <p:cNvSpPr txBox="1"/>
              <p:nvPr/>
            </p:nvSpPr>
            <p:spPr>
              <a:xfrm>
                <a:off x="1466364" y="2978009"/>
                <a:ext cx="369332" cy="866646"/>
              </a:xfrm>
              <a:prstGeom prst="rect">
                <a:avLst/>
              </a:prstGeom>
              <a:noFill/>
            </p:spPr>
            <p:txBody>
              <a:bodyPr vert="eaVert" wrap="none" rtlCol="0">
                <a:spAutoFit/>
              </a:bodyPr>
              <a:lstStyle/>
              <a:p>
                <a:r>
                  <a:rPr lang="ja-JP" altLang="en-US" sz="1200" dirty="0" smtClean="0"/>
                  <a:t>シャフト梱包</a:t>
                </a:r>
                <a:endParaRPr kumimoji="1" lang="ja-JP" altLang="en-US" sz="1200" dirty="0"/>
              </a:p>
            </p:txBody>
          </p:sp>
        </p:grpSp>
        <p:sp>
          <p:nvSpPr>
            <p:cNvPr id="107" name="テキスト ボックス 106"/>
            <p:cNvSpPr txBox="1"/>
            <p:nvPr/>
          </p:nvSpPr>
          <p:spPr>
            <a:xfrm>
              <a:off x="2029907" y="2600380"/>
              <a:ext cx="763351" cy="461665"/>
            </a:xfrm>
            <a:prstGeom prst="rect">
              <a:avLst/>
            </a:prstGeom>
            <a:solidFill>
              <a:srgbClr val="FF99CC"/>
            </a:solidFill>
            <a:ln w="25400">
              <a:solidFill>
                <a:schemeClr val="tx1"/>
              </a:solidFill>
            </a:ln>
          </p:spPr>
          <p:txBody>
            <a:bodyPr wrap="none" rtlCol="0">
              <a:spAutoFit/>
            </a:bodyPr>
            <a:lstStyle/>
            <a:p>
              <a:pPr algn="ctr"/>
              <a:r>
                <a:rPr lang="en-US" altLang="ja-JP" sz="1200" dirty="0" smtClean="0"/>
                <a:t>ASSY</a:t>
              </a:r>
            </a:p>
            <a:p>
              <a:pPr algn="ctr"/>
              <a:r>
                <a:rPr lang="ja-JP" altLang="en-US" sz="1200" dirty="0"/>
                <a:t>１２</a:t>
              </a:r>
              <a:r>
                <a:rPr lang="ja-JP" altLang="en-US" sz="1200" dirty="0" smtClean="0"/>
                <a:t>㎏</a:t>
              </a:r>
              <a:r>
                <a:rPr lang="en-US" altLang="ja-JP" sz="1200" dirty="0" smtClean="0"/>
                <a:t>/</a:t>
              </a:r>
              <a:r>
                <a:rPr lang="ja-JP" altLang="en-US" sz="1200" dirty="0" smtClean="0"/>
                <a:t>箱</a:t>
              </a:r>
              <a:endParaRPr kumimoji="1" lang="en-US" altLang="ja-JP" sz="1200" dirty="0" smtClean="0"/>
            </a:p>
          </p:txBody>
        </p:sp>
        <p:cxnSp>
          <p:nvCxnSpPr>
            <p:cNvPr id="108" name="直線コネクタ 107"/>
            <p:cNvCxnSpPr>
              <a:stCxn id="107" idx="0"/>
            </p:cNvCxnSpPr>
            <p:nvPr/>
          </p:nvCxnSpPr>
          <p:spPr>
            <a:xfrm flipV="1">
              <a:off x="2411583" y="2422456"/>
              <a:ext cx="369253" cy="1779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1515305" y="2815962"/>
              <a:ext cx="136760" cy="3073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3787735" y="3592312"/>
              <a:ext cx="1069525" cy="461665"/>
            </a:xfrm>
            <a:prstGeom prst="rect">
              <a:avLst/>
            </a:prstGeom>
            <a:solidFill>
              <a:srgbClr val="CCECFF"/>
            </a:solidFill>
            <a:ln w="25400">
              <a:solidFill>
                <a:schemeClr val="tx1"/>
              </a:solidFill>
            </a:ln>
          </p:spPr>
          <p:txBody>
            <a:bodyPr wrap="none" rtlCol="0">
              <a:spAutoFit/>
            </a:bodyPr>
            <a:lstStyle/>
            <a:p>
              <a:pPr algn="ctr"/>
              <a:r>
                <a:rPr lang="ja-JP" altLang="en-US" sz="1200" dirty="0" smtClean="0"/>
                <a:t>ブラシホルダ</a:t>
              </a:r>
              <a:r>
                <a:rPr lang="en-US" altLang="ja-JP" sz="1200" dirty="0" smtClean="0"/>
                <a:t>-</a:t>
              </a:r>
            </a:p>
            <a:p>
              <a:pPr algn="ctr"/>
              <a:r>
                <a:rPr lang="ja-JP" altLang="en-US" sz="1200" dirty="0" smtClean="0"/>
                <a:t>２㎏</a:t>
              </a:r>
              <a:r>
                <a:rPr lang="en-US" altLang="ja-JP" sz="1200" dirty="0"/>
                <a:t>/</a:t>
              </a:r>
              <a:r>
                <a:rPr lang="ja-JP" altLang="en-US" sz="1200" dirty="0" smtClean="0"/>
                <a:t>箱</a:t>
              </a:r>
              <a:endParaRPr lang="ja-JP" altLang="en-US" sz="1200" dirty="0"/>
            </a:p>
          </p:txBody>
        </p:sp>
        <p:cxnSp>
          <p:nvCxnSpPr>
            <p:cNvPr id="116" name="直線コネクタ 115"/>
            <p:cNvCxnSpPr>
              <a:stCxn id="115" idx="1"/>
            </p:cNvCxnSpPr>
            <p:nvPr/>
          </p:nvCxnSpPr>
          <p:spPr>
            <a:xfrm flipH="1" flipV="1">
              <a:off x="3715282" y="3585031"/>
              <a:ext cx="72453" cy="238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845412" y="4114366"/>
              <a:ext cx="872355" cy="461665"/>
            </a:xfrm>
            <a:prstGeom prst="rect">
              <a:avLst/>
            </a:prstGeom>
            <a:solidFill>
              <a:srgbClr val="CCECFF"/>
            </a:solidFill>
            <a:ln w="25400">
              <a:solidFill>
                <a:schemeClr val="tx1"/>
              </a:solidFill>
            </a:ln>
          </p:spPr>
          <p:txBody>
            <a:bodyPr wrap="none" rtlCol="0">
              <a:spAutoFit/>
            </a:bodyPr>
            <a:lstStyle/>
            <a:p>
              <a:pPr algn="ctr"/>
              <a:r>
                <a:rPr lang="ja-JP" altLang="en-US" sz="1200" dirty="0"/>
                <a:t>アーマチャ</a:t>
              </a:r>
              <a:endParaRPr lang="en-US" altLang="ja-JP" sz="1200" dirty="0" smtClean="0"/>
            </a:p>
            <a:p>
              <a:pPr algn="ctr"/>
              <a:r>
                <a:rPr lang="ja-JP" altLang="en-US" sz="1200" dirty="0" smtClean="0"/>
                <a:t>４㎏</a:t>
              </a:r>
              <a:r>
                <a:rPr lang="en-US" altLang="ja-JP" sz="1200" dirty="0"/>
                <a:t>/</a:t>
              </a:r>
              <a:r>
                <a:rPr lang="ja-JP" altLang="en-US" sz="1200" dirty="0" smtClean="0"/>
                <a:t>箱</a:t>
              </a:r>
              <a:endParaRPr lang="ja-JP" altLang="en-US" sz="1200" dirty="0"/>
            </a:p>
          </p:txBody>
        </p:sp>
        <p:sp>
          <p:nvSpPr>
            <p:cNvPr id="119" name="テキスト ボックス 118"/>
            <p:cNvSpPr txBox="1"/>
            <p:nvPr/>
          </p:nvSpPr>
          <p:spPr>
            <a:xfrm>
              <a:off x="3961982" y="2972103"/>
              <a:ext cx="726482" cy="461665"/>
            </a:xfrm>
            <a:prstGeom prst="rect">
              <a:avLst/>
            </a:prstGeom>
            <a:solidFill>
              <a:srgbClr val="CCECFF"/>
            </a:solidFill>
            <a:ln w="25400">
              <a:solidFill>
                <a:schemeClr val="tx1"/>
              </a:solidFill>
            </a:ln>
          </p:spPr>
          <p:txBody>
            <a:bodyPr wrap="none" rtlCol="0">
              <a:spAutoFit/>
            </a:bodyPr>
            <a:lstStyle/>
            <a:p>
              <a:pPr algn="ctr"/>
              <a:r>
                <a:rPr lang="ja-JP" altLang="en-US" sz="1200" dirty="0"/>
                <a:t>ステータ</a:t>
              </a:r>
              <a:endParaRPr lang="en-US" altLang="ja-JP" sz="1200" dirty="0" smtClean="0"/>
            </a:p>
            <a:p>
              <a:pPr algn="ctr"/>
              <a:r>
                <a:rPr lang="ja-JP" altLang="en-US" sz="1200" dirty="0" smtClean="0"/>
                <a:t>４㎏</a:t>
              </a:r>
              <a:r>
                <a:rPr lang="en-US" altLang="ja-JP" sz="1200" dirty="0"/>
                <a:t>/</a:t>
              </a:r>
              <a:r>
                <a:rPr lang="ja-JP" altLang="en-US" sz="1200" dirty="0" smtClean="0"/>
                <a:t>箱</a:t>
              </a:r>
              <a:endParaRPr lang="ja-JP" altLang="en-US" sz="1200" dirty="0"/>
            </a:p>
          </p:txBody>
        </p:sp>
        <p:cxnSp>
          <p:nvCxnSpPr>
            <p:cNvPr id="120" name="直線コネクタ 119"/>
            <p:cNvCxnSpPr/>
            <p:nvPr/>
          </p:nvCxnSpPr>
          <p:spPr>
            <a:xfrm>
              <a:off x="2861186" y="2972103"/>
              <a:ext cx="135934" cy="215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3707904" y="4337067"/>
              <a:ext cx="146194" cy="431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2997422" y="2972103"/>
              <a:ext cx="756938" cy="400110"/>
            </a:xfrm>
            <a:prstGeom prst="rect">
              <a:avLst/>
            </a:prstGeom>
            <a:solidFill>
              <a:srgbClr val="FF99CC"/>
            </a:solidFill>
            <a:ln w="25400">
              <a:solidFill>
                <a:schemeClr val="tx1"/>
              </a:solidFill>
            </a:ln>
          </p:spPr>
          <p:txBody>
            <a:bodyPr wrap="none" rtlCol="0">
              <a:spAutoFit/>
            </a:bodyPr>
            <a:lstStyle/>
            <a:p>
              <a:pPr algn="ctr"/>
              <a:r>
                <a:rPr lang="ja-JP" altLang="en-US" sz="1000" dirty="0" smtClean="0"/>
                <a:t>モータＳ</a:t>
              </a:r>
              <a:r>
                <a:rPr lang="en-US" altLang="ja-JP" sz="1000" dirty="0" smtClean="0"/>
                <a:t>/</a:t>
              </a:r>
              <a:r>
                <a:rPr lang="ja-JP" altLang="en-US" sz="1000" dirty="0" smtClean="0"/>
                <a:t>Ａ</a:t>
              </a:r>
              <a:endParaRPr lang="en-US" altLang="ja-JP" sz="1000" dirty="0" smtClean="0"/>
            </a:p>
            <a:p>
              <a:pPr algn="ctr"/>
              <a:r>
                <a:rPr lang="ja-JP" altLang="en-US" sz="1000" dirty="0" smtClean="0"/>
                <a:t>１１㎏</a:t>
              </a:r>
              <a:r>
                <a:rPr lang="en-US" altLang="ja-JP" sz="1000" dirty="0"/>
                <a:t>/</a:t>
              </a:r>
              <a:r>
                <a:rPr lang="ja-JP" altLang="en-US" sz="1000" dirty="0" smtClean="0"/>
                <a:t>箱</a:t>
              </a:r>
              <a:endParaRPr lang="ja-JP" altLang="en-US" sz="1000" dirty="0"/>
            </a:p>
          </p:txBody>
        </p:sp>
        <p:cxnSp>
          <p:nvCxnSpPr>
            <p:cNvPr id="126" name="直線コネクタ 125"/>
            <p:cNvCxnSpPr>
              <a:stCxn id="119" idx="1"/>
            </p:cNvCxnSpPr>
            <p:nvPr/>
          </p:nvCxnSpPr>
          <p:spPr>
            <a:xfrm flipH="1" flipV="1">
              <a:off x="3829060" y="3122584"/>
              <a:ext cx="132922" cy="80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2992319" y="3570810"/>
              <a:ext cx="668773" cy="400110"/>
            </a:xfrm>
            <a:prstGeom prst="rect">
              <a:avLst/>
            </a:prstGeom>
            <a:solidFill>
              <a:srgbClr val="FF99CC"/>
            </a:solidFill>
            <a:ln w="25400">
              <a:solidFill>
                <a:schemeClr val="tx1"/>
              </a:solidFill>
            </a:ln>
          </p:spPr>
          <p:txBody>
            <a:bodyPr wrap="none" rtlCol="0">
              <a:spAutoFit/>
            </a:bodyPr>
            <a:lstStyle/>
            <a:p>
              <a:pPr algn="ctr"/>
              <a:r>
                <a:rPr lang="ja-JP" altLang="en-US" sz="1000" dirty="0" smtClean="0"/>
                <a:t>Ｈ</a:t>
              </a:r>
              <a:r>
                <a:rPr lang="en-US" altLang="ja-JP" sz="1000" dirty="0" smtClean="0"/>
                <a:t>/</a:t>
              </a:r>
              <a:r>
                <a:rPr lang="ja-JP" altLang="en-US" sz="1000" dirty="0" smtClean="0"/>
                <a:t>ＧＳ</a:t>
              </a:r>
              <a:r>
                <a:rPr lang="en-US" altLang="ja-JP" sz="1000" dirty="0" smtClean="0"/>
                <a:t>/</a:t>
              </a:r>
              <a:r>
                <a:rPr lang="ja-JP" altLang="en-US" sz="1000" dirty="0" smtClean="0"/>
                <a:t>Ａ</a:t>
              </a:r>
              <a:endParaRPr lang="en-US" altLang="ja-JP" sz="1000" dirty="0" smtClean="0"/>
            </a:p>
            <a:p>
              <a:pPr algn="ctr"/>
              <a:r>
                <a:rPr lang="ja-JP" altLang="en-US" sz="1000" dirty="0" smtClean="0"/>
                <a:t>９㎏</a:t>
              </a:r>
              <a:r>
                <a:rPr lang="en-US" altLang="ja-JP" sz="1000" dirty="0"/>
                <a:t>/</a:t>
              </a:r>
              <a:r>
                <a:rPr lang="ja-JP" altLang="en-US" sz="1000" dirty="0" smtClean="0"/>
                <a:t>箱</a:t>
              </a:r>
              <a:endParaRPr lang="ja-JP" altLang="en-US" sz="1000" dirty="0"/>
            </a:p>
          </p:txBody>
        </p:sp>
        <p:cxnSp>
          <p:nvCxnSpPr>
            <p:cNvPr id="129" name="直線コネクタ 128"/>
            <p:cNvCxnSpPr/>
            <p:nvPr/>
          </p:nvCxnSpPr>
          <p:spPr>
            <a:xfrm>
              <a:off x="2772885" y="3395316"/>
              <a:ext cx="222760" cy="429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3578979" y="4613494"/>
              <a:ext cx="763351" cy="461665"/>
            </a:xfrm>
            <a:prstGeom prst="rect">
              <a:avLst/>
            </a:prstGeom>
            <a:solidFill>
              <a:srgbClr val="FF99CC"/>
            </a:solidFill>
            <a:ln w="25400">
              <a:solidFill>
                <a:schemeClr val="tx1"/>
              </a:solidFill>
            </a:ln>
          </p:spPr>
          <p:txBody>
            <a:bodyPr wrap="none" rtlCol="0">
              <a:spAutoFit/>
            </a:bodyPr>
            <a:lstStyle/>
            <a:p>
              <a:pPr algn="ctr"/>
              <a:r>
                <a:rPr lang="ja-JP" altLang="en-US" sz="1200" dirty="0" smtClean="0"/>
                <a:t>カバー</a:t>
              </a:r>
              <a:endParaRPr lang="en-US" altLang="ja-JP" sz="1200" dirty="0" smtClean="0"/>
            </a:p>
            <a:p>
              <a:r>
                <a:rPr lang="ja-JP" altLang="en-US" sz="1200" dirty="0" smtClean="0"/>
                <a:t>１４㎏</a:t>
              </a:r>
              <a:r>
                <a:rPr lang="en-US" altLang="ja-JP" sz="1200" dirty="0"/>
                <a:t>/</a:t>
              </a:r>
              <a:r>
                <a:rPr lang="ja-JP" altLang="en-US" sz="1200" dirty="0" smtClean="0"/>
                <a:t>箱</a:t>
              </a:r>
              <a:endParaRPr lang="ja-JP" altLang="en-US" sz="1200" dirty="0"/>
            </a:p>
          </p:txBody>
        </p:sp>
        <p:sp>
          <p:nvSpPr>
            <p:cNvPr id="132" name="テキスト ボックス 131"/>
            <p:cNvSpPr txBox="1"/>
            <p:nvPr/>
          </p:nvSpPr>
          <p:spPr>
            <a:xfrm>
              <a:off x="2758666" y="4609776"/>
              <a:ext cx="763351" cy="461665"/>
            </a:xfrm>
            <a:prstGeom prst="rect">
              <a:avLst/>
            </a:prstGeom>
            <a:solidFill>
              <a:srgbClr val="FF99CC"/>
            </a:solidFill>
            <a:ln w="25400">
              <a:solidFill>
                <a:schemeClr val="tx1"/>
              </a:solidFill>
            </a:ln>
          </p:spPr>
          <p:txBody>
            <a:bodyPr wrap="none" rtlCol="0">
              <a:spAutoFit/>
            </a:bodyPr>
            <a:lstStyle/>
            <a:p>
              <a:pPr algn="ctr"/>
              <a:r>
                <a:rPr lang="ja-JP" altLang="en-US" sz="1200" dirty="0"/>
                <a:t>プレート</a:t>
              </a:r>
              <a:endParaRPr lang="en-US" altLang="ja-JP" sz="1200" dirty="0" smtClean="0"/>
            </a:p>
            <a:p>
              <a:pPr algn="ctr"/>
              <a:r>
                <a:rPr lang="ja-JP" altLang="en-US" sz="1200" dirty="0" smtClean="0"/>
                <a:t>１４㎏</a:t>
              </a:r>
              <a:r>
                <a:rPr lang="en-US" altLang="ja-JP" sz="1200" dirty="0"/>
                <a:t>/</a:t>
              </a:r>
              <a:r>
                <a:rPr lang="ja-JP" altLang="en-US" sz="1200" dirty="0" smtClean="0"/>
                <a:t>箱</a:t>
              </a:r>
              <a:endParaRPr lang="ja-JP" altLang="en-US" sz="1200" dirty="0"/>
            </a:p>
          </p:txBody>
        </p:sp>
        <p:sp>
          <p:nvSpPr>
            <p:cNvPr id="133" name="テキスト ボックス 132"/>
            <p:cNvSpPr txBox="1"/>
            <p:nvPr/>
          </p:nvSpPr>
          <p:spPr>
            <a:xfrm>
              <a:off x="1938436" y="4562140"/>
              <a:ext cx="763351" cy="646331"/>
            </a:xfrm>
            <a:prstGeom prst="rect">
              <a:avLst/>
            </a:prstGeom>
            <a:solidFill>
              <a:srgbClr val="FF99CC"/>
            </a:solidFill>
            <a:ln w="25400">
              <a:solidFill>
                <a:schemeClr val="tx1"/>
              </a:solidFill>
            </a:ln>
          </p:spPr>
          <p:txBody>
            <a:bodyPr wrap="none" rtlCol="0">
              <a:spAutoFit/>
            </a:bodyPr>
            <a:lstStyle/>
            <a:p>
              <a:pPr algn="ctr"/>
              <a:r>
                <a:rPr lang="ja-JP" altLang="en-US" sz="1200" dirty="0" smtClean="0"/>
                <a:t>ヘリカル</a:t>
              </a:r>
              <a:endParaRPr lang="en-US" altLang="ja-JP" sz="1200" dirty="0" smtClean="0"/>
            </a:p>
            <a:p>
              <a:pPr algn="ctr"/>
              <a:r>
                <a:rPr lang="ja-JP" altLang="en-US" sz="1200" dirty="0" smtClean="0"/>
                <a:t>ギヤ</a:t>
              </a:r>
              <a:endParaRPr lang="en-US" altLang="ja-JP" sz="1200" dirty="0" smtClean="0"/>
            </a:p>
            <a:p>
              <a:pPr algn="ctr"/>
              <a:r>
                <a:rPr lang="ja-JP" altLang="en-US" sz="1200" dirty="0" smtClean="0"/>
                <a:t>１３㎏</a:t>
              </a:r>
              <a:r>
                <a:rPr lang="en-US" altLang="ja-JP" sz="1200" dirty="0"/>
                <a:t>/</a:t>
              </a:r>
              <a:r>
                <a:rPr lang="ja-JP" altLang="en-US" sz="1200" dirty="0" smtClean="0"/>
                <a:t>箱</a:t>
              </a:r>
              <a:endParaRPr lang="ja-JP" altLang="en-US" sz="1200" dirty="0"/>
            </a:p>
          </p:txBody>
        </p:sp>
        <p:sp>
          <p:nvSpPr>
            <p:cNvPr id="137" name="テキスト ボックス 136"/>
            <p:cNvSpPr txBox="1"/>
            <p:nvPr/>
          </p:nvSpPr>
          <p:spPr>
            <a:xfrm>
              <a:off x="704718" y="3738977"/>
              <a:ext cx="901209" cy="461665"/>
            </a:xfrm>
            <a:prstGeom prst="rect">
              <a:avLst/>
            </a:prstGeom>
            <a:solidFill>
              <a:srgbClr val="CCECFF"/>
            </a:solidFill>
            <a:ln w="25400">
              <a:solidFill>
                <a:schemeClr val="tx1"/>
              </a:solidFill>
            </a:ln>
          </p:spPr>
          <p:txBody>
            <a:bodyPr wrap="none" rtlCol="0">
              <a:spAutoFit/>
            </a:bodyPr>
            <a:lstStyle/>
            <a:p>
              <a:pPr algn="ctr"/>
              <a:r>
                <a:rPr lang="ja-JP" altLang="en-US" sz="1200" dirty="0" smtClean="0"/>
                <a:t>ＧＳシャフト</a:t>
              </a:r>
              <a:endParaRPr lang="en-US" altLang="ja-JP" sz="1200" dirty="0" smtClean="0"/>
            </a:p>
            <a:p>
              <a:pPr algn="ctr"/>
              <a:r>
                <a:rPr lang="ja-JP" altLang="en-US" sz="1200" dirty="0" smtClean="0"/>
                <a:t>５㎏</a:t>
              </a:r>
              <a:r>
                <a:rPr lang="en-US" altLang="ja-JP" sz="1200" dirty="0"/>
                <a:t>/</a:t>
              </a:r>
              <a:r>
                <a:rPr lang="ja-JP" altLang="en-US" sz="1200" dirty="0" smtClean="0"/>
                <a:t>箱</a:t>
              </a:r>
              <a:endParaRPr lang="ja-JP" altLang="en-US" sz="1200" dirty="0"/>
            </a:p>
          </p:txBody>
        </p:sp>
        <p:sp>
          <p:nvSpPr>
            <p:cNvPr id="138" name="テキスト ボックス 137"/>
            <p:cNvSpPr txBox="1"/>
            <p:nvPr/>
          </p:nvSpPr>
          <p:spPr>
            <a:xfrm>
              <a:off x="679871" y="2926881"/>
              <a:ext cx="886781" cy="461665"/>
            </a:xfrm>
            <a:prstGeom prst="rect">
              <a:avLst/>
            </a:prstGeom>
            <a:solidFill>
              <a:srgbClr val="CCECFF"/>
            </a:solidFill>
            <a:ln w="25400">
              <a:solidFill>
                <a:schemeClr val="tx1"/>
              </a:solidFill>
            </a:ln>
          </p:spPr>
          <p:txBody>
            <a:bodyPr wrap="none" rtlCol="0">
              <a:spAutoFit/>
            </a:bodyPr>
            <a:lstStyle/>
            <a:p>
              <a:pPr algn="ctr"/>
              <a:r>
                <a:rPr lang="ja-JP" altLang="en-US" sz="1200" dirty="0"/>
                <a:t>ＢＦ</a:t>
              </a:r>
              <a:r>
                <a:rPr lang="ja-JP" altLang="en-US" sz="1200" dirty="0" smtClean="0"/>
                <a:t>シャフト</a:t>
              </a:r>
              <a:endParaRPr lang="en-US" altLang="ja-JP" sz="1200" dirty="0" smtClean="0"/>
            </a:p>
            <a:p>
              <a:pPr algn="ctr"/>
              <a:r>
                <a:rPr lang="ja-JP" altLang="en-US" sz="1200" dirty="0" smtClean="0"/>
                <a:t>４</a:t>
              </a:r>
              <a:r>
                <a:rPr lang="en-US" altLang="ja-JP" sz="1200" dirty="0" smtClean="0"/>
                <a:t>㎏</a:t>
              </a:r>
              <a:r>
                <a:rPr lang="en-US" altLang="ja-JP" sz="1200" dirty="0"/>
                <a:t>/</a:t>
              </a:r>
              <a:r>
                <a:rPr lang="ja-JP" altLang="en-US" sz="1200" dirty="0" smtClean="0"/>
                <a:t>箱</a:t>
              </a:r>
              <a:endParaRPr lang="ja-JP" altLang="en-US" sz="1200" dirty="0"/>
            </a:p>
          </p:txBody>
        </p:sp>
        <p:sp>
          <p:nvSpPr>
            <p:cNvPr id="139" name="テキスト ボックス 138"/>
            <p:cNvSpPr txBox="1"/>
            <p:nvPr/>
          </p:nvSpPr>
          <p:spPr>
            <a:xfrm>
              <a:off x="323528" y="5446108"/>
              <a:ext cx="772969" cy="461665"/>
            </a:xfrm>
            <a:prstGeom prst="rect">
              <a:avLst/>
            </a:prstGeom>
            <a:solidFill>
              <a:srgbClr val="FF99CC"/>
            </a:solidFill>
            <a:ln w="25400">
              <a:solidFill>
                <a:schemeClr val="tx1"/>
              </a:solidFill>
            </a:ln>
          </p:spPr>
          <p:txBody>
            <a:bodyPr wrap="none" rtlCol="0">
              <a:spAutoFit/>
            </a:bodyPr>
            <a:lstStyle/>
            <a:p>
              <a:pPr algn="ctr"/>
              <a:r>
                <a:rPr lang="ja-JP" altLang="en-US" sz="1200" dirty="0" smtClean="0"/>
                <a:t>　メタル　</a:t>
              </a:r>
              <a:endParaRPr lang="en-US" altLang="ja-JP" sz="1200" dirty="0" smtClean="0"/>
            </a:p>
            <a:p>
              <a:pPr algn="ctr"/>
              <a:r>
                <a:rPr lang="ja-JP" altLang="en-US" sz="1200" dirty="0" smtClean="0"/>
                <a:t>９㎏</a:t>
              </a:r>
              <a:r>
                <a:rPr lang="en-US" altLang="ja-JP" sz="1200" dirty="0" smtClean="0"/>
                <a:t>/</a:t>
              </a:r>
              <a:r>
                <a:rPr lang="ja-JP" altLang="en-US" sz="1200" dirty="0" smtClean="0"/>
                <a:t>箱</a:t>
              </a:r>
              <a:endParaRPr lang="ja-JP" altLang="en-US" sz="1200" dirty="0"/>
            </a:p>
          </p:txBody>
        </p:sp>
        <p:sp>
          <p:nvSpPr>
            <p:cNvPr id="140" name="テキスト ボックス 139"/>
            <p:cNvSpPr txBox="1"/>
            <p:nvPr/>
          </p:nvSpPr>
          <p:spPr>
            <a:xfrm>
              <a:off x="1175168" y="5443251"/>
              <a:ext cx="747320" cy="461665"/>
            </a:xfrm>
            <a:prstGeom prst="rect">
              <a:avLst/>
            </a:prstGeom>
            <a:solidFill>
              <a:srgbClr val="CCECFF"/>
            </a:solidFill>
            <a:ln w="25400">
              <a:solidFill>
                <a:schemeClr val="tx1"/>
              </a:solidFill>
            </a:ln>
          </p:spPr>
          <p:txBody>
            <a:bodyPr wrap="none" rtlCol="0">
              <a:spAutoFit/>
            </a:bodyPr>
            <a:lstStyle/>
            <a:p>
              <a:pPr algn="ctr"/>
              <a:r>
                <a:rPr lang="ja-JP" altLang="en-US" sz="1200" dirty="0" smtClean="0"/>
                <a:t>　ナット　</a:t>
              </a:r>
              <a:endParaRPr lang="en-US" altLang="ja-JP" sz="1200" dirty="0" smtClean="0"/>
            </a:p>
            <a:p>
              <a:r>
                <a:rPr lang="ja-JP" altLang="en-US" sz="1200" dirty="0" smtClean="0"/>
                <a:t>５㎏</a:t>
              </a:r>
              <a:r>
                <a:rPr lang="en-US" altLang="ja-JP" sz="1200" dirty="0"/>
                <a:t>/</a:t>
              </a:r>
              <a:r>
                <a:rPr lang="ja-JP" altLang="en-US" sz="1200" dirty="0" smtClean="0"/>
                <a:t>箱</a:t>
              </a:r>
              <a:endParaRPr lang="ja-JP" altLang="en-US" sz="1200" dirty="0"/>
            </a:p>
          </p:txBody>
        </p:sp>
        <p:sp>
          <p:nvSpPr>
            <p:cNvPr id="141" name="テキスト ボックス 140"/>
            <p:cNvSpPr txBox="1"/>
            <p:nvPr/>
          </p:nvSpPr>
          <p:spPr>
            <a:xfrm>
              <a:off x="2028346" y="5439752"/>
              <a:ext cx="670375" cy="461665"/>
            </a:xfrm>
            <a:prstGeom prst="rect">
              <a:avLst/>
            </a:prstGeom>
            <a:solidFill>
              <a:srgbClr val="FF99CC"/>
            </a:solidFill>
            <a:ln w="25400">
              <a:solidFill>
                <a:schemeClr val="tx1"/>
              </a:solidFill>
            </a:ln>
          </p:spPr>
          <p:txBody>
            <a:bodyPr wrap="none" rtlCol="0">
              <a:spAutoFit/>
            </a:bodyPr>
            <a:lstStyle/>
            <a:p>
              <a:pPr algn="ctr"/>
              <a:r>
                <a:rPr lang="ja-JP" altLang="en-US" sz="1200" dirty="0" smtClean="0"/>
                <a:t>　ネジ　</a:t>
              </a:r>
              <a:endParaRPr lang="en-US" altLang="ja-JP" sz="1200" dirty="0" smtClean="0"/>
            </a:p>
            <a:p>
              <a:pPr algn="ctr"/>
              <a:r>
                <a:rPr lang="ja-JP" altLang="en-US" sz="1200" dirty="0"/>
                <a:t>９</a:t>
              </a:r>
              <a:r>
                <a:rPr lang="ja-JP" altLang="en-US" sz="1200" dirty="0" smtClean="0"/>
                <a:t>㎏</a:t>
              </a:r>
              <a:r>
                <a:rPr lang="en-US" altLang="ja-JP" sz="1200" dirty="0"/>
                <a:t>/</a:t>
              </a:r>
              <a:r>
                <a:rPr lang="ja-JP" altLang="en-US" sz="1200" dirty="0" smtClean="0"/>
                <a:t>箱</a:t>
              </a:r>
              <a:endParaRPr lang="ja-JP" altLang="en-US" sz="1200" dirty="0"/>
            </a:p>
          </p:txBody>
        </p:sp>
        <p:sp>
          <p:nvSpPr>
            <p:cNvPr id="142" name="テキスト ボックス 141"/>
            <p:cNvSpPr txBox="1"/>
            <p:nvPr/>
          </p:nvSpPr>
          <p:spPr>
            <a:xfrm>
              <a:off x="2799096" y="5448927"/>
              <a:ext cx="803426" cy="430887"/>
            </a:xfrm>
            <a:prstGeom prst="rect">
              <a:avLst/>
            </a:prstGeom>
            <a:solidFill>
              <a:srgbClr val="CCECFF"/>
            </a:solidFill>
            <a:ln w="25400">
              <a:solidFill>
                <a:schemeClr val="tx1"/>
              </a:solidFill>
            </a:ln>
          </p:spPr>
          <p:txBody>
            <a:bodyPr wrap="none" rtlCol="0">
              <a:spAutoFit/>
            </a:bodyPr>
            <a:lstStyle/>
            <a:p>
              <a:pPr algn="ctr"/>
              <a:r>
                <a:rPr lang="ja-JP" altLang="en-US" sz="1000" dirty="0" smtClean="0"/>
                <a:t>　</a:t>
              </a:r>
              <a:r>
                <a:rPr lang="ja-JP" altLang="en-US" sz="1200" dirty="0" smtClean="0"/>
                <a:t>ボール</a:t>
              </a:r>
              <a:r>
                <a:rPr lang="ja-JP" altLang="en-US" sz="1000" dirty="0" smtClean="0"/>
                <a:t>　</a:t>
              </a:r>
              <a:endParaRPr lang="en-US" altLang="ja-JP" sz="1000" dirty="0" smtClean="0"/>
            </a:p>
            <a:p>
              <a:pPr algn="ctr"/>
              <a:r>
                <a:rPr lang="ja-JP" altLang="en-US" sz="1000" dirty="0" smtClean="0"/>
                <a:t>４㎏</a:t>
              </a:r>
              <a:r>
                <a:rPr lang="en-US" altLang="ja-JP" sz="1000" dirty="0"/>
                <a:t>/</a:t>
              </a:r>
              <a:r>
                <a:rPr lang="ja-JP" altLang="en-US" sz="1000" dirty="0" smtClean="0"/>
                <a:t>箱</a:t>
              </a:r>
              <a:endParaRPr lang="ja-JP" altLang="en-US" sz="1000" dirty="0"/>
            </a:p>
          </p:txBody>
        </p:sp>
        <p:sp>
          <p:nvSpPr>
            <p:cNvPr id="143" name="テキスト ボックス 142"/>
            <p:cNvSpPr txBox="1"/>
            <p:nvPr/>
          </p:nvSpPr>
          <p:spPr>
            <a:xfrm>
              <a:off x="3680608" y="5435279"/>
              <a:ext cx="976549" cy="461665"/>
            </a:xfrm>
            <a:prstGeom prst="rect">
              <a:avLst/>
            </a:prstGeom>
            <a:solidFill>
              <a:srgbClr val="CCECFF"/>
            </a:solidFill>
            <a:ln w="25400">
              <a:solidFill>
                <a:schemeClr val="tx1"/>
              </a:solidFill>
            </a:ln>
          </p:spPr>
          <p:txBody>
            <a:bodyPr wrap="none" rtlCol="0">
              <a:spAutoFit/>
            </a:bodyPr>
            <a:lstStyle/>
            <a:p>
              <a:pPr algn="ctr"/>
              <a:r>
                <a:rPr lang="ja-JP" altLang="en-US" sz="1200" dirty="0" smtClean="0"/>
                <a:t>冷鍛シャフト</a:t>
              </a:r>
              <a:endParaRPr lang="en-US" altLang="ja-JP" sz="1200" dirty="0" smtClean="0"/>
            </a:p>
            <a:p>
              <a:pPr algn="ctr"/>
              <a:r>
                <a:rPr lang="ja-JP" altLang="en-US" sz="1200" dirty="0" smtClean="0"/>
                <a:t>６㎏</a:t>
              </a:r>
              <a:r>
                <a:rPr lang="en-US" altLang="ja-JP" sz="1200" dirty="0"/>
                <a:t>/</a:t>
              </a:r>
              <a:r>
                <a:rPr lang="ja-JP" altLang="en-US" sz="1200" dirty="0" smtClean="0"/>
                <a:t>箱</a:t>
              </a:r>
              <a:endParaRPr lang="ja-JP" altLang="en-US" sz="1200" dirty="0"/>
            </a:p>
          </p:txBody>
        </p:sp>
        <p:cxnSp>
          <p:nvCxnSpPr>
            <p:cNvPr id="144" name="直線コネクタ 143"/>
            <p:cNvCxnSpPr/>
            <p:nvPr/>
          </p:nvCxnSpPr>
          <p:spPr>
            <a:xfrm flipV="1">
              <a:off x="2301209" y="4368515"/>
              <a:ext cx="330834" cy="200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V="1">
              <a:off x="1600693" y="3861048"/>
              <a:ext cx="115289" cy="11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flipV="1">
              <a:off x="2892216" y="4455832"/>
              <a:ext cx="182130" cy="1572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31" idx="0"/>
            </p:cNvCxnSpPr>
            <p:nvPr/>
          </p:nvCxnSpPr>
          <p:spPr>
            <a:xfrm flipH="1" flipV="1">
              <a:off x="3250376" y="4455834"/>
              <a:ext cx="710279" cy="15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endCxn id="2058" idx="2"/>
            </p:cNvCxnSpPr>
            <p:nvPr/>
          </p:nvCxnSpPr>
          <p:spPr>
            <a:xfrm flipV="1">
              <a:off x="957844" y="5301865"/>
              <a:ext cx="1431296" cy="1334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40" idx="0"/>
              <a:endCxn id="2058" idx="2"/>
            </p:cNvCxnSpPr>
            <p:nvPr/>
          </p:nvCxnSpPr>
          <p:spPr>
            <a:xfrm flipV="1">
              <a:off x="1548828" y="5301864"/>
              <a:ext cx="840312"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1115616" y="4272931"/>
              <a:ext cx="772969" cy="461665"/>
            </a:xfrm>
            <a:prstGeom prst="rect">
              <a:avLst/>
            </a:prstGeom>
            <a:solidFill>
              <a:srgbClr val="FF99CC"/>
            </a:solidFill>
            <a:ln w="25400">
              <a:solidFill>
                <a:schemeClr val="tx1"/>
              </a:solidFill>
            </a:ln>
          </p:spPr>
          <p:txBody>
            <a:bodyPr wrap="none" rtlCol="0">
              <a:spAutoFit/>
            </a:bodyPr>
            <a:lstStyle/>
            <a:p>
              <a:pPr algn="ctr"/>
              <a:r>
                <a:rPr lang="ja-JP" altLang="en-US" sz="1200" dirty="0" smtClean="0"/>
                <a:t>　ヨーク　</a:t>
              </a:r>
              <a:endParaRPr lang="en-US" altLang="ja-JP" sz="1200" dirty="0" smtClean="0"/>
            </a:p>
            <a:p>
              <a:pPr algn="ctr"/>
              <a:r>
                <a:rPr lang="ja-JP" altLang="en-US" sz="1200" dirty="0"/>
                <a:t>２０</a:t>
              </a:r>
              <a:r>
                <a:rPr kumimoji="1" lang="ja-JP" altLang="en-US" sz="1200" dirty="0" smtClean="0"/>
                <a:t>㎏</a:t>
              </a:r>
              <a:r>
                <a:rPr kumimoji="1" lang="en-US" altLang="ja-JP" sz="1200" dirty="0" smtClean="0"/>
                <a:t>/</a:t>
              </a:r>
              <a:r>
                <a:rPr kumimoji="1" lang="ja-JP" altLang="en-US" sz="1200" dirty="0" smtClean="0"/>
                <a:t>箱</a:t>
              </a:r>
              <a:endParaRPr kumimoji="1" lang="ja-JP" altLang="en-US" sz="1200" dirty="0"/>
            </a:p>
          </p:txBody>
        </p:sp>
        <p:cxnSp>
          <p:nvCxnSpPr>
            <p:cNvPr id="162" name="直線コネクタ 161"/>
            <p:cNvCxnSpPr/>
            <p:nvPr/>
          </p:nvCxnSpPr>
          <p:spPr>
            <a:xfrm flipV="1">
              <a:off x="2362779" y="5301865"/>
              <a:ext cx="255792"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H="1" flipV="1">
              <a:off x="2992319" y="5301865"/>
              <a:ext cx="40809"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3861474" y="5127141"/>
              <a:ext cx="127896" cy="304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stCxn id="160" idx="0"/>
            </p:cNvCxnSpPr>
            <p:nvPr/>
          </p:nvCxnSpPr>
          <p:spPr>
            <a:xfrm flipV="1">
              <a:off x="1502101" y="3696461"/>
              <a:ext cx="514082" cy="576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p:cNvSpPr txBox="1"/>
            <p:nvPr/>
          </p:nvSpPr>
          <p:spPr>
            <a:xfrm>
              <a:off x="1155322" y="2164051"/>
              <a:ext cx="679994" cy="461665"/>
            </a:xfrm>
            <a:prstGeom prst="rect">
              <a:avLst/>
            </a:prstGeom>
            <a:solidFill>
              <a:srgbClr val="FF99CC"/>
            </a:solidFill>
            <a:ln w="25400">
              <a:solidFill>
                <a:schemeClr val="tx1"/>
              </a:solidFill>
            </a:ln>
          </p:spPr>
          <p:txBody>
            <a:bodyPr wrap="none" rtlCol="0">
              <a:spAutoFit/>
            </a:bodyPr>
            <a:lstStyle/>
            <a:p>
              <a:pPr algn="ctr"/>
              <a:r>
                <a:rPr lang="ja-JP" altLang="en-US" sz="1200" dirty="0"/>
                <a:t>　</a:t>
              </a:r>
              <a:r>
                <a:rPr lang="ja-JP" altLang="en-US" sz="1200" dirty="0" smtClean="0"/>
                <a:t>Ｄ</a:t>
              </a:r>
              <a:r>
                <a:rPr lang="en-US" altLang="ja-JP" sz="1200" dirty="0" smtClean="0"/>
                <a:t>/</a:t>
              </a:r>
              <a:r>
                <a:rPr lang="ja-JP" altLang="en-US" sz="1200" dirty="0" smtClean="0"/>
                <a:t>Ｓ　</a:t>
              </a:r>
              <a:endParaRPr lang="en-US" altLang="ja-JP" sz="1200" dirty="0" smtClean="0"/>
            </a:p>
            <a:p>
              <a:pPr algn="ctr"/>
              <a:r>
                <a:rPr lang="ja-JP" altLang="en-US" sz="1200" dirty="0" smtClean="0"/>
                <a:t>９</a:t>
              </a:r>
              <a:r>
                <a:rPr lang="en-US" altLang="ja-JP" sz="1200" dirty="0" smtClean="0"/>
                <a:t>㎏</a:t>
              </a:r>
              <a:r>
                <a:rPr lang="en-US" altLang="ja-JP" sz="1200" dirty="0"/>
                <a:t>/</a:t>
              </a:r>
              <a:r>
                <a:rPr lang="ja-JP" altLang="en-US" sz="1200" dirty="0" smtClean="0"/>
                <a:t>箱</a:t>
              </a:r>
              <a:endParaRPr lang="ja-JP" altLang="en-US" sz="1200" dirty="0"/>
            </a:p>
          </p:txBody>
        </p:sp>
        <p:cxnSp>
          <p:nvCxnSpPr>
            <p:cNvPr id="173" name="直線コネクタ 172"/>
            <p:cNvCxnSpPr/>
            <p:nvPr/>
          </p:nvCxnSpPr>
          <p:spPr>
            <a:xfrm flipV="1">
              <a:off x="1828072" y="2211699"/>
              <a:ext cx="199795" cy="166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 Box 878"/>
            <p:cNvSpPr txBox="1">
              <a:spLocks noChangeArrowheads="1"/>
            </p:cNvSpPr>
            <p:nvPr/>
          </p:nvSpPr>
          <p:spPr bwMode="auto">
            <a:xfrm>
              <a:off x="4383272" y="2636912"/>
              <a:ext cx="429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辻</a:t>
              </a:r>
            </a:p>
          </p:txBody>
        </p:sp>
      </p:grpSp>
      <p:grpSp>
        <p:nvGrpSpPr>
          <p:cNvPr id="17" name="グループ化 16"/>
          <p:cNvGrpSpPr/>
          <p:nvPr/>
        </p:nvGrpSpPr>
        <p:grpSpPr>
          <a:xfrm>
            <a:off x="388592" y="842969"/>
            <a:ext cx="2208442" cy="1468876"/>
            <a:chOff x="-2235783" y="614999"/>
            <a:chExt cx="2208442" cy="1468876"/>
          </a:xfrm>
        </p:grpSpPr>
        <p:sp>
          <p:nvSpPr>
            <p:cNvPr id="252" name="Text Box 880"/>
            <p:cNvSpPr txBox="1">
              <a:spLocks noChangeArrowheads="1"/>
            </p:cNvSpPr>
            <p:nvPr/>
          </p:nvSpPr>
          <p:spPr bwMode="auto">
            <a:xfrm>
              <a:off x="-2065238" y="1806876"/>
              <a:ext cx="7191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t>瀧元</a:t>
              </a:r>
              <a:endParaRPr lang="ja-JP" altLang="en-US" sz="1200" dirty="0"/>
            </a:p>
          </p:txBody>
        </p:sp>
        <p:grpSp>
          <p:nvGrpSpPr>
            <p:cNvPr id="13" name="グループ化 12"/>
            <p:cNvGrpSpPr/>
            <p:nvPr/>
          </p:nvGrpSpPr>
          <p:grpSpPr>
            <a:xfrm>
              <a:off x="-2235783" y="614999"/>
              <a:ext cx="2208442" cy="1416229"/>
              <a:chOff x="387766" y="951038"/>
              <a:chExt cx="2208442" cy="1416229"/>
            </a:xfrm>
          </p:grpSpPr>
          <p:sp>
            <p:nvSpPr>
              <p:cNvPr id="177" name="円形吹き出し 176"/>
              <p:cNvSpPr/>
              <p:nvPr/>
            </p:nvSpPr>
            <p:spPr>
              <a:xfrm flipH="1">
                <a:off x="1006041" y="951038"/>
                <a:ext cx="1590167" cy="1229953"/>
              </a:xfrm>
              <a:prstGeom prst="wedgeEllipseCallout">
                <a:avLst>
                  <a:gd name="adj1" fmla="val 46253"/>
                  <a:gd name="adj2" fmla="val 386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a:t>
                </a:r>
                <a:endParaRPr kumimoji="1" lang="ja-JP" altLang="en-US" dirty="0"/>
              </a:p>
            </p:txBody>
          </p:sp>
          <p:sp>
            <p:nvSpPr>
              <p:cNvPr id="147" name="テキスト ボックス 146"/>
              <p:cNvSpPr txBox="1"/>
              <p:nvPr/>
            </p:nvSpPr>
            <p:spPr>
              <a:xfrm>
                <a:off x="1171559" y="1165651"/>
                <a:ext cx="1338828" cy="830997"/>
              </a:xfrm>
              <a:prstGeom prst="rect">
                <a:avLst/>
              </a:prstGeom>
              <a:noFill/>
            </p:spPr>
            <p:txBody>
              <a:bodyPr wrap="none" rtlCol="0">
                <a:spAutoFit/>
              </a:bodyPr>
              <a:lstStyle/>
              <a:p>
                <a:r>
                  <a:rPr lang="ja-JP" altLang="en-US" sz="1600" dirty="0" smtClean="0"/>
                  <a:t>約５０品種の</a:t>
                </a:r>
                <a:endParaRPr lang="en-US" altLang="ja-JP" sz="1600" dirty="0" smtClean="0"/>
              </a:p>
              <a:p>
                <a:r>
                  <a:rPr lang="ja-JP" altLang="en-US" sz="1600" dirty="0" smtClean="0"/>
                  <a:t>部品を運搬し</a:t>
                </a:r>
                <a:endParaRPr lang="en-US" altLang="ja-JP" sz="1600" dirty="0" smtClean="0"/>
              </a:p>
              <a:p>
                <a:r>
                  <a:rPr lang="ja-JP" altLang="en-US" sz="1600" dirty="0" smtClean="0"/>
                  <a:t>てるんだね</a:t>
                </a:r>
                <a:endParaRPr kumimoji="1" lang="en-US" altLang="ja-JP" sz="1600" dirty="0" smtClean="0"/>
              </a:p>
            </p:txBody>
          </p:sp>
          <p:grpSp>
            <p:nvGrpSpPr>
              <p:cNvPr id="16" name="グループ化 15"/>
              <p:cNvGrpSpPr/>
              <p:nvPr/>
            </p:nvGrpSpPr>
            <p:grpSpPr>
              <a:xfrm>
                <a:off x="397443" y="1165651"/>
                <a:ext cx="881567" cy="1201616"/>
                <a:chOff x="-2552661" y="1503885"/>
                <a:chExt cx="881567" cy="971444"/>
              </a:xfrm>
            </p:grpSpPr>
            <p:sp>
              <p:nvSpPr>
                <p:cNvPr id="287" name="Freeform 1376"/>
                <p:cNvSpPr>
                  <a:spLocks/>
                </p:cNvSpPr>
                <p:nvPr/>
              </p:nvSpPr>
              <p:spPr bwMode="auto">
                <a:xfrm flipH="1">
                  <a:off x="-1979132" y="1861135"/>
                  <a:ext cx="308038" cy="22259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88" name="Freeform 1362"/>
                <p:cNvSpPr>
                  <a:spLocks/>
                </p:cNvSpPr>
                <p:nvPr/>
              </p:nvSpPr>
              <p:spPr bwMode="auto">
                <a:xfrm flipH="1">
                  <a:off x="-2552661" y="1958005"/>
                  <a:ext cx="692659" cy="51732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89" name="Freeform 1372"/>
                <p:cNvSpPr>
                  <a:spLocks/>
                </p:cNvSpPr>
                <p:nvPr/>
              </p:nvSpPr>
              <p:spPr bwMode="auto">
                <a:xfrm flipH="1">
                  <a:off x="-2287169" y="2017775"/>
                  <a:ext cx="148062" cy="10099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90" name="Freeform 1373"/>
                <p:cNvSpPr>
                  <a:spLocks/>
                </p:cNvSpPr>
                <p:nvPr/>
              </p:nvSpPr>
              <p:spPr bwMode="auto">
                <a:xfrm flipH="1">
                  <a:off x="-2360349" y="2015715"/>
                  <a:ext cx="180398" cy="160762"/>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1374"/>
                <p:cNvSpPr>
                  <a:spLocks/>
                </p:cNvSpPr>
                <p:nvPr/>
              </p:nvSpPr>
              <p:spPr bwMode="auto">
                <a:xfrm flipH="1">
                  <a:off x="-2135703" y="2005409"/>
                  <a:ext cx="83392" cy="103052"/>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1375"/>
                <p:cNvSpPr>
                  <a:spLocks/>
                </p:cNvSpPr>
                <p:nvPr/>
              </p:nvSpPr>
              <p:spPr bwMode="auto">
                <a:xfrm flipH="1">
                  <a:off x="-2111877" y="2149683"/>
                  <a:ext cx="40845" cy="2679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1377"/>
                <p:cNvSpPr>
                  <a:spLocks/>
                </p:cNvSpPr>
                <p:nvPr/>
              </p:nvSpPr>
              <p:spPr bwMode="auto">
                <a:xfrm flipH="1">
                  <a:off x="-1768101" y="1982737"/>
                  <a:ext cx="42547" cy="35038"/>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1378"/>
                <p:cNvSpPr>
                  <a:spLocks/>
                </p:cNvSpPr>
                <p:nvPr/>
              </p:nvSpPr>
              <p:spPr bwMode="auto">
                <a:xfrm flipH="1">
                  <a:off x="-1860002" y="1958005"/>
                  <a:ext cx="56162" cy="5358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5" name="Line 1379"/>
                <p:cNvSpPr>
                  <a:spLocks noChangeShapeType="1"/>
                </p:cNvSpPr>
                <p:nvPr/>
              </p:nvSpPr>
              <p:spPr bwMode="auto">
                <a:xfrm>
                  <a:off x="-1808946" y="2007471"/>
                  <a:ext cx="37441" cy="3915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241" name="グループ化 240"/>
                <p:cNvGrpSpPr/>
                <p:nvPr/>
              </p:nvGrpSpPr>
              <p:grpSpPr>
                <a:xfrm>
                  <a:off x="-2551245" y="1503885"/>
                  <a:ext cx="695370" cy="576086"/>
                  <a:chOff x="-2058089" y="2404199"/>
                  <a:chExt cx="695370" cy="576086"/>
                </a:xfrm>
              </p:grpSpPr>
              <p:sp>
                <p:nvSpPr>
                  <p:cNvPr id="242" name="Freeform 696"/>
                  <p:cNvSpPr>
                    <a:spLocks/>
                  </p:cNvSpPr>
                  <p:nvPr/>
                </p:nvSpPr>
                <p:spPr bwMode="auto">
                  <a:xfrm rot="21236550" flipH="1">
                    <a:off x="-2058089" y="2404199"/>
                    <a:ext cx="695370" cy="42319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rot="21236550" flipH="1">
                    <a:off x="-1916790" y="2605178"/>
                    <a:ext cx="480556" cy="37510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rot="21236550" flipH="1">
                    <a:off x="-1824013" y="2813289"/>
                    <a:ext cx="332407" cy="12022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6" name="Freeform 699"/>
                  <p:cNvSpPr>
                    <a:spLocks/>
                  </p:cNvSpPr>
                  <p:nvPr/>
                </p:nvSpPr>
                <p:spPr bwMode="auto">
                  <a:xfrm rot="21236550" flipH="1">
                    <a:off x="-1610010" y="2689492"/>
                    <a:ext cx="65742" cy="30458"/>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9" name="Freeform 700"/>
                  <p:cNvSpPr>
                    <a:spLocks/>
                  </p:cNvSpPr>
                  <p:nvPr/>
                </p:nvSpPr>
                <p:spPr bwMode="auto">
                  <a:xfrm rot="21236550" flipH="1">
                    <a:off x="-1752848" y="2692615"/>
                    <a:ext cx="73148" cy="31259"/>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701"/>
                  <p:cNvSpPr>
                    <a:spLocks/>
                  </p:cNvSpPr>
                  <p:nvPr/>
                </p:nvSpPr>
                <p:spPr bwMode="auto">
                  <a:xfrm rot="21236550" flipH="1">
                    <a:off x="-1776527" y="2653764"/>
                    <a:ext cx="82407" cy="4167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Freeform 702"/>
                  <p:cNvSpPr>
                    <a:spLocks/>
                  </p:cNvSpPr>
                  <p:nvPr/>
                </p:nvSpPr>
                <p:spPr bwMode="auto">
                  <a:xfrm rot="21236550" flipH="1">
                    <a:off x="-1614424" y="2653840"/>
                    <a:ext cx="79630" cy="30458"/>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nvGrpSpPr>
              <p:cNvPr id="255" name="グループ化 254"/>
              <p:cNvGrpSpPr/>
              <p:nvPr/>
            </p:nvGrpSpPr>
            <p:grpSpPr>
              <a:xfrm>
                <a:off x="387766" y="1030278"/>
                <a:ext cx="855453" cy="497997"/>
                <a:chOff x="742258" y="3445929"/>
                <a:chExt cx="860069" cy="461835"/>
              </a:xfrm>
            </p:grpSpPr>
            <p:sp>
              <p:nvSpPr>
                <p:cNvPr id="256"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8"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9" name="テキスト ボックス 258"/>
                <p:cNvSpPr txBox="1"/>
                <p:nvPr/>
              </p:nvSpPr>
              <p:spPr>
                <a:xfrm rot="21354649" flipH="1">
                  <a:off x="864821" y="3469626"/>
                  <a:ext cx="737506" cy="235478"/>
                </a:xfrm>
                <a:prstGeom prst="rect">
                  <a:avLst/>
                </a:prstGeom>
                <a:noFill/>
              </p:spPr>
              <p:txBody>
                <a:bodyPr wrap="square" rtlCol="0">
                  <a:spAutoFit/>
                </a:bodyPr>
                <a:lstStyle/>
                <a:p>
                  <a:r>
                    <a:rPr kumimoji="1" lang="en-US" altLang="ja-JP" sz="105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50" i="1" dirty="0">
                    <a:solidFill>
                      <a:srgbClr val="FF0000"/>
                    </a:solidFill>
                    <a:latin typeface="Nyala" panose="02000504070300020003" pitchFamily="2" charset="0"/>
                    <a:cs typeface="Verdana" panose="020B0604030504040204" pitchFamily="34" charset="0"/>
                  </a:endParaRPr>
                </a:p>
              </p:txBody>
            </p:sp>
          </p:grpSp>
        </p:grpSp>
      </p:grpSp>
      <p:grpSp>
        <p:nvGrpSpPr>
          <p:cNvPr id="19" name="グループ化 18"/>
          <p:cNvGrpSpPr/>
          <p:nvPr/>
        </p:nvGrpSpPr>
        <p:grpSpPr>
          <a:xfrm>
            <a:off x="2902442" y="671565"/>
            <a:ext cx="2027840" cy="1943421"/>
            <a:chOff x="9151130" y="835165"/>
            <a:chExt cx="2027840" cy="1943421"/>
          </a:xfrm>
        </p:grpSpPr>
        <p:grpSp>
          <p:nvGrpSpPr>
            <p:cNvPr id="18" name="グループ化 17"/>
            <p:cNvGrpSpPr/>
            <p:nvPr/>
          </p:nvGrpSpPr>
          <p:grpSpPr>
            <a:xfrm>
              <a:off x="9151130" y="835165"/>
              <a:ext cx="2027840" cy="1943421"/>
              <a:chOff x="2864679" y="724499"/>
              <a:chExt cx="2027840" cy="1943421"/>
            </a:xfrm>
          </p:grpSpPr>
          <p:sp>
            <p:nvSpPr>
              <p:cNvPr id="194" name="円形吹き出し 193"/>
              <p:cNvSpPr/>
              <p:nvPr/>
            </p:nvSpPr>
            <p:spPr>
              <a:xfrm flipH="1">
                <a:off x="2864679" y="724499"/>
                <a:ext cx="1570580" cy="1150069"/>
              </a:xfrm>
              <a:prstGeom prst="wedgeEllipseCallout">
                <a:avLst>
                  <a:gd name="adj1" fmla="val -40212"/>
                  <a:gd name="adj2" fmla="val 48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a:t>
                </a:r>
                <a:endParaRPr kumimoji="1" lang="ja-JP" altLang="en-US" dirty="0"/>
              </a:p>
            </p:txBody>
          </p:sp>
          <p:sp>
            <p:nvSpPr>
              <p:cNvPr id="98" name="テキスト ボックス 97"/>
              <p:cNvSpPr txBox="1"/>
              <p:nvPr/>
            </p:nvSpPr>
            <p:spPr>
              <a:xfrm>
                <a:off x="3091703" y="978071"/>
                <a:ext cx="1191352" cy="630162"/>
              </a:xfrm>
              <a:prstGeom prst="rect">
                <a:avLst/>
              </a:prstGeom>
              <a:noFill/>
            </p:spPr>
            <p:txBody>
              <a:bodyPr wrap="none" rtlCol="0">
                <a:spAutoFit/>
              </a:bodyPr>
              <a:lstStyle/>
              <a:p>
                <a:r>
                  <a:rPr kumimoji="1" lang="ja-JP" altLang="en-US" sz="1600" dirty="0" smtClean="0"/>
                  <a:t>９㎏以上は</a:t>
                </a:r>
                <a:endParaRPr kumimoji="1" lang="en-US" altLang="ja-JP" sz="1600" dirty="0" smtClean="0"/>
              </a:p>
              <a:p>
                <a:r>
                  <a:rPr lang="ja-JP" altLang="en-US" sz="1600" dirty="0"/>
                  <a:t>全て</a:t>
                </a:r>
                <a:r>
                  <a:rPr kumimoji="1" lang="ja-JP" altLang="en-US" sz="1600" dirty="0" smtClean="0"/>
                  <a:t>重量物</a:t>
                </a:r>
                <a:endParaRPr kumimoji="1" lang="ja-JP" altLang="en-US" sz="1600" dirty="0"/>
              </a:p>
            </p:txBody>
          </p:sp>
          <p:grpSp>
            <p:nvGrpSpPr>
              <p:cNvPr id="9" name="グループ化 8"/>
              <p:cNvGrpSpPr/>
              <p:nvPr/>
            </p:nvGrpSpPr>
            <p:grpSpPr>
              <a:xfrm>
                <a:off x="3861474" y="1490167"/>
                <a:ext cx="1031045" cy="1177753"/>
                <a:chOff x="9900592" y="1761458"/>
                <a:chExt cx="1031045" cy="1177753"/>
              </a:xfrm>
            </p:grpSpPr>
            <p:sp>
              <p:nvSpPr>
                <p:cNvPr id="271" name="Freeform 230"/>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a:extLst/>
              </p:spPr>
              <p:txBody>
                <a:bodyPr/>
                <a:lstStyle/>
                <a:p>
                  <a:endParaRPr lang="ja-JP" altLang="en-US" dirty="0"/>
                </a:p>
              </p:txBody>
            </p:sp>
            <p:sp>
              <p:nvSpPr>
                <p:cNvPr id="272" name="Freeform 231"/>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73" name="Freeform 232"/>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4" name="Freeform 233"/>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5" name="Freeform 234"/>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6" name="Freeform 235"/>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7" name="Freeform 236"/>
                <p:cNvSpPr>
                  <a:spLocks/>
                </p:cNvSpPr>
                <p:nvPr/>
              </p:nvSpPr>
              <p:spPr bwMode="auto">
                <a:xfrm flipH="1">
                  <a:off x="10703234" y="2361051"/>
                  <a:ext cx="228403" cy="247146"/>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8" name="Freeform 237"/>
                <p:cNvSpPr>
                  <a:spLocks/>
                </p:cNvSpPr>
                <p:nvPr/>
              </p:nvSpPr>
              <p:spPr bwMode="auto">
                <a:xfrm flipH="1">
                  <a:off x="10769574" y="2472579"/>
                  <a:ext cx="47404" cy="58886"/>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2" name="Freeform 241"/>
                <p:cNvSpPr>
                  <a:spLocks/>
                </p:cNvSpPr>
                <p:nvPr/>
              </p:nvSpPr>
              <p:spPr bwMode="auto">
                <a:xfrm flipH="1">
                  <a:off x="10006174" y="2210266"/>
                  <a:ext cx="47404" cy="15168"/>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3" name="Freeform 242"/>
                <p:cNvSpPr>
                  <a:spLocks/>
                </p:cNvSpPr>
                <p:nvPr/>
              </p:nvSpPr>
              <p:spPr bwMode="auto">
                <a:xfrm flipH="1">
                  <a:off x="9974930" y="2242386"/>
                  <a:ext cx="51714" cy="12491"/>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4" name="Freeform 243"/>
                <p:cNvSpPr>
                  <a:spLocks/>
                </p:cNvSpPr>
                <p:nvPr/>
              </p:nvSpPr>
              <p:spPr bwMode="auto">
                <a:xfrm flipH="1">
                  <a:off x="10046037" y="2230787"/>
                  <a:ext cx="59255" cy="38365"/>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5" name="Line 293"/>
                <p:cNvSpPr>
                  <a:spLocks noChangeShapeType="1"/>
                </p:cNvSpPr>
                <p:nvPr/>
              </p:nvSpPr>
              <p:spPr bwMode="auto">
                <a:xfrm flipH="1">
                  <a:off x="10289066" y="2502023"/>
                  <a:ext cx="4309" cy="3836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8" name="グループ化 7"/>
                <p:cNvGrpSpPr/>
                <p:nvPr/>
              </p:nvGrpSpPr>
              <p:grpSpPr>
                <a:xfrm>
                  <a:off x="10288713" y="1761458"/>
                  <a:ext cx="618102" cy="617826"/>
                  <a:chOff x="10506562" y="3726707"/>
                  <a:chExt cx="618102" cy="617826"/>
                </a:xfrm>
              </p:grpSpPr>
              <p:sp>
                <p:nvSpPr>
                  <p:cNvPr id="188" name="Line 608"/>
                  <p:cNvSpPr>
                    <a:spLocks noChangeShapeType="1"/>
                  </p:cNvSpPr>
                  <p:nvPr/>
                </p:nvSpPr>
                <p:spPr bwMode="auto">
                  <a:xfrm>
                    <a:off x="11024749" y="4058972"/>
                    <a:ext cx="1959" cy="133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9" name="Freeform 609"/>
                  <p:cNvSpPr>
                    <a:spLocks/>
                  </p:cNvSpPr>
                  <p:nvPr/>
                </p:nvSpPr>
                <p:spPr bwMode="auto">
                  <a:xfrm>
                    <a:off x="10506562" y="3852140"/>
                    <a:ext cx="529941" cy="492393"/>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0" name="Freeform 610"/>
                  <p:cNvSpPr>
                    <a:spLocks/>
                  </p:cNvSpPr>
                  <p:nvPr/>
                </p:nvSpPr>
                <p:spPr bwMode="auto">
                  <a:xfrm>
                    <a:off x="10540847" y="3726707"/>
                    <a:ext cx="583817" cy="573791"/>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91" name="Freeform 611"/>
                  <p:cNvSpPr>
                    <a:spLocks/>
                  </p:cNvSpPr>
                  <p:nvPr/>
                </p:nvSpPr>
                <p:spPr bwMode="auto">
                  <a:xfrm>
                    <a:off x="10538888" y="3970902"/>
                    <a:ext cx="69549" cy="109421"/>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2" name="Freeform 612"/>
                  <p:cNvSpPr>
                    <a:spLocks/>
                  </p:cNvSpPr>
                  <p:nvPr/>
                </p:nvSpPr>
                <p:spPr bwMode="auto">
                  <a:xfrm>
                    <a:off x="10658394" y="3917526"/>
                    <a:ext cx="85222" cy="112089"/>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613"/>
                  <p:cNvSpPr>
                    <a:spLocks/>
                  </p:cNvSpPr>
                  <p:nvPr/>
                </p:nvSpPr>
                <p:spPr bwMode="auto">
                  <a:xfrm>
                    <a:off x="10713250" y="3938877"/>
                    <a:ext cx="69549" cy="82733"/>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5" name="Oval 614"/>
                  <p:cNvSpPr>
                    <a:spLocks noChangeArrowheads="1"/>
                  </p:cNvSpPr>
                  <p:nvPr/>
                </p:nvSpPr>
                <p:spPr bwMode="auto">
                  <a:xfrm>
                    <a:off x="10709331" y="4046962"/>
                    <a:ext cx="19591" cy="240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96" name="Freeform 615"/>
                  <p:cNvSpPr>
                    <a:spLocks/>
                  </p:cNvSpPr>
                  <p:nvPr/>
                </p:nvSpPr>
                <p:spPr bwMode="auto">
                  <a:xfrm>
                    <a:off x="10980669" y="4020274"/>
                    <a:ext cx="44080" cy="57379"/>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7" name="Freeform 616"/>
                  <p:cNvSpPr>
                    <a:spLocks/>
                  </p:cNvSpPr>
                  <p:nvPr/>
                </p:nvSpPr>
                <p:spPr bwMode="auto">
                  <a:xfrm>
                    <a:off x="10583948" y="4103007"/>
                    <a:ext cx="312479" cy="213504"/>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08" name="Oval 627"/>
                  <p:cNvSpPr>
                    <a:spLocks noChangeArrowheads="1"/>
                  </p:cNvSpPr>
                  <p:nvPr/>
                </p:nvSpPr>
                <p:spPr bwMode="auto">
                  <a:xfrm>
                    <a:off x="10655455" y="4044293"/>
                    <a:ext cx="20571" cy="253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grpSp>
        <p:grpSp>
          <p:nvGrpSpPr>
            <p:cNvPr id="260" name="グループ化 259"/>
            <p:cNvGrpSpPr/>
            <p:nvPr/>
          </p:nvGrpSpPr>
          <p:grpSpPr>
            <a:xfrm rot="245351">
              <a:off x="10527499" y="1441054"/>
              <a:ext cx="635401" cy="473398"/>
              <a:chOff x="6718234" y="594578"/>
              <a:chExt cx="857503" cy="487920"/>
            </a:xfrm>
          </p:grpSpPr>
          <p:sp>
            <p:nvSpPr>
              <p:cNvPr id="262"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 name="テキスト ボックス 312"/>
              <p:cNvSpPr txBox="1"/>
              <p:nvPr/>
            </p:nvSpPr>
            <p:spPr>
              <a:xfrm>
                <a:off x="6772189" y="667592"/>
                <a:ext cx="686100" cy="237913"/>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grpSp>
        <p:nvGrpSpPr>
          <p:cNvPr id="21" name="グループ化 20"/>
          <p:cNvGrpSpPr/>
          <p:nvPr/>
        </p:nvGrpSpPr>
        <p:grpSpPr>
          <a:xfrm>
            <a:off x="6842705" y="821268"/>
            <a:ext cx="1816803" cy="1976484"/>
            <a:chOff x="6921867" y="790676"/>
            <a:chExt cx="1816803" cy="1976484"/>
          </a:xfrm>
        </p:grpSpPr>
        <p:sp>
          <p:nvSpPr>
            <p:cNvPr id="10" name="角丸四角形吹き出し 9"/>
            <p:cNvSpPr/>
            <p:nvPr/>
          </p:nvSpPr>
          <p:spPr>
            <a:xfrm>
              <a:off x="6921867" y="790676"/>
              <a:ext cx="1436805" cy="790473"/>
            </a:xfrm>
            <a:prstGeom prst="wedgeRoundRectCallout">
              <a:avLst>
                <a:gd name="adj1" fmla="val -3558"/>
                <a:gd name="adj2" fmla="val 959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7068211" y="1143718"/>
              <a:ext cx="1107996" cy="338554"/>
            </a:xfrm>
            <a:prstGeom prst="rect">
              <a:avLst/>
            </a:prstGeom>
            <a:noFill/>
          </p:spPr>
          <p:txBody>
            <a:bodyPr wrap="none" rtlCol="0">
              <a:spAutoFit/>
            </a:bodyPr>
            <a:lstStyle/>
            <a:p>
              <a:r>
                <a:rPr lang="ja-JP" altLang="en-US" sz="1600" dirty="0" smtClean="0"/>
                <a:t>腰が痛くて</a:t>
              </a:r>
              <a:endParaRPr kumimoji="1" lang="en-US" altLang="ja-JP" sz="1600" dirty="0" smtClean="0"/>
            </a:p>
          </p:txBody>
        </p:sp>
        <p:grpSp>
          <p:nvGrpSpPr>
            <p:cNvPr id="6" name="グループ化 5"/>
            <p:cNvGrpSpPr/>
            <p:nvPr/>
          </p:nvGrpSpPr>
          <p:grpSpPr>
            <a:xfrm>
              <a:off x="7380312" y="1444088"/>
              <a:ext cx="1358358" cy="1323072"/>
              <a:chOff x="7412218" y="1443854"/>
              <a:chExt cx="1358358" cy="1323072"/>
            </a:xfrm>
          </p:grpSpPr>
          <p:sp>
            <p:nvSpPr>
              <p:cNvPr id="156" name="Freeform 1376"/>
              <p:cNvSpPr>
                <a:spLocks/>
              </p:cNvSpPr>
              <p:nvPr/>
            </p:nvSpPr>
            <p:spPr bwMode="auto">
              <a:xfrm>
                <a:off x="7412218" y="2145795"/>
                <a:ext cx="390958" cy="21832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57" name="月 156"/>
              <p:cNvSpPr/>
              <p:nvPr/>
            </p:nvSpPr>
            <p:spPr>
              <a:xfrm rot="20529866" flipH="1">
                <a:off x="8399320" y="1682440"/>
                <a:ext cx="371256" cy="678890"/>
              </a:xfrm>
              <a:prstGeom prst="mo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Freeform 1362"/>
              <p:cNvSpPr>
                <a:spLocks/>
              </p:cNvSpPr>
              <p:nvPr/>
            </p:nvSpPr>
            <p:spPr bwMode="auto">
              <a:xfrm>
                <a:off x="7643337" y="2238772"/>
                <a:ext cx="879114" cy="507410"/>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61" name="Freeform 1372"/>
              <p:cNvSpPr>
                <a:spLocks/>
              </p:cNvSpPr>
              <p:nvPr/>
            </p:nvSpPr>
            <p:spPr bwMode="auto">
              <a:xfrm>
                <a:off x="7997574" y="2297397"/>
                <a:ext cx="187919" cy="99056"/>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63" name="Freeform 1373"/>
              <p:cNvSpPr>
                <a:spLocks/>
              </p:cNvSpPr>
              <p:nvPr/>
            </p:nvSpPr>
            <p:spPr bwMode="auto">
              <a:xfrm>
                <a:off x="8049412" y="2295376"/>
                <a:ext cx="228959" cy="157681"/>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5" name="Freeform 1374"/>
              <p:cNvSpPr>
                <a:spLocks/>
              </p:cNvSpPr>
              <p:nvPr/>
            </p:nvSpPr>
            <p:spPr bwMode="auto">
              <a:xfrm>
                <a:off x="7887413" y="2285268"/>
                <a:ext cx="105840" cy="101078"/>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7" name="Freeform 1375"/>
              <p:cNvSpPr>
                <a:spLocks/>
              </p:cNvSpPr>
              <p:nvPr/>
            </p:nvSpPr>
            <p:spPr bwMode="auto">
              <a:xfrm>
                <a:off x="7911174" y="2426776"/>
                <a:ext cx="51840" cy="26282"/>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1377"/>
              <p:cNvSpPr>
                <a:spLocks/>
              </p:cNvSpPr>
              <p:nvPr/>
            </p:nvSpPr>
            <p:spPr bwMode="auto">
              <a:xfrm>
                <a:off x="7472697" y="2263030"/>
                <a:ext cx="54000" cy="34366"/>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Freeform 1378"/>
              <p:cNvSpPr>
                <a:spLocks/>
              </p:cNvSpPr>
              <p:nvPr/>
            </p:nvSpPr>
            <p:spPr bwMode="auto">
              <a:xfrm>
                <a:off x="7572057" y="2238772"/>
                <a:ext cx="71280" cy="52561"/>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1" name="Line 1379"/>
              <p:cNvSpPr>
                <a:spLocks noChangeShapeType="1"/>
              </p:cNvSpPr>
              <p:nvPr/>
            </p:nvSpPr>
            <p:spPr bwMode="auto">
              <a:xfrm flipH="1">
                <a:off x="7531018" y="2287290"/>
                <a:ext cx="47520" cy="3840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74" name="Freeform 696"/>
              <p:cNvSpPr>
                <a:spLocks/>
              </p:cNvSpPr>
              <p:nvPr/>
            </p:nvSpPr>
            <p:spPr bwMode="auto">
              <a:xfrm rot="245351">
                <a:off x="7737691" y="1570099"/>
                <a:ext cx="860813" cy="6824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75" name="Freeform 697"/>
              <p:cNvSpPr>
                <a:spLocks/>
              </p:cNvSpPr>
              <p:nvPr/>
            </p:nvSpPr>
            <p:spPr bwMode="auto">
              <a:xfrm rot="245351">
                <a:off x="7764474" y="1678081"/>
                <a:ext cx="636839" cy="62558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76" name="Freeform 701"/>
              <p:cNvSpPr>
                <a:spLocks/>
              </p:cNvSpPr>
              <p:nvPr/>
            </p:nvSpPr>
            <p:spPr bwMode="auto">
              <a:xfrm rot="245351">
                <a:off x="8113661" y="1785231"/>
                <a:ext cx="109207" cy="6951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8" name="Freeform 702"/>
              <p:cNvSpPr>
                <a:spLocks/>
              </p:cNvSpPr>
              <p:nvPr/>
            </p:nvSpPr>
            <p:spPr bwMode="auto">
              <a:xfrm rot="245351">
                <a:off x="7902236" y="1792611"/>
                <a:ext cx="105525" cy="50795"/>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9" name="Oval 1365"/>
              <p:cNvSpPr>
                <a:spLocks noChangeArrowheads="1"/>
              </p:cNvSpPr>
              <p:nvPr/>
            </p:nvSpPr>
            <p:spPr bwMode="auto">
              <a:xfrm rot="245351" flipH="1">
                <a:off x="7879371" y="1940249"/>
                <a:ext cx="141664" cy="457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80" name="Oval 1366"/>
              <p:cNvSpPr>
                <a:spLocks noChangeArrowheads="1"/>
              </p:cNvSpPr>
              <p:nvPr/>
            </p:nvSpPr>
            <p:spPr bwMode="auto">
              <a:xfrm rot="245351">
                <a:off x="8128139" y="1958859"/>
                <a:ext cx="177471" cy="483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83" name="Oval 1371"/>
              <p:cNvSpPr>
                <a:spLocks noChangeArrowheads="1"/>
              </p:cNvSpPr>
              <p:nvPr/>
            </p:nvSpPr>
            <p:spPr bwMode="auto">
              <a:xfrm rot="245351">
                <a:off x="8022306" y="2150338"/>
                <a:ext cx="95921" cy="75907"/>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185" name="Freeform 370"/>
              <p:cNvSpPr>
                <a:spLocks/>
              </p:cNvSpPr>
              <p:nvPr/>
            </p:nvSpPr>
            <p:spPr bwMode="auto">
              <a:xfrm rot="245351">
                <a:off x="8545310" y="1602048"/>
                <a:ext cx="87673" cy="32994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 name="Freeform 371"/>
              <p:cNvSpPr>
                <a:spLocks/>
              </p:cNvSpPr>
              <p:nvPr/>
            </p:nvSpPr>
            <p:spPr bwMode="auto">
              <a:xfrm rot="245351">
                <a:off x="7685281" y="1443854"/>
                <a:ext cx="905962" cy="39987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6" name="Freeform 372"/>
              <p:cNvSpPr>
                <a:spLocks/>
              </p:cNvSpPr>
              <p:nvPr/>
            </p:nvSpPr>
            <p:spPr bwMode="auto">
              <a:xfrm rot="245351">
                <a:off x="7644681" y="1702672"/>
                <a:ext cx="935188" cy="14640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7" name="Freeform 1376"/>
              <p:cNvSpPr>
                <a:spLocks/>
              </p:cNvSpPr>
              <p:nvPr/>
            </p:nvSpPr>
            <p:spPr bwMode="auto">
              <a:xfrm rot="474769" flipH="1">
                <a:off x="8262345" y="2180454"/>
                <a:ext cx="497712" cy="25207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cxnSp>
            <p:nvCxnSpPr>
              <p:cNvPr id="218" name="直線コネクタ 217"/>
              <p:cNvCxnSpPr/>
              <p:nvPr/>
            </p:nvCxnSpPr>
            <p:spPr>
              <a:xfrm flipH="1" flipV="1">
                <a:off x="8522451" y="2309389"/>
                <a:ext cx="138263" cy="6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H="1" flipV="1">
                <a:off x="8437136" y="2328614"/>
                <a:ext cx="138263" cy="6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テキスト ボックス 219"/>
              <p:cNvSpPr txBox="1"/>
              <p:nvPr/>
            </p:nvSpPr>
            <p:spPr>
              <a:xfrm rot="245351">
                <a:off x="7798458" y="1469117"/>
                <a:ext cx="634635" cy="265785"/>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sp>
            <p:nvSpPr>
              <p:cNvPr id="186" name="Text Box 880"/>
              <p:cNvSpPr txBox="1">
                <a:spLocks noChangeArrowheads="1"/>
              </p:cNvSpPr>
              <p:nvPr/>
            </p:nvSpPr>
            <p:spPr bwMode="auto">
              <a:xfrm>
                <a:off x="7608543" y="245914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grpSp>
        <p:sp>
          <p:nvSpPr>
            <p:cNvPr id="198" name="テキスト ボックス 197"/>
            <p:cNvSpPr txBox="1"/>
            <p:nvPr/>
          </p:nvSpPr>
          <p:spPr>
            <a:xfrm>
              <a:off x="7283649" y="855686"/>
              <a:ext cx="595035" cy="338554"/>
            </a:xfrm>
            <a:prstGeom prst="rect">
              <a:avLst/>
            </a:prstGeom>
            <a:noFill/>
          </p:spPr>
          <p:txBody>
            <a:bodyPr wrap="none" rtlCol="0">
              <a:spAutoFit/>
            </a:bodyPr>
            <a:lstStyle/>
            <a:p>
              <a:r>
                <a:rPr lang="ja-JP" altLang="en-US" sz="1600" dirty="0"/>
                <a:t>最近</a:t>
              </a:r>
              <a:endParaRPr kumimoji="1" lang="en-US" altLang="ja-JP" sz="1600" dirty="0" smtClean="0"/>
            </a:p>
          </p:txBody>
        </p:sp>
      </p:grpSp>
      <p:sp>
        <p:nvSpPr>
          <p:cNvPr id="7" name="テキスト ボックス 6"/>
          <p:cNvSpPr txBox="1"/>
          <p:nvPr/>
        </p:nvSpPr>
        <p:spPr>
          <a:xfrm>
            <a:off x="7279461" y="374467"/>
            <a:ext cx="748923" cy="276999"/>
          </a:xfrm>
          <a:prstGeom prst="rect">
            <a:avLst/>
          </a:prstGeom>
          <a:noFill/>
        </p:spPr>
        <p:txBody>
          <a:bodyPr wrap="none" rtlCol="0">
            <a:spAutoFit/>
          </a:bodyPr>
          <a:lstStyle/>
          <a:p>
            <a:r>
              <a:rPr lang="en-US" altLang="ja-JP" sz="1200" dirty="0" smtClean="0">
                <a:latin typeface="+mj-ea"/>
                <a:ea typeface="+mj-ea"/>
              </a:rPr>
              <a:t>‘</a:t>
            </a:r>
            <a:r>
              <a:rPr lang="ja-JP" altLang="en-US" sz="1200" dirty="0" smtClean="0">
                <a:latin typeface="+mj-ea"/>
                <a:ea typeface="+mj-ea"/>
              </a:rPr>
              <a:t>１８</a:t>
            </a:r>
            <a:r>
              <a:rPr lang="en-US" altLang="ja-JP" sz="1200" dirty="0" smtClean="0">
                <a:latin typeface="+mj-ea"/>
                <a:ea typeface="+mj-ea"/>
              </a:rPr>
              <a:t>.</a:t>
            </a:r>
            <a:r>
              <a:rPr lang="ja-JP" altLang="en-US" sz="1200" dirty="0" smtClean="0">
                <a:latin typeface="+mj-ea"/>
                <a:ea typeface="+mj-ea"/>
              </a:rPr>
              <a:t>４</a:t>
            </a:r>
            <a:r>
              <a:rPr lang="en-US" altLang="ja-JP" sz="1200" dirty="0" smtClean="0">
                <a:latin typeface="+mj-ea"/>
                <a:ea typeface="+mj-ea"/>
              </a:rPr>
              <a:t>.</a:t>
            </a:r>
            <a:r>
              <a:rPr lang="ja-JP" altLang="en-US" sz="1200" dirty="0" smtClean="0">
                <a:latin typeface="+mj-ea"/>
                <a:ea typeface="+mj-ea"/>
              </a:rPr>
              <a:t>５</a:t>
            </a:r>
            <a:endParaRPr lang="en-US" altLang="ja-JP" sz="1200" dirty="0">
              <a:latin typeface="+mj-ea"/>
              <a:ea typeface="+mj-ea"/>
            </a:endParaRPr>
          </a:p>
        </p:txBody>
      </p:sp>
      <p:sp>
        <p:nvSpPr>
          <p:cNvPr id="200" name="Rectangle 219"/>
          <p:cNvSpPr>
            <a:spLocks noChangeArrowheads="1"/>
          </p:cNvSpPr>
          <p:nvPr/>
        </p:nvSpPr>
        <p:spPr bwMode="auto">
          <a:xfrm>
            <a:off x="7972525" y="353540"/>
            <a:ext cx="703931" cy="31107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smtClean="0"/>
              <a:t>中村・瀧元</a:t>
            </a:r>
            <a:endParaRPr lang="en-US" altLang="ja-JP" sz="1200" dirty="0"/>
          </a:p>
        </p:txBody>
      </p:sp>
      <p:grpSp>
        <p:nvGrpSpPr>
          <p:cNvPr id="23" name="グループ化 22"/>
          <p:cNvGrpSpPr/>
          <p:nvPr/>
        </p:nvGrpSpPr>
        <p:grpSpPr>
          <a:xfrm>
            <a:off x="4860032" y="2701016"/>
            <a:ext cx="4143269" cy="3360706"/>
            <a:chOff x="4860032" y="2701016"/>
            <a:chExt cx="4143269" cy="3360706"/>
          </a:xfrm>
        </p:grpSpPr>
        <p:sp>
          <p:nvSpPr>
            <p:cNvPr id="14" name="テキスト ボックス 13"/>
            <p:cNvSpPr txBox="1"/>
            <p:nvPr/>
          </p:nvSpPr>
          <p:spPr>
            <a:xfrm>
              <a:off x="5429379" y="4576911"/>
              <a:ext cx="3156633" cy="461665"/>
            </a:xfrm>
            <a:prstGeom prst="rect">
              <a:avLst/>
            </a:prstGeom>
            <a:noFill/>
          </p:spPr>
          <p:txBody>
            <a:bodyPr wrap="none" rtlCol="0">
              <a:spAutoFit/>
            </a:bodyPr>
            <a:lstStyle/>
            <a:p>
              <a:r>
                <a:rPr kumimoji="1" lang="ja-JP" altLang="en-US" sz="2400" b="1" dirty="0" smtClean="0"/>
                <a:t>一人一人の意識改革</a:t>
              </a:r>
              <a:r>
                <a:rPr kumimoji="1" lang="en-US" altLang="ja-JP" sz="2400" b="1" dirty="0" smtClean="0"/>
                <a:t>!!</a:t>
              </a:r>
              <a:endParaRPr kumimoji="1" lang="ja-JP" altLang="en-US" sz="2400" b="1" dirty="0"/>
            </a:p>
          </p:txBody>
        </p:sp>
        <p:sp>
          <p:nvSpPr>
            <p:cNvPr id="15" name="円/楕円 14"/>
            <p:cNvSpPr/>
            <p:nvPr/>
          </p:nvSpPr>
          <p:spPr>
            <a:xfrm>
              <a:off x="5015260" y="3195772"/>
              <a:ext cx="3721654" cy="141772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7" name="円/楕円 386"/>
            <p:cNvSpPr/>
            <p:nvPr/>
          </p:nvSpPr>
          <p:spPr>
            <a:xfrm>
              <a:off x="5209569" y="3566166"/>
              <a:ext cx="3373795" cy="104361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8" name="円/楕円 387"/>
            <p:cNvSpPr/>
            <p:nvPr/>
          </p:nvSpPr>
          <p:spPr>
            <a:xfrm>
              <a:off x="6935595" y="3832906"/>
              <a:ext cx="1499437" cy="70084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864877" y="3239961"/>
              <a:ext cx="2074607" cy="369332"/>
            </a:xfrm>
            <a:prstGeom prst="rect">
              <a:avLst/>
            </a:prstGeom>
            <a:noFill/>
          </p:spPr>
          <p:txBody>
            <a:bodyPr wrap="none" rtlCol="0">
              <a:spAutoFit/>
            </a:bodyPr>
            <a:lstStyle/>
            <a:p>
              <a:r>
                <a:rPr kumimoji="1" lang="ja-JP" altLang="en-US" b="1" dirty="0" smtClean="0"/>
                <a:t>私たちの思い・考え</a:t>
              </a:r>
              <a:endParaRPr kumimoji="1" lang="ja-JP" altLang="en-US" b="1" dirty="0"/>
            </a:p>
          </p:txBody>
        </p:sp>
        <p:sp>
          <p:nvSpPr>
            <p:cNvPr id="385" name="テキスト ボックス 384"/>
            <p:cNvSpPr txBox="1"/>
            <p:nvPr/>
          </p:nvSpPr>
          <p:spPr>
            <a:xfrm>
              <a:off x="7079378" y="4006155"/>
              <a:ext cx="1257075" cy="565038"/>
            </a:xfrm>
            <a:prstGeom prst="rect">
              <a:avLst/>
            </a:prstGeom>
            <a:noFill/>
          </p:spPr>
          <p:txBody>
            <a:bodyPr wrap="none" rtlCol="0">
              <a:spAutoFit/>
            </a:bodyPr>
            <a:lstStyle/>
            <a:p>
              <a:r>
                <a:rPr lang="ja-JP" altLang="en-US" dirty="0"/>
                <a:t>やりやすい</a:t>
              </a:r>
              <a:endParaRPr kumimoji="1" lang="ja-JP" altLang="en-US" dirty="0"/>
            </a:p>
          </p:txBody>
        </p:sp>
        <p:sp>
          <p:nvSpPr>
            <p:cNvPr id="11" name="テキスト ボックス 10"/>
            <p:cNvSpPr txBox="1"/>
            <p:nvPr/>
          </p:nvSpPr>
          <p:spPr>
            <a:xfrm>
              <a:off x="6598002" y="3581955"/>
              <a:ext cx="646331" cy="565038"/>
            </a:xfrm>
            <a:prstGeom prst="rect">
              <a:avLst/>
            </a:prstGeom>
            <a:noFill/>
          </p:spPr>
          <p:txBody>
            <a:bodyPr wrap="none" rtlCol="0">
              <a:spAutoFit/>
            </a:bodyPr>
            <a:lstStyle/>
            <a:p>
              <a:r>
                <a:rPr kumimoji="1" lang="ja-JP" altLang="en-US" dirty="0" smtClean="0"/>
                <a:t>安全</a:t>
              </a:r>
              <a:endParaRPr kumimoji="1" lang="ja-JP" altLang="en-US" dirty="0"/>
            </a:p>
          </p:txBody>
        </p:sp>
        <p:sp>
          <p:nvSpPr>
            <p:cNvPr id="222" name="正方形/長方形 221"/>
            <p:cNvSpPr/>
            <p:nvPr/>
          </p:nvSpPr>
          <p:spPr>
            <a:xfrm>
              <a:off x="4860032" y="2701016"/>
              <a:ext cx="3960440" cy="523220"/>
            </a:xfrm>
            <a:prstGeom prst="rect">
              <a:avLst/>
            </a:prstGeom>
            <a:noFill/>
            <a:ln>
              <a:noFill/>
            </a:ln>
          </p:spPr>
          <p:txBody>
            <a:bodyPr wrap="square" lIns="91440" tIns="45720" rIns="91440" bIns="45720">
              <a:spAutoFit/>
            </a:bodyPr>
            <a:lstStyle/>
            <a:p>
              <a:pPr algn="ctr"/>
              <a:r>
                <a:rPr lang="ja-JP" alt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部品の約４割が重量物</a:t>
              </a:r>
              <a:r>
                <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25" name="グループ化 24"/>
            <p:cNvGrpSpPr/>
            <p:nvPr/>
          </p:nvGrpSpPr>
          <p:grpSpPr>
            <a:xfrm>
              <a:off x="5879868" y="5006306"/>
              <a:ext cx="2129570" cy="518012"/>
              <a:chOff x="5763857" y="4761614"/>
              <a:chExt cx="2129570" cy="518012"/>
            </a:xfrm>
          </p:grpSpPr>
          <p:sp>
            <p:nvSpPr>
              <p:cNvPr id="394" name="下矢印 393"/>
              <p:cNvSpPr/>
              <p:nvPr/>
            </p:nvSpPr>
            <p:spPr>
              <a:xfrm>
                <a:off x="5763857" y="4761614"/>
                <a:ext cx="2129570" cy="5180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27" name="テキスト ボックス 226"/>
              <p:cNvSpPr txBox="1"/>
              <p:nvPr/>
            </p:nvSpPr>
            <p:spPr>
              <a:xfrm>
                <a:off x="6502121" y="4821640"/>
                <a:ext cx="646331" cy="369332"/>
              </a:xfrm>
              <a:prstGeom prst="rect">
                <a:avLst/>
              </a:prstGeom>
              <a:noFill/>
            </p:spPr>
            <p:txBody>
              <a:bodyPr wrap="none" rtlCol="0">
                <a:spAutoFit/>
              </a:bodyPr>
              <a:lstStyle/>
              <a:p>
                <a:r>
                  <a:rPr lang="ja-JP" altLang="en-US" dirty="0">
                    <a:solidFill>
                      <a:schemeClr val="bg1"/>
                    </a:solidFill>
                  </a:rPr>
                  <a:t>行動</a:t>
                </a:r>
                <a:endParaRPr kumimoji="1" lang="en-US" altLang="ja-JP" dirty="0" smtClean="0">
                  <a:solidFill>
                    <a:schemeClr val="bg1"/>
                  </a:solidFill>
                </a:endParaRPr>
              </a:p>
            </p:txBody>
          </p:sp>
        </p:grpSp>
        <p:sp>
          <p:nvSpPr>
            <p:cNvPr id="228" name="正方形/長方形 227"/>
            <p:cNvSpPr/>
            <p:nvPr/>
          </p:nvSpPr>
          <p:spPr>
            <a:xfrm>
              <a:off x="5042861" y="5538502"/>
              <a:ext cx="3960440" cy="523220"/>
            </a:xfrm>
            <a:prstGeom prst="rect">
              <a:avLst/>
            </a:prstGeom>
            <a:noFill/>
            <a:ln>
              <a:noFill/>
            </a:ln>
          </p:spPr>
          <p:txBody>
            <a:bodyPr wrap="square" lIns="91440" tIns="45720" rIns="91440" bIns="45720">
              <a:spAutoFit/>
            </a:bodyPr>
            <a:lstStyle/>
            <a:p>
              <a:pPr algn="ctr"/>
              <a:r>
                <a:rPr lang="ja-JP" alt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職場作りの推進</a:t>
              </a:r>
              <a:r>
                <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02" name="円/楕円 201"/>
            <p:cNvSpPr/>
            <p:nvPr/>
          </p:nvSpPr>
          <p:spPr>
            <a:xfrm>
              <a:off x="5407921" y="3835648"/>
              <a:ext cx="1499437" cy="700846"/>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6" name="テキスト ボックス 385"/>
            <p:cNvSpPr txBox="1"/>
            <p:nvPr/>
          </p:nvSpPr>
          <p:spPr>
            <a:xfrm>
              <a:off x="5555874" y="4002468"/>
              <a:ext cx="1247457" cy="565038"/>
            </a:xfrm>
            <a:prstGeom prst="rect">
              <a:avLst/>
            </a:prstGeom>
            <a:noFill/>
          </p:spPr>
          <p:txBody>
            <a:bodyPr wrap="none" rtlCol="0">
              <a:spAutoFit/>
            </a:bodyPr>
            <a:lstStyle/>
            <a:p>
              <a:r>
                <a:rPr lang="ja-JP" altLang="en-US" dirty="0"/>
                <a:t>良いものを</a:t>
              </a:r>
              <a:endParaRPr kumimoji="1" lang="ja-JP" altLang="en-US" dirty="0"/>
            </a:p>
          </p:txBody>
        </p:sp>
      </p:grpSp>
      <p:sp>
        <p:nvSpPr>
          <p:cNvPr id="199" name="Rectangle 219"/>
          <p:cNvSpPr>
            <a:spLocks noChangeArrowheads="1"/>
          </p:cNvSpPr>
          <p:nvPr/>
        </p:nvSpPr>
        <p:spPr bwMode="auto">
          <a:xfrm>
            <a:off x="8048301" y="539815"/>
            <a:ext cx="703931" cy="31107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smtClean="0"/>
              <a:t>　辻・内藤</a:t>
            </a:r>
            <a:endParaRPr lang="en-US" altLang="ja-JP" sz="1200" dirty="0"/>
          </a:p>
        </p:txBody>
      </p:sp>
      <p:sp>
        <p:nvSpPr>
          <p:cNvPr id="203" name="テキスト ボックス 202"/>
          <p:cNvSpPr txBox="1"/>
          <p:nvPr/>
        </p:nvSpPr>
        <p:spPr>
          <a:xfrm>
            <a:off x="8336318" y="35332"/>
            <a:ext cx="700178" cy="369332"/>
          </a:xfrm>
          <a:prstGeom prst="rect">
            <a:avLst/>
          </a:prstGeom>
          <a:noFill/>
        </p:spPr>
        <p:txBody>
          <a:bodyPr wrap="square" rtlCol="0">
            <a:spAutoFit/>
          </a:bodyPr>
          <a:lstStyle/>
          <a:p>
            <a:r>
              <a:rPr lang="en-US" altLang="ja-JP" dirty="0" smtClean="0"/>
              <a:t>6</a:t>
            </a:r>
            <a:r>
              <a:rPr kumimoji="1" lang="en-US" altLang="ja-JP" dirty="0" smtClean="0"/>
              <a:t>/21</a:t>
            </a:r>
            <a:endParaRPr kumimoji="1" lang="ja-JP" altLang="en-US" dirty="0"/>
          </a:p>
        </p:txBody>
      </p:sp>
      <p:sp>
        <p:nvSpPr>
          <p:cNvPr id="206"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６</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テーマ選定の背景２</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82" name="角丸四角形吹き出し 181"/>
          <p:cNvSpPr/>
          <p:nvPr/>
        </p:nvSpPr>
        <p:spPr>
          <a:xfrm>
            <a:off x="1551317" y="2116137"/>
            <a:ext cx="2942811" cy="878117"/>
          </a:xfrm>
          <a:prstGeom prst="wedgeRoundRectCallout">
            <a:avLst>
              <a:gd name="adj1" fmla="val 22313"/>
              <a:gd name="adj2" fmla="val -9916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急</a:t>
            </a:r>
            <a:r>
              <a:rPr lang="ja-JP" altLang="en-US" dirty="0" smtClean="0">
                <a:solidFill>
                  <a:schemeClr val="tx1"/>
                </a:solidFill>
              </a:rPr>
              <a:t>に重量物の話がなぜ</a:t>
            </a:r>
            <a:endParaRPr lang="en-US" altLang="ja-JP" dirty="0" smtClean="0">
              <a:solidFill>
                <a:schemeClr val="tx1"/>
              </a:solidFill>
            </a:endParaRPr>
          </a:p>
          <a:p>
            <a:pPr algn="ctr"/>
            <a:r>
              <a:rPr lang="ja-JP" altLang="en-US" dirty="0" smtClean="0">
                <a:solidFill>
                  <a:schemeClr val="tx1"/>
                </a:solidFill>
              </a:rPr>
              <a:t>出てきたのかが不明</a:t>
            </a:r>
            <a:endParaRPr kumimoji="1" lang="ja-JP" altLang="en-US" dirty="0">
              <a:solidFill>
                <a:schemeClr val="tx1"/>
              </a:solidFill>
            </a:endParaRPr>
          </a:p>
        </p:txBody>
      </p:sp>
      <p:sp>
        <p:nvSpPr>
          <p:cNvPr id="26" name="角丸四角形 25"/>
          <p:cNvSpPr/>
          <p:nvPr/>
        </p:nvSpPr>
        <p:spPr>
          <a:xfrm>
            <a:off x="374006" y="897414"/>
            <a:ext cx="4668855" cy="253635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角丸四角形吹き出し 186"/>
          <p:cNvSpPr/>
          <p:nvPr/>
        </p:nvSpPr>
        <p:spPr>
          <a:xfrm>
            <a:off x="5367576" y="2593525"/>
            <a:ext cx="3379066" cy="565785"/>
          </a:xfrm>
          <a:prstGeom prst="wedgeRoundRectCallout">
            <a:avLst>
              <a:gd name="adj1" fmla="val -63041"/>
              <a:gd name="adj2" fmla="val 44882"/>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ここら</a:t>
            </a:r>
            <a:r>
              <a:rPr lang="ja-JP" altLang="en-US" dirty="0">
                <a:solidFill>
                  <a:schemeClr val="tx1"/>
                </a:solidFill>
              </a:rPr>
              <a:t>辺</a:t>
            </a:r>
            <a:r>
              <a:rPr lang="ja-JP" altLang="en-US" dirty="0" smtClean="0">
                <a:solidFill>
                  <a:schemeClr val="tx1"/>
                </a:solidFill>
              </a:rPr>
              <a:t>が前ページから繋がって</a:t>
            </a:r>
            <a:endParaRPr lang="en-US" altLang="ja-JP" dirty="0" smtClean="0">
              <a:solidFill>
                <a:schemeClr val="tx1"/>
              </a:solidFill>
            </a:endParaRPr>
          </a:p>
          <a:p>
            <a:pPr algn="ctr"/>
            <a:r>
              <a:rPr kumimoji="1" lang="ja-JP" altLang="en-US" dirty="0">
                <a:solidFill>
                  <a:schemeClr val="tx1"/>
                </a:solidFill>
              </a:rPr>
              <a:t>話</a:t>
            </a:r>
            <a:r>
              <a:rPr kumimoji="1" lang="ja-JP" altLang="en-US" dirty="0" smtClean="0">
                <a:solidFill>
                  <a:schemeClr val="tx1"/>
                </a:solidFill>
              </a:rPr>
              <a:t>が始まる切り口部分</a:t>
            </a:r>
            <a:endParaRPr kumimoji="1" lang="ja-JP" altLang="en-US" dirty="0">
              <a:solidFill>
                <a:schemeClr val="tx1"/>
              </a:solidFill>
            </a:endParaRPr>
          </a:p>
        </p:txBody>
      </p:sp>
      <p:sp>
        <p:nvSpPr>
          <p:cNvPr id="201" name="角丸四角形吹き出し 200"/>
          <p:cNvSpPr/>
          <p:nvPr/>
        </p:nvSpPr>
        <p:spPr>
          <a:xfrm>
            <a:off x="1510003" y="3360376"/>
            <a:ext cx="3434085" cy="1421638"/>
          </a:xfrm>
          <a:prstGeom prst="wedgeRoundRectCallout">
            <a:avLst>
              <a:gd name="adj1" fmla="val -38488"/>
              <a:gd name="adj2" fmla="val -79376"/>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理解して上げなければ指導ができません、よってここは、女性・年寄りが多くなったから重量物</a:t>
            </a:r>
            <a:endParaRPr lang="en-US" altLang="ja-JP" dirty="0" smtClean="0">
              <a:solidFill>
                <a:schemeClr val="tx1"/>
              </a:solidFill>
            </a:endParaRPr>
          </a:p>
          <a:p>
            <a:pPr algn="ctr"/>
            <a:r>
              <a:rPr kumimoji="1" lang="ja-JP" altLang="en-US" dirty="0" err="1" smtClean="0">
                <a:solidFill>
                  <a:schemeClr val="tx1"/>
                </a:solidFill>
              </a:rPr>
              <a:t>がと</a:t>
            </a:r>
            <a:r>
              <a:rPr kumimoji="1" lang="ja-JP" altLang="en-US" dirty="0" smtClean="0">
                <a:solidFill>
                  <a:schemeClr val="tx1"/>
                </a:solidFill>
              </a:rPr>
              <a:t>言ってると思うが、話が飛びすぎ</a:t>
            </a:r>
            <a:endParaRPr kumimoji="1" lang="ja-JP" altLang="en-US" dirty="0">
              <a:solidFill>
                <a:schemeClr val="tx1"/>
              </a:solidFill>
            </a:endParaRPr>
          </a:p>
        </p:txBody>
      </p:sp>
      <p:sp>
        <p:nvSpPr>
          <p:cNvPr id="204" name="角丸四角形吹き出し 203"/>
          <p:cNvSpPr/>
          <p:nvPr/>
        </p:nvSpPr>
        <p:spPr>
          <a:xfrm>
            <a:off x="1275196" y="5042883"/>
            <a:ext cx="2135341" cy="565785"/>
          </a:xfrm>
          <a:prstGeom prst="wedgeRoundRectCallout">
            <a:avLst>
              <a:gd name="adj1" fmla="val -58600"/>
              <a:gd name="adj2" fmla="val 154431"/>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と、入れましょう</a:t>
            </a:r>
            <a:endParaRPr kumimoji="1" lang="ja-JP" altLang="en-US" dirty="0">
              <a:solidFill>
                <a:schemeClr val="tx1"/>
              </a:solidFill>
            </a:endParaRPr>
          </a:p>
        </p:txBody>
      </p:sp>
      <p:sp>
        <p:nvSpPr>
          <p:cNvPr id="205" name="角丸四角形吹き出し 204"/>
          <p:cNvSpPr/>
          <p:nvPr/>
        </p:nvSpPr>
        <p:spPr>
          <a:xfrm>
            <a:off x="4953363" y="4886716"/>
            <a:ext cx="2942811" cy="878117"/>
          </a:xfrm>
          <a:prstGeom prst="wedgeRoundRectCallout">
            <a:avLst>
              <a:gd name="adj1" fmla="val 19430"/>
              <a:gd name="adj2" fmla="val -119561"/>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テーマを出したいがゆえに</a:t>
            </a:r>
            <a:endParaRPr lang="en-US" altLang="ja-JP" dirty="0" smtClean="0">
              <a:solidFill>
                <a:schemeClr val="tx1"/>
              </a:solidFill>
            </a:endParaRPr>
          </a:p>
          <a:p>
            <a:pPr algn="ctr"/>
            <a:r>
              <a:rPr kumimoji="1" lang="ja-JP" altLang="en-US" dirty="0" smtClean="0">
                <a:solidFill>
                  <a:schemeClr val="tx1"/>
                </a:solidFill>
              </a:rPr>
              <a:t>無理やり出してる</a:t>
            </a:r>
            <a:endParaRPr kumimoji="1" lang="ja-JP" altLang="en-US" dirty="0">
              <a:solidFill>
                <a:schemeClr val="tx1"/>
              </a:solidFill>
            </a:endParaRPr>
          </a:p>
        </p:txBody>
      </p:sp>
    </p:spTree>
    <p:extLst>
      <p:ext uri="{BB962C8B-B14F-4D97-AF65-F5344CB8AC3E}">
        <p14:creationId xmlns:p14="http://schemas.microsoft.com/office/powerpoint/2010/main" val="12585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wipe(down)">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wipe(down)">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down)">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down)">
                                      <p:cBhvr>
                                        <p:cTn id="2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7" grpId="0" animBg="1"/>
      <p:bldP spid="201" grpId="0" animBg="1"/>
      <p:bldP spid="204" grpId="0" animBg="1"/>
      <p:bldP spid="2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992712" y="4326129"/>
            <a:ext cx="3749944" cy="1872987"/>
            <a:chOff x="9108504" y="3056357"/>
            <a:chExt cx="3749944" cy="1860890"/>
          </a:xfrm>
        </p:grpSpPr>
        <p:sp>
          <p:nvSpPr>
            <p:cNvPr id="187" name="AutoShape 1337"/>
            <p:cNvSpPr>
              <a:spLocks noChangeAspect="1" noChangeArrowheads="1" noTextEdit="1"/>
            </p:cNvSpPr>
            <p:nvPr/>
          </p:nvSpPr>
          <p:spPr bwMode="auto">
            <a:xfrm>
              <a:off x="9153488" y="3071580"/>
              <a:ext cx="3704960" cy="184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88" name="Rectangle 1339"/>
            <p:cNvSpPr>
              <a:spLocks noChangeArrowheads="1"/>
            </p:cNvSpPr>
            <p:nvPr/>
          </p:nvSpPr>
          <p:spPr bwMode="auto">
            <a:xfrm>
              <a:off x="9569459" y="3056357"/>
              <a:ext cx="2139244" cy="916139"/>
            </a:xfrm>
            <a:prstGeom prst="rect">
              <a:avLst/>
            </a:prstGeom>
            <a:solidFill>
              <a:srgbClr val="999999"/>
            </a:solidFill>
            <a:ln w="17463" cap="rnd">
              <a:solidFill>
                <a:srgbClr val="000000"/>
              </a:solidFill>
              <a:round/>
              <a:headEnd/>
              <a:tailEnd/>
            </a:ln>
          </p:spPr>
          <p:txBody>
            <a:bodyPr/>
            <a:lstStyle/>
            <a:p>
              <a:endParaRPr lang="ja-JP" altLang="en-US" dirty="0"/>
            </a:p>
          </p:txBody>
        </p:sp>
        <p:sp>
          <p:nvSpPr>
            <p:cNvPr id="189" name="Rectangle 1340"/>
            <p:cNvSpPr>
              <a:spLocks noChangeArrowheads="1"/>
            </p:cNvSpPr>
            <p:nvPr/>
          </p:nvSpPr>
          <p:spPr bwMode="auto">
            <a:xfrm>
              <a:off x="9661360" y="3109854"/>
              <a:ext cx="1955442" cy="782258"/>
            </a:xfrm>
            <a:prstGeom prst="rect">
              <a:avLst/>
            </a:prstGeom>
            <a:solidFill>
              <a:srgbClr val="FFFFFF"/>
            </a:solidFill>
            <a:ln w="17463" cap="rnd">
              <a:solidFill>
                <a:srgbClr val="000000"/>
              </a:solidFill>
              <a:round/>
              <a:headEnd/>
              <a:tailEnd/>
            </a:ln>
          </p:spPr>
          <p:txBody>
            <a:bodyPr/>
            <a:lstStyle/>
            <a:p>
              <a:endParaRPr lang="ja-JP" altLang="en-US" dirty="0"/>
            </a:p>
          </p:txBody>
        </p:sp>
        <p:sp>
          <p:nvSpPr>
            <p:cNvPr id="190" name="Rectangle 1341"/>
            <p:cNvSpPr>
              <a:spLocks noChangeArrowheads="1"/>
            </p:cNvSpPr>
            <p:nvPr/>
          </p:nvSpPr>
          <p:spPr bwMode="auto">
            <a:xfrm>
              <a:off x="9813812" y="3211201"/>
              <a:ext cx="675640" cy="340444"/>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Rectangle 1344"/>
            <p:cNvSpPr>
              <a:spLocks noChangeArrowheads="1"/>
            </p:cNvSpPr>
            <p:nvPr/>
          </p:nvSpPr>
          <p:spPr bwMode="auto">
            <a:xfrm>
              <a:off x="10618793" y="3213113"/>
              <a:ext cx="638200" cy="357658"/>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Line 1350"/>
            <p:cNvSpPr>
              <a:spLocks noChangeShapeType="1"/>
            </p:cNvSpPr>
            <p:nvPr/>
          </p:nvSpPr>
          <p:spPr bwMode="auto">
            <a:xfrm>
              <a:off x="9905713" y="3429000"/>
              <a:ext cx="9700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Line 1351"/>
            <p:cNvSpPr>
              <a:spLocks noChangeShapeType="1"/>
            </p:cNvSpPr>
            <p:nvPr/>
          </p:nvSpPr>
          <p:spPr bwMode="auto">
            <a:xfrm>
              <a:off x="9905713" y="3465339"/>
              <a:ext cx="9700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6" name="Line 1353"/>
            <p:cNvSpPr>
              <a:spLocks noChangeShapeType="1"/>
            </p:cNvSpPr>
            <p:nvPr/>
          </p:nvSpPr>
          <p:spPr bwMode="auto">
            <a:xfrm>
              <a:off x="10145676" y="3475141"/>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7" name="Line 1354"/>
            <p:cNvSpPr>
              <a:spLocks noChangeShapeType="1"/>
            </p:cNvSpPr>
            <p:nvPr/>
          </p:nvSpPr>
          <p:spPr bwMode="auto">
            <a:xfrm>
              <a:off x="10145676" y="3511480"/>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8" name="Line 1356"/>
            <p:cNvSpPr>
              <a:spLocks noChangeShapeType="1"/>
            </p:cNvSpPr>
            <p:nvPr/>
          </p:nvSpPr>
          <p:spPr bwMode="auto">
            <a:xfrm>
              <a:off x="10857055" y="3494267"/>
              <a:ext cx="27059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9" name="Line 1357"/>
            <p:cNvSpPr>
              <a:spLocks noChangeShapeType="1"/>
            </p:cNvSpPr>
            <p:nvPr/>
          </p:nvSpPr>
          <p:spPr bwMode="auto">
            <a:xfrm>
              <a:off x="10847695" y="3649781"/>
              <a:ext cx="26549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0" name="Freeform 1361"/>
            <p:cNvSpPr>
              <a:spLocks/>
            </p:cNvSpPr>
            <p:nvPr/>
          </p:nvSpPr>
          <p:spPr bwMode="auto">
            <a:xfrm>
              <a:off x="9250494" y="4374066"/>
              <a:ext cx="3345866" cy="533617"/>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201" name="Freeform 1362"/>
            <p:cNvSpPr>
              <a:spLocks/>
            </p:cNvSpPr>
            <p:nvPr/>
          </p:nvSpPr>
          <p:spPr bwMode="auto">
            <a:xfrm>
              <a:off x="11968374" y="4427619"/>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02" name="Freeform 1372"/>
            <p:cNvSpPr>
              <a:spLocks/>
            </p:cNvSpPr>
            <p:nvPr/>
          </p:nvSpPr>
          <p:spPr bwMode="auto">
            <a:xfrm>
              <a:off x="12247479" y="4483084"/>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03" name="Freeform 1373"/>
            <p:cNvSpPr>
              <a:spLocks/>
            </p:cNvSpPr>
            <p:nvPr/>
          </p:nvSpPr>
          <p:spPr bwMode="auto">
            <a:xfrm>
              <a:off x="12288323" y="4481172"/>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4" name="Freeform 1374"/>
            <p:cNvSpPr>
              <a:spLocks/>
            </p:cNvSpPr>
            <p:nvPr/>
          </p:nvSpPr>
          <p:spPr bwMode="auto">
            <a:xfrm>
              <a:off x="12160683" y="4471609"/>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5" name="Freeform 1375"/>
            <p:cNvSpPr>
              <a:spLocks/>
            </p:cNvSpPr>
            <p:nvPr/>
          </p:nvSpPr>
          <p:spPr bwMode="auto">
            <a:xfrm>
              <a:off x="12179404" y="4605491"/>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6" name="Freeform 1376"/>
            <p:cNvSpPr>
              <a:spLocks/>
            </p:cNvSpPr>
            <p:nvPr/>
          </p:nvSpPr>
          <p:spPr bwMode="auto">
            <a:xfrm>
              <a:off x="11779466" y="4337726"/>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07" name="Freeform 1377"/>
            <p:cNvSpPr>
              <a:spLocks/>
            </p:cNvSpPr>
            <p:nvPr/>
          </p:nvSpPr>
          <p:spPr bwMode="auto">
            <a:xfrm>
              <a:off x="11833926" y="4450570"/>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8" name="Freeform 1378"/>
            <p:cNvSpPr>
              <a:spLocks/>
            </p:cNvSpPr>
            <p:nvPr/>
          </p:nvSpPr>
          <p:spPr bwMode="auto">
            <a:xfrm>
              <a:off x="11912212" y="4427619"/>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9" name="Line 1379"/>
            <p:cNvSpPr>
              <a:spLocks noChangeShapeType="1"/>
            </p:cNvSpPr>
            <p:nvPr/>
          </p:nvSpPr>
          <p:spPr bwMode="auto">
            <a:xfrm flipH="1">
              <a:off x="11879877" y="4473522"/>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11" name="Freeform 1381"/>
            <p:cNvSpPr>
              <a:spLocks/>
            </p:cNvSpPr>
            <p:nvPr/>
          </p:nvSpPr>
          <p:spPr bwMode="auto">
            <a:xfrm>
              <a:off x="10994906" y="4064223"/>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15" name="Freeform 1387"/>
            <p:cNvSpPr>
              <a:spLocks/>
            </p:cNvSpPr>
            <p:nvPr/>
          </p:nvSpPr>
          <p:spPr bwMode="auto">
            <a:xfrm>
              <a:off x="11503764" y="3739081"/>
              <a:ext cx="142957" cy="84155"/>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6" name="Freeform 1388"/>
            <p:cNvSpPr>
              <a:spLocks/>
            </p:cNvSpPr>
            <p:nvPr/>
          </p:nvSpPr>
          <p:spPr bwMode="auto">
            <a:xfrm>
              <a:off x="11319962" y="3729517"/>
              <a:ext cx="102112" cy="95630"/>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7" name="Oval 1389"/>
            <p:cNvSpPr>
              <a:spLocks noChangeArrowheads="1"/>
            </p:cNvSpPr>
            <p:nvPr/>
          </p:nvSpPr>
          <p:spPr bwMode="auto">
            <a:xfrm>
              <a:off x="11393143" y="3874876"/>
              <a:ext cx="23826"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18" name="Oval 1390"/>
            <p:cNvSpPr>
              <a:spLocks noChangeArrowheads="1"/>
            </p:cNvSpPr>
            <p:nvPr/>
          </p:nvSpPr>
          <p:spPr bwMode="auto">
            <a:xfrm>
              <a:off x="11508870" y="3874876"/>
              <a:ext cx="22124"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19" name="Line 1391"/>
            <p:cNvSpPr>
              <a:spLocks noChangeShapeType="1"/>
            </p:cNvSpPr>
            <p:nvPr/>
          </p:nvSpPr>
          <p:spPr bwMode="auto">
            <a:xfrm flipH="1">
              <a:off x="11265503" y="3934167"/>
              <a:ext cx="32336"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0" name="Line 1392"/>
            <p:cNvSpPr>
              <a:spLocks noChangeShapeType="1"/>
            </p:cNvSpPr>
            <p:nvPr/>
          </p:nvSpPr>
          <p:spPr bwMode="auto">
            <a:xfrm flipH="1">
              <a:off x="11311453" y="3937992"/>
              <a:ext cx="18720"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1" name="Line 1393"/>
            <p:cNvSpPr>
              <a:spLocks noChangeShapeType="1"/>
            </p:cNvSpPr>
            <p:nvPr/>
          </p:nvSpPr>
          <p:spPr bwMode="auto">
            <a:xfrm>
              <a:off x="11646720" y="3941818"/>
              <a:ext cx="27230" cy="1912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2" name="Line 1394"/>
            <p:cNvSpPr>
              <a:spLocks noChangeShapeType="1"/>
            </p:cNvSpPr>
            <p:nvPr/>
          </p:nvSpPr>
          <p:spPr bwMode="auto">
            <a:xfrm>
              <a:off x="11609279" y="3941818"/>
              <a:ext cx="32336"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3" name="Freeform 1395"/>
            <p:cNvSpPr>
              <a:spLocks/>
            </p:cNvSpPr>
            <p:nvPr/>
          </p:nvSpPr>
          <p:spPr bwMode="auto">
            <a:xfrm>
              <a:off x="11430584" y="4033622"/>
              <a:ext cx="151466" cy="40164"/>
            </a:xfrm>
            <a:custGeom>
              <a:avLst/>
              <a:gdLst>
                <a:gd name="T0" fmla="*/ 0 w 33"/>
                <a:gd name="T1" fmla="*/ 2147483647 h 12"/>
                <a:gd name="T2" fmla="*/ 2147483647 w 33"/>
                <a:gd name="T3" fmla="*/ 2147483647 h 12"/>
                <a:gd name="T4" fmla="*/ 0 60000 65536"/>
                <a:gd name="T5" fmla="*/ 0 60000 65536"/>
              </a:gdLst>
              <a:ahLst/>
              <a:cxnLst>
                <a:cxn ang="T4">
                  <a:pos x="T0" y="T1"/>
                </a:cxn>
                <a:cxn ang="T5">
                  <a:pos x="T2" y="T3"/>
                </a:cxn>
              </a:cxnLst>
              <a:rect l="0" t="0" r="r" b="b"/>
              <a:pathLst>
                <a:path w="33" h="12">
                  <a:moveTo>
                    <a:pt x="0" y="12"/>
                  </a:moveTo>
                  <a:cubicBezTo>
                    <a:pt x="0" y="12"/>
                    <a:pt x="18" y="0"/>
                    <a:pt x="33"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4" name="Line 1396"/>
            <p:cNvSpPr>
              <a:spLocks noChangeShapeType="1"/>
            </p:cNvSpPr>
            <p:nvPr/>
          </p:nvSpPr>
          <p:spPr bwMode="auto">
            <a:xfrm>
              <a:off x="11628000" y="4041272"/>
              <a:ext cx="8509" cy="2677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5" name="Line 1397"/>
            <p:cNvSpPr>
              <a:spLocks noChangeShapeType="1"/>
            </p:cNvSpPr>
            <p:nvPr/>
          </p:nvSpPr>
          <p:spPr bwMode="auto">
            <a:xfrm flipV="1">
              <a:off x="11238273" y="3656838"/>
              <a:ext cx="22125"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6" name="Freeform 1398"/>
            <p:cNvSpPr>
              <a:spLocks/>
            </p:cNvSpPr>
            <p:nvPr/>
          </p:nvSpPr>
          <p:spPr bwMode="auto">
            <a:xfrm>
              <a:off x="11389739" y="4129252"/>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7" name="Freeform 1399"/>
            <p:cNvSpPr>
              <a:spLocks/>
            </p:cNvSpPr>
            <p:nvPr/>
          </p:nvSpPr>
          <p:spPr bwMode="auto">
            <a:xfrm>
              <a:off x="11306347" y="4127339"/>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1400"/>
            <p:cNvSpPr>
              <a:spLocks/>
            </p:cNvSpPr>
            <p:nvPr/>
          </p:nvSpPr>
          <p:spPr bwMode="auto">
            <a:xfrm>
              <a:off x="11490149" y="4142640"/>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Line 1401"/>
            <p:cNvSpPr>
              <a:spLocks noChangeShapeType="1"/>
            </p:cNvSpPr>
            <p:nvPr/>
          </p:nvSpPr>
          <p:spPr bwMode="auto">
            <a:xfrm flipH="1">
              <a:off x="11284224" y="4318600"/>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0" name="Freeform 1402"/>
            <p:cNvSpPr>
              <a:spLocks/>
            </p:cNvSpPr>
            <p:nvPr/>
          </p:nvSpPr>
          <p:spPr bwMode="auto">
            <a:xfrm>
              <a:off x="11003415" y="4079524"/>
              <a:ext cx="359094" cy="244814"/>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1" name="Freeform 1403"/>
            <p:cNvSpPr>
              <a:spLocks/>
            </p:cNvSpPr>
            <p:nvPr/>
          </p:nvSpPr>
          <p:spPr bwMode="auto">
            <a:xfrm>
              <a:off x="11219553" y="4150290"/>
              <a:ext cx="45950" cy="42077"/>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2" name="Freeform 1404"/>
            <p:cNvSpPr>
              <a:spLocks/>
            </p:cNvSpPr>
            <p:nvPr/>
          </p:nvSpPr>
          <p:spPr bwMode="auto">
            <a:xfrm>
              <a:off x="11168497" y="4173242"/>
              <a:ext cx="56161" cy="59291"/>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3" name="Freeform 1405"/>
            <p:cNvSpPr>
              <a:spLocks/>
            </p:cNvSpPr>
            <p:nvPr/>
          </p:nvSpPr>
          <p:spPr bwMode="auto">
            <a:xfrm>
              <a:off x="11100422" y="4205756"/>
              <a:ext cx="91901" cy="66941"/>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4" name="Freeform 1406"/>
            <p:cNvSpPr>
              <a:spLocks/>
            </p:cNvSpPr>
            <p:nvPr/>
          </p:nvSpPr>
          <p:spPr bwMode="auto">
            <a:xfrm>
              <a:off x="11195727" y="4079524"/>
              <a:ext cx="97006" cy="57378"/>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5" name="Freeform 1407"/>
            <p:cNvSpPr>
              <a:spLocks/>
            </p:cNvSpPr>
            <p:nvPr/>
          </p:nvSpPr>
          <p:spPr bwMode="auto">
            <a:xfrm>
              <a:off x="9970384" y="4100562"/>
              <a:ext cx="1038137" cy="340444"/>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42" name="Oval 1414"/>
            <p:cNvSpPr>
              <a:spLocks noChangeArrowheads="1"/>
            </p:cNvSpPr>
            <p:nvPr/>
          </p:nvSpPr>
          <p:spPr bwMode="auto">
            <a:xfrm>
              <a:off x="10562632" y="3842362"/>
              <a:ext cx="27230" cy="3251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46" name="Freeform 1418"/>
            <p:cNvSpPr>
              <a:spLocks/>
            </p:cNvSpPr>
            <p:nvPr/>
          </p:nvSpPr>
          <p:spPr bwMode="auto">
            <a:xfrm>
              <a:off x="10443503" y="4154115"/>
              <a:ext cx="124236" cy="9563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7" name="Line 1419"/>
            <p:cNvSpPr>
              <a:spLocks noChangeShapeType="1"/>
            </p:cNvSpPr>
            <p:nvPr/>
          </p:nvSpPr>
          <p:spPr bwMode="auto">
            <a:xfrm flipH="1">
              <a:off x="10365217" y="4312863"/>
              <a:ext cx="23826" cy="612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8" name="Line 1420"/>
            <p:cNvSpPr>
              <a:spLocks noChangeShapeType="1"/>
            </p:cNvSpPr>
            <p:nvPr/>
          </p:nvSpPr>
          <p:spPr bwMode="auto">
            <a:xfrm>
              <a:off x="10632408" y="4301387"/>
              <a:ext cx="40845" cy="7267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Freeform 1421"/>
            <p:cNvSpPr>
              <a:spLocks/>
            </p:cNvSpPr>
            <p:nvPr/>
          </p:nvSpPr>
          <p:spPr bwMode="auto">
            <a:xfrm>
              <a:off x="10365217" y="4127339"/>
              <a:ext cx="151466" cy="1147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1422"/>
            <p:cNvSpPr>
              <a:spLocks/>
            </p:cNvSpPr>
            <p:nvPr/>
          </p:nvSpPr>
          <p:spPr bwMode="auto">
            <a:xfrm>
              <a:off x="10557526" y="4140728"/>
              <a:ext cx="115727" cy="9754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Freeform 1423"/>
            <p:cNvSpPr>
              <a:spLocks/>
            </p:cNvSpPr>
            <p:nvPr/>
          </p:nvSpPr>
          <p:spPr bwMode="auto">
            <a:xfrm>
              <a:off x="10094620" y="4190456"/>
              <a:ext cx="229752" cy="16065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52" name="Line 1424"/>
            <p:cNvSpPr>
              <a:spLocks noChangeShapeType="1"/>
            </p:cNvSpPr>
            <p:nvPr/>
          </p:nvSpPr>
          <p:spPr bwMode="auto">
            <a:xfrm flipH="1">
              <a:off x="10172906" y="4232295"/>
              <a:ext cx="27230" cy="4972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3" name="Line 1425"/>
            <p:cNvSpPr>
              <a:spLocks noChangeShapeType="1"/>
            </p:cNvSpPr>
            <p:nvPr/>
          </p:nvSpPr>
          <p:spPr bwMode="auto">
            <a:xfrm flipH="1">
              <a:off x="10227365" y="4241857"/>
              <a:ext cx="18721" cy="4781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4" name="Freeform 1426"/>
            <p:cNvSpPr>
              <a:spLocks/>
            </p:cNvSpPr>
            <p:nvPr/>
          </p:nvSpPr>
          <p:spPr bwMode="auto">
            <a:xfrm>
              <a:off x="10181415" y="4203605"/>
              <a:ext cx="97006" cy="19126"/>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5" name="Freeform 1427"/>
            <p:cNvSpPr>
              <a:spLocks/>
            </p:cNvSpPr>
            <p:nvPr/>
          </p:nvSpPr>
          <p:spPr bwMode="auto">
            <a:xfrm>
              <a:off x="10778769" y="4113951"/>
              <a:ext cx="205926" cy="19508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56" name="Freeform 1428"/>
            <p:cNvSpPr>
              <a:spLocks/>
            </p:cNvSpPr>
            <p:nvPr/>
          </p:nvSpPr>
          <p:spPr bwMode="auto">
            <a:xfrm>
              <a:off x="10889391" y="4213407"/>
              <a:ext cx="59565" cy="13388"/>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7" name="Freeform 1429"/>
            <p:cNvSpPr>
              <a:spLocks/>
            </p:cNvSpPr>
            <p:nvPr/>
          </p:nvSpPr>
          <p:spPr bwMode="auto">
            <a:xfrm>
              <a:off x="10884285" y="4249746"/>
              <a:ext cx="51056" cy="1530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8" name="Freeform 1430"/>
            <p:cNvSpPr>
              <a:spLocks/>
            </p:cNvSpPr>
            <p:nvPr/>
          </p:nvSpPr>
          <p:spPr bwMode="auto">
            <a:xfrm>
              <a:off x="10829825" y="4177067"/>
              <a:ext cx="35740" cy="8224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0" name="Freeform 1443"/>
            <p:cNvSpPr>
              <a:spLocks/>
            </p:cNvSpPr>
            <p:nvPr/>
          </p:nvSpPr>
          <p:spPr bwMode="auto">
            <a:xfrm>
              <a:off x="9253898" y="4358527"/>
              <a:ext cx="689256" cy="453288"/>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61" name="Freeform 1444"/>
            <p:cNvSpPr>
              <a:spLocks/>
            </p:cNvSpPr>
            <p:nvPr/>
          </p:nvSpPr>
          <p:spPr bwMode="auto">
            <a:xfrm>
              <a:off x="9470036" y="4404429"/>
              <a:ext cx="124236" cy="130057"/>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3" name="Freeform 1446"/>
            <p:cNvSpPr>
              <a:spLocks/>
            </p:cNvSpPr>
            <p:nvPr/>
          </p:nvSpPr>
          <p:spPr bwMode="auto">
            <a:xfrm>
              <a:off x="9786583" y="4440768"/>
              <a:ext cx="59565" cy="76504"/>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4" name="Freeform 1447"/>
            <p:cNvSpPr>
              <a:spLocks/>
            </p:cNvSpPr>
            <p:nvPr/>
          </p:nvSpPr>
          <p:spPr bwMode="auto">
            <a:xfrm>
              <a:off x="9488756" y="4584215"/>
              <a:ext cx="91901" cy="61203"/>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5" name="Freeform 1448"/>
            <p:cNvSpPr>
              <a:spLocks/>
            </p:cNvSpPr>
            <p:nvPr/>
          </p:nvSpPr>
          <p:spPr bwMode="auto">
            <a:xfrm>
              <a:off x="9434296" y="4612903"/>
              <a:ext cx="108919" cy="36340"/>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6" name="Freeform 1449"/>
            <p:cNvSpPr>
              <a:spLocks/>
            </p:cNvSpPr>
            <p:nvPr/>
          </p:nvSpPr>
          <p:spPr bwMode="auto">
            <a:xfrm>
              <a:off x="10251191" y="4473522"/>
              <a:ext cx="711380" cy="235250"/>
            </a:xfrm>
            <a:custGeom>
              <a:avLst/>
              <a:gdLst>
                <a:gd name="T0" fmla="*/ 2147483647 w 418"/>
                <a:gd name="T1" fmla="*/ 0 h 123"/>
                <a:gd name="T2" fmla="*/ 2147483647 w 418"/>
                <a:gd name="T3" fmla="*/ 0 h 123"/>
                <a:gd name="T4" fmla="*/ 2147483647 w 418"/>
                <a:gd name="T5" fmla="*/ 2147483647 h 123"/>
                <a:gd name="T6" fmla="*/ 0 w 418"/>
                <a:gd name="T7" fmla="*/ 2147483647 h 123"/>
                <a:gd name="T8" fmla="*/ 2147483647 w 418"/>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123">
                  <a:moveTo>
                    <a:pt x="24" y="0"/>
                  </a:moveTo>
                  <a:lnTo>
                    <a:pt x="353" y="0"/>
                  </a:lnTo>
                  <a:lnTo>
                    <a:pt x="418" y="123"/>
                  </a:lnTo>
                  <a:lnTo>
                    <a:pt x="0" y="123"/>
                  </a:lnTo>
                  <a:lnTo>
                    <a:pt x="24" y="0"/>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67" name="Freeform 1450"/>
            <p:cNvSpPr>
              <a:spLocks/>
            </p:cNvSpPr>
            <p:nvPr/>
          </p:nvSpPr>
          <p:spPr bwMode="auto">
            <a:xfrm>
              <a:off x="10484348" y="4532812"/>
              <a:ext cx="394833" cy="122407"/>
            </a:xfrm>
            <a:custGeom>
              <a:avLst/>
              <a:gdLst>
                <a:gd name="T0" fmla="*/ 0 w 232"/>
                <a:gd name="T1" fmla="*/ 0 h 64"/>
                <a:gd name="T2" fmla="*/ 0 w 232"/>
                <a:gd name="T3" fmla="*/ 2147483647 h 64"/>
                <a:gd name="T4" fmla="*/ 2147483647 w 232"/>
                <a:gd name="T5" fmla="*/ 2147483647 h 64"/>
                <a:gd name="T6" fmla="*/ 2147483647 w 232"/>
                <a:gd name="T7" fmla="*/ 0 h 64"/>
                <a:gd name="T8" fmla="*/ 0 w 23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64">
                  <a:moveTo>
                    <a:pt x="0" y="0"/>
                  </a:moveTo>
                  <a:lnTo>
                    <a:pt x="0" y="64"/>
                  </a:lnTo>
                  <a:lnTo>
                    <a:pt x="232" y="64"/>
                  </a:lnTo>
                  <a:lnTo>
                    <a:pt x="192" y="0"/>
                  </a:lnTo>
                  <a:lnTo>
                    <a:pt x="0" y="0"/>
                  </a:lnTo>
                  <a:close/>
                </a:path>
              </a:pathLst>
            </a:custGeom>
            <a:solidFill>
              <a:srgbClr val="009900"/>
            </a:solidFill>
            <a:ln w="17463" cap="rnd">
              <a:solidFill>
                <a:srgbClr val="000000"/>
              </a:solidFill>
              <a:prstDash val="solid"/>
              <a:round/>
              <a:headEnd/>
              <a:tailEnd/>
            </a:ln>
          </p:spPr>
          <p:txBody>
            <a:bodyPr/>
            <a:lstStyle/>
            <a:p>
              <a:endParaRPr lang="ja-JP" altLang="en-US" dirty="0"/>
            </a:p>
          </p:txBody>
        </p:sp>
        <p:sp>
          <p:nvSpPr>
            <p:cNvPr id="268" name="Line 1451"/>
            <p:cNvSpPr>
              <a:spLocks noChangeShapeType="1"/>
            </p:cNvSpPr>
            <p:nvPr/>
          </p:nvSpPr>
          <p:spPr bwMode="auto">
            <a:xfrm>
              <a:off x="10424782" y="4504123"/>
              <a:ext cx="30803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9" name="Line 1452"/>
            <p:cNvSpPr>
              <a:spLocks noChangeShapeType="1"/>
            </p:cNvSpPr>
            <p:nvPr/>
          </p:nvSpPr>
          <p:spPr bwMode="auto">
            <a:xfrm>
              <a:off x="10319266" y="4523250"/>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0" name="Line 1453"/>
            <p:cNvSpPr>
              <a:spLocks noChangeShapeType="1"/>
            </p:cNvSpPr>
            <p:nvPr/>
          </p:nvSpPr>
          <p:spPr bwMode="auto">
            <a:xfrm>
              <a:off x="10319266" y="4550026"/>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1" name="Line 1454"/>
            <p:cNvSpPr>
              <a:spLocks noChangeShapeType="1"/>
            </p:cNvSpPr>
            <p:nvPr/>
          </p:nvSpPr>
          <p:spPr bwMode="auto">
            <a:xfrm>
              <a:off x="10319266" y="4576803"/>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2" name="Line 1455"/>
            <p:cNvSpPr>
              <a:spLocks noChangeShapeType="1"/>
            </p:cNvSpPr>
            <p:nvPr/>
          </p:nvSpPr>
          <p:spPr bwMode="auto">
            <a:xfrm>
              <a:off x="10319266" y="4613142"/>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3" name="Line 1456"/>
            <p:cNvSpPr>
              <a:spLocks noChangeShapeType="1"/>
            </p:cNvSpPr>
            <p:nvPr/>
          </p:nvSpPr>
          <p:spPr bwMode="auto">
            <a:xfrm>
              <a:off x="10319266" y="4641831"/>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4" name="Freeform 1457"/>
            <p:cNvSpPr>
              <a:spLocks/>
            </p:cNvSpPr>
            <p:nvPr/>
          </p:nvSpPr>
          <p:spPr bwMode="auto">
            <a:xfrm>
              <a:off x="10562632" y="4569152"/>
              <a:ext cx="197416" cy="66941"/>
            </a:xfrm>
            <a:custGeom>
              <a:avLst/>
              <a:gdLst>
                <a:gd name="T0" fmla="*/ 0 w 116"/>
                <a:gd name="T1" fmla="*/ 2147483647 h 35"/>
                <a:gd name="T2" fmla="*/ 2147483647 w 116"/>
                <a:gd name="T3" fmla="*/ 2147483647 h 35"/>
                <a:gd name="T4" fmla="*/ 2147483647 w 116"/>
                <a:gd name="T5" fmla="*/ 0 h 35"/>
                <a:gd name="T6" fmla="*/ 0 60000 65536"/>
                <a:gd name="T7" fmla="*/ 0 60000 65536"/>
                <a:gd name="T8" fmla="*/ 0 60000 65536"/>
              </a:gdLst>
              <a:ahLst/>
              <a:cxnLst>
                <a:cxn ang="T6">
                  <a:pos x="T0" y="T1"/>
                </a:cxn>
                <a:cxn ang="T7">
                  <a:pos x="T2" y="T3"/>
                </a:cxn>
                <a:cxn ang="T8">
                  <a:pos x="T4" y="T5"/>
                </a:cxn>
              </a:cxnLst>
              <a:rect l="0" t="0" r="r" b="b"/>
              <a:pathLst>
                <a:path w="116" h="35">
                  <a:moveTo>
                    <a:pt x="0" y="35"/>
                  </a:moveTo>
                  <a:lnTo>
                    <a:pt x="65" y="18"/>
                  </a:lnTo>
                  <a:lnTo>
                    <a:pt x="116"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5" name="Oval 1458"/>
            <p:cNvSpPr>
              <a:spLocks noChangeArrowheads="1"/>
            </p:cNvSpPr>
            <p:nvPr/>
          </p:nvSpPr>
          <p:spPr bwMode="auto">
            <a:xfrm>
              <a:off x="10746434" y="4559589"/>
              <a:ext cx="27230" cy="21039"/>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6" name="Oval 1459"/>
            <p:cNvSpPr>
              <a:spLocks noChangeArrowheads="1"/>
            </p:cNvSpPr>
            <p:nvPr/>
          </p:nvSpPr>
          <p:spPr bwMode="auto">
            <a:xfrm>
              <a:off x="10654533" y="4594015"/>
              <a:ext cx="37441" cy="22951"/>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7" name="Oval 1460"/>
            <p:cNvSpPr>
              <a:spLocks noChangeArrowheads="1"/>
            </p:cNvSpPr>
            <p:nvPr/>
          </p:nvSpPr>
          <p:spPr bwMode="auto">
            <a:xfrm>
              <a:off x="10543911" y="4622705"/>
              <a:ext cx="37441" cy="26777"/>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8" name="Freeform 1461"/>
            <p:cNvSpPr>
              <a:spLocks/>
            </p:cNvSpPr>
            <p:nvPr/>
          </p:nvSpPr>
          <p:spPr bwMode="auto">
            <a:xfrm>
              <a:off x="11187217" y="4486909"/>
              <a:ext cx="692660" cy="216125"/>
            </a:xfrm>
            <a:custGeom>
              <a:avLst/>
              <a:gdLst>
                <a:gd name="T0" fmla="*/ 2147483647 w 407"/>
                <a:gd name="T1" fmla="*/ 2147483647 h 113"/>
                <a:gd name="T2" fmla="*/ 2147483647 w 407"/>
                <a:gd name="T3" fmla="*/ 2147483647 h 113"/>
                <a:gd name="T4" fmla="*/ 2147483647 w 407"/>
                <a:gd name="T5" fmla="*/ 0 h 113"/>
                <a:gd name="T6" fmla="*/ 0 w 407"/>
                <a:gd name="T7" fmla="*/ 0 h 113"/>
                <a:gd name="T8" fmla="*/ 2147483647 w 407"/>
                <a:gd name="T9" fmla="*/ 2147483647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7" h="113">
                  <a:moveTo>
                    <a:pt x="62" y="113"/>
                  </a:moveTo>
                  <a:lnTo>
                    <a:pt x="407" y="113"/>
                  </a:lnTo>
                  <a:lnTo>
                    <a:pt x="302" y="0"/>
                  </a:lnTo>
                  <a:lnTo>
                    <a:pt x="0" y="0"/>
                  </a:lnTo>
                  <a:lnTo>
                    <a:pt x="62" y="113"/>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79" name="Freeform 1462"/>
            <p:cNvSpPr>
              <a:spLocks/>
            </p:cNvSpPr>
            <p:nvPr/>
          </p:nvSpPr>
          <p:spPr bwMode="auto">
            <a:xfrm>
              <a:off x="11319962" y="4595929"/>
              <a:ext cx="459504" cy="76504"/>
            </a:xfrm>
            <a:custGeom>
              <a:avLst/>
              <a:gdLst>
                <a:gd name="T0" fmla="*/ 2147483647 w 270"/>
                <a:gd name="T1" fmla="*/ 2147483647 h 40"/>
                <a:gd name="T2" fmla="*/ 0 w 270"/>
                <a:gd name="T3" fmla="*/ 0 h 40"/>
                <a:gd name="T4" fmla="*/ 2147483647 w 270"/>
                <a:gd name="T5" fmla="*/ 0 h 40"/>
                <a:gd name="T6" fmla="*/ 2147483647 w 270"/>
                <a:gd name="T7" fmla="*/ 2147483647 h 40"/>
                <a:gd name="T8" fmla="*/ 2147483647 w 27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40">
                  <a:moveTo>
                    <a:pt x="22" y="40"/>
                  </a:moveTo>
                  <a:lnTo>
                    <a:pt x="0" y="0"/>
                  </a:lnTo>
                  <a:lnTo>
                    <a:pt x="238" y="0"/>
                  </a:lnTo>
                  <a:lnTo>
                    <a:pt x="270" y="38"/>
                  </a:lnTo>
                  <a:lnTo>
                    <a:pt x="22" y="40"/>
                  </a:lnTo>
                  <a:close/>
                </a:path>
              </a:pathLst>
            </a:custGeom>
            <a:solidFill>
              <a:srgbClr val="0000FF"/>
            </a:solidFill>
            <a:ln w="17463" cap="rnd">
              <a:solidFill>
                <a:srgbClr val="000000"/>
              </a:solidFill>
              <a:prstDash val="solid"/>
              <a:round/>
              <a:headEnd/>
              <a:tailEnd/>
            </a:ln>
          </p:spPr>
          <p:txBody>
            <a:bodyPr/>
            <a:lstStyle/>
            <a:p>
              <a:endParaRPr lang="ja-JP" altLang="en-US" dirty="0"/>
            </a:p>
          </p:txBody>
        </p:sp>
        <p:sp>
          <p:nvSpPr>
            <p:cNvPr id="280" name="Line 1463"/>
            <p:cNvSpPr>
              <a:spLocks noChangeShapeType="1"/>
            </p:cNvSpPr>
            <p:nvPr/>
          </p:nvSpPr>
          <p:spPr bwMode="auto">
            <a:xfrm>
              <a:off x="11554820" y="4618880"/>
              <a:ext cx="12423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1" name="Line 1464"/>
            <p:cNvSpPr>
              <a:spLocks noChangeShapeType="1"/>
            </p:cNvSpPr>
            <p:nvPr/>
          </p:nvSpPr>
          <p:spPr bwMode="auto">
            <a:xfrm>
              <a:off x="11513975" y="4649482"/>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2" name="Line 1465"/>
            <p:cNvSpPr>
              <a:spLocks noChangeShapeType="1"/>
            </p:cNvSpPr>
            <p:nvPr/>
          </p:nvSpPr>
          <p:spPr bwMode="auto">
            <a:xfrm>
              <a:off x="11265503" y="4523250"/>
              <a:ext cx="14295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3" name="Line 1466"/>
            <p:cNvSpPr>
              <a:spLocks noChangeShapeType="1"/>
            </p:cNvSpPr>
            <p:nvPr/>
          </p:nvSpPr>
          <p:spPr bwMode="auto">
            <a:xfrm>
              <a:off x="11316559" y="4550026"/>
              <a:ext cx="76584"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4" name="Line 1467"/>
            <p:cNvSpPr>
              <a:spLocks noChangeShapeType="1"/>
            </p:cNvSpPr>
            <p:nvPr/>
          </p:nvSpPr>
          <p:spPr bwMode="auto">
            <a:xfrm>
              <a:off x="11352298" y="4572977"/>
              <a:ext cx="6977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5" name="Line 1468"/>
            <p:cNvSpPr>
              <a:spLocks noChangeShapeType="1"/>
            </p:cNvSpPr>
            <p:nvPr/>
          </p:nvSpPr>
          <p:spPr bwMode="auto">
            <a:xfrm>
              <a:off x="11641615" y="4567239"/>
              <a:ext cx="5446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6" name="Line 1469"/>
            <p:cNvSpPr>
              <a:spLocks noChangeShapeType="1"/>
            </p:cNvSpPr>
            <p:nvPr/>
          </p:nvSpPr>
          <p:spPr bwMode="auto">
            <a:xfrm>
              <a:off x="11619491" y="4546201"/>
              <a:ext cx="5956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7" name="Line 1470"/>
            <p:cNvSpPr>
              <a:spLocks noChangeShapeType="1"/>
            </p:cNvSpPr>
            <p:nvPr/>
          </p:nvSpPr>
          <p:spPr bwMode="auto">
            <a:xfrm>
              <a:off x="11587156" y="4523250"/>
              <a:ext cx="86795"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295" name="グループ化 294"/>
            <p:cNvGrpSpPr/>
            <p:nvPr/>
          </p:nvGrpSpPr>
          <p:grpSpPr>
            <a:xfrm rot="245351">
              <a:off x="11959999" y="3694950"/>
              <a:ext cx="777136" cy="841918"/>
              <a:chOff x="7348099" y="1291180"/>
              <a:chExt cx="857503" cy="941732"/>
            </a:xfrm>
          </p:grpSpPr>
          <p:grpSp>
            <p:nvGrpSpPr>
              <p:cNvPr id="297" name="グループ化 296"/>
              <p:cNvGrpSpPr/>
              <p:nvPr/>
            </p:nvGrpSpPr>
            <p:grpSpPr>
              <a:xfrm>
                <a:off x="7438921" y="1422185"/>
                <a:ext cx="748379" cy="810727"/>
                <a:chOff x="10721363" y="466040"/>
                <a:chExt cx="659498" cy="669672"/>
              </a:xfrm>
            </p:grpSpPr>
            <p:sp>
              <p:nvSpPr>
                <p:cNvPr id="306"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07"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08"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9"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98"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99"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00"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grpSp>
            <p:nvGrpSpPr>
              <p:cNvPr id="301" name="グループ化 300"/>
              <p:cNvGrpSpPr/>
              <p:nvPr/>
            </p:nvGrpSpPr>
            <p:grpSpPr>
              <a:xfrm>
                <a:off x="7348099" y="1291180"/>
                <a:ext cx="857503" cy="487920"/>
                <a:chOff x="6718234" y="594578"/>
                <a:chExt cx="857503" cy="487920"/>
              </a:xfrm>
            </p:grpSpPr>
            <p:sp>
              <p:nvSpPr>
                <p:cNvPr id="302"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3"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4"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5" name="テキスト ボックス 304"/>
                <p:cNvSpPr txBox="1"/>
                <p:nvPr/>
              </p:nvSpPr>
              <p:spPr>
                <a:xfrm>
                  <a:off x="6824405" y="644167"/>
                  <a:ext cx="635606" cy="230834"/>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grpSp>
          <p:nvGrpSpPr>
            <p:cNvPr id="175" name="グループ化 174"/>
            <p:cNvGrpSpPr/>
            <p:nvPr/>
          </p:nvGrpSpPr>
          <p:grpSpPr>
            <a:xfrm>
              <a:off x="9108504" y="3670890"/>
              <a:ext cx="971829" cy="938187"/>
              <a:chOff x="5011696" y="996224"/>
              <a:chExt cx="641320" cy="557604"/>
            </a:xfrm>
          </p:grpSpPr>
          <p:sp>
            <p:nvSpPr>
              <p:cNvPr id="183" name="Freeform 564"/>
              <p:cNvSpPr>
                <a:spLocks/>
              </p:cNvSpPr>
              <p:nvPr/>
            </p:nvSpPr>
            <p:spPr bwMode="auto">
              <a:xfrm flipH="1">
                <a:off x="5011696" y="996224"/>
                <a:ext cx="641320" cy="340380"/>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329" name="Freeform 565"/>
              <p:cNvSpPr>
                <a:spLocks/>
              </p:cNvSpPr>
              <p:nvPr/>
            </p:nvSpPr>
            <p:spPr bwMode="auto">
              <a:xfrm flipH="1">
                <a:off x="5071967" y="1133920"/>
                <a:ext cx="532079" cy="377492"/>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30" name="Freeform 566"/>
              <p:cNvSpPr>
                <a:spLocks/>
              </p:cNvSpPr>
              <p:nvPr/>
            </p:nvSpPr>
            <p:spPr bwMode="auto">
              <a:xfrm flipH="1">
                <a:off x="5120938" y="1345994"/>
                <a:ext cx="19777" cy="47716"/>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1" name="Freeform 567"/>
              <p:cNvSpPr>
                <a:spLocks/>
              </p:cNvSpPr>
              <p:nvPr/>
            </p:nvSpPr>
            <p:spPr bwMode="auto">
              <a:xfrm flipH="1">
                <a:off x="5261256" y="1280252"/>
                <a:ext cx="89464" cy="65743"/>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2" name="Freeform 568"/>
              <p:cNvSpPr>
                <a:spLocks/>
              </p:cNvSpPr>
              <p:nvPr/>
            </p:nvSpPr>
            <p:spPr bwMode="auto">
              <a:xfrm flipH="1">
                <a:off x="5159549" y="1283433"/>
                <a:ext cx="70630" cy="59381"/>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3" name="Line 569"/>
              <p:cNvSpPr>
                <a:spLocks noChangeShapeType="1"/>
              </p:cNvSpPr>
              <p:nvPr/>
            </p:nvSpPr>
            <p:spPr bwMode="auto">
              <a:xfrm flipH="1" flipV="1">
                <a:off x="5350721" y="1309942"/>
                <a:ext cx="83814" cy="424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4" name="Line 570"/>
              <p:cNvSpPr>
                <a:spLocks noChangeShapeType="1"/>
              </p:cNvSpPr>
              <p:nvPr/>
            </p:nvSpPr>
            <p:spPr bwMode="auto">
              <a:xfrm flipH="1" flipV="1">
                <a:off x="5227353" y="1304640"/>
                <a:ext cx="36728" cy="424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5" name="Line 571"/>
              <p:cNvSpPr>
                <a:spLocks noChangeShapeType="1"/>
              </p:cNvSpPr>
              <p:nvPr/>
            </p:nvSpPr>
            <p:spPr bwMode="auto">
              <a:xfrm flipH="1">
                <a:off x="5140714" y="1304640"/>
                <a:ext cx="21660" cy="106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6" name="Freeform 572"/>
              <p:cNvSpPr>
                <a:spLocks/>
              </p:cNvSpPr>
              <p:nvPr/>
            </p:nvSpPr>
            <p:spPr bwMode="auto">
              <a:xfrm flipH="1">
                <a:off x="5491039" y="1339633"/>
                <a:ext cx="57445" cy="58320"/>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7" name="Freeform 573"/>
              <p:cNvSpPr>
                <a:spLocks/>
              </p:cNvSpPr>
              <p:nvPr/>
            </p:nvSpPr>
            <p:spPr bwMode="auto">
              <a:xfrm flipH="1">
                <a:off x="5196276" y="1397953"/>
                <a:ext cx="204356" cy="74226"/>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8" name="Freeform 574"/>
              <p:cNvSpPr>
                <a:spLocks/>
              </p:cNvSpPr>
              <p:nvPr/>
            </p:nvSpPr>
            <p:spPr bwMode="auto">
              <a:xfrm flipH="1">
                <a:off x="5358254" y="1455213"/>
                <a:ext cx="99824" cy="98615"/>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39" name="Line 577"/>
              <p:cNvSpPr>
                <a:spLocks noChangeShapeType="1"/>
              </p:cNvSpPr>
              <p:nvPr/>
            </p:nvSpPr>
            <p:spPr bwMode="auto">
              <a:xfrm flipH="1" flipV="1">
                <a:off x="5295158" y="1532620"/>
                <a:ext cx="74397" cy="8483"/>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40" name="Freeform 579"/>
              <p:cNvSpPr>
                <a:spLocks/>
              </p:cNvSpPr>
              <p:nvPr/>
            </p:nvSpPr>
            <p:spPr bwMode="auto">
              <a:xfrm flipH="1">
                <a:off x="5282916" y="1300399"/>
                <a:ext cx="31077" cy="18026"/>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580"/>
              <p:cNvSpPr>
                <a:spLocks/>
              </p:cNvSpPr>
              <p:nvPr/>
            </p:nvSpPr>
            <p:spPr bwMode="auto">
              <a:xfrm flipH="1">
                <a:off x="5178384" y="1300399"/>
                <a:ext cx="29194" cy="18026"/>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47" name="グループ化 346"/>
            <p:cNvGrpSpPr/>
            <p:nvPr/>
          </p:nvGrpSpPr>
          <p:grpSpPr>
            <a:xfrm>
              <a:off x="10137723" y="3353967"/>
              <a:ext cx="747980" cy="816164"/>
              <a:chOff x="-1435271" y="5306095"/>
              <a:chExt cx="747980" cy="816164"/>
            </a:xfrm>
          </p:grpSpPr>
          <p:sp>
            <p:nvSpPr>
              <p:cNvPr id="349" name="Freeform 858"/>
              <p:cNvSpPr>
                <a:spLocks/>
              </p:cNvSpPr>
              <p:nvPr/>
            </p:nvSpPr>
            <p:spPr bwMode="auto">
              <a:xfrm>
                <a:off x="-1435271" y="5306095"/>
                <a:ext cx="747980" cy="544751"/>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350" name="Freeform 859"/>
              <p:cNvSpPr>
                <a:spLocks/>
              </p:cNvSpPr>
              <p:nvPr/>
            </p:nvSpPr>
            <p:spPr bwMode="auto">
              <a:xfrm>
                <a:off x="-1327838" y="5415815"/>
                <a:ext cx="545275" cy="706444"/>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351" name="Freeform 860"/>
              <p:cNvSpPr>
                <a:spLocks/>
              </p:cNvSpPr>
              <p:nvPr/>
            </p:nvSpPr>
            <p:spPr bwMode="auto">
              <a:xfrm>
                <a:off x="-819049" y="5623706"/>
                <a:ext cx="101352" cy="211741"/>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52" name="Freeform 861"/>
              <p:cNvSpPr>
                <a:spLocks/>
              </p:cNvSpPr>
              <p:nvPr/>
            </p:nvSpPr>
            <p:spPr bwMode="auto">
              <a:xfrm>
                <a:off x="-1412974" y="5635255"/>
                <a:ext cx="103379" cy="209816"/>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53" name="Freeform 862"/>
              <p:cNvSpPr>
                <a:spLocks/>
              </p:cNvSpPr>
              <p:nvPr/>
            </p:nvSpPr>
            <p:spPr bwMode="auto">
              <a:xfrm>
                <a:off x="-1212296" y="5562109"/>
                <a:ext cx="147974" cy="117420"/>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4" name="Line 863"/>
              <p:cNvSpPr>
                <a:spLocks noChangeShapeType="1"/>
              </p:cNvSpPr>
              <p:nvPr/>
            </p:nvSpPr>
            <p:spPr bwMode="auto">
              <a:xfrm flipV="1">
                <a:off x="-1044052" y="5556334"/>
                <a:ext cx="54730" cy="11549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55" name="Oval 864"/>
              <p:cNvSpPr>
                <a:spLocks noChangeArrowheads="1"/>
              </p:cNvSpPr>
              <p:nvPr/>
            </p:nvSpPr>
            <p:spPr bwMode="auto">
              <a:xfrm>
                <a:off x="-1125133" y="5623706"/>
                <a:ext cx="56757" cy="10779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56" name="Oval 865"/>
              <p:cNvSpPr>
                <a:spLocks noChangeArrowheads="1"/>
              </p:cNvSpPr>
              <p:nvPr/>
            </p:nvSpPr>
            <p:spPr bwMode="auto">
              <a:xfrm>
                <a:off x="-1031889" y="5631406"/>
                <a:ext cx="50676" cy="10009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57" name="Freeform 866"/>
              <p:cNvSpPr>
                <a:spLocks/>
              </p:cNvSpPr>
              <p:nvPr/>
            </p:nvSpPr>
            <p:spPr bwMode="auto">
              <a:xfrm>
                <a:off x="-780536" y="5671829"/>
                <a:ext cx="30406" cy="119345"/>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8" name="Freeform 867"/>
              <p:cNvSpPr>
                <a:spLocks/>
              </p:cNvSpPr>
              <p:nvPr/>
            </p:nvSpPr>
            <p:spPr bwMode="auto">
              <a:xfrm>
                <a:off x="-1378514" y="5704552"/>
                <a:ext cx="24325" cy="10009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0" name="Freeform 875"/>
              <p:cNvSpPr>
                <a:spLocks/>
              </p:cNvSpPr>
              <p:nvPr/>
            </p:nvSpPr>
            <p:spPr bwMode="auto">
              <a:xfrm>
                <a:off x="-1169728" y="5848921"/>
                <a:ext cx="229056" cy="180942"/>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grpSp>
          <p:nvGrpSpPr>
            <p:cNvPr id="289" name="Group 1526"/>
            <p:cNvGrpSpPr>
              <a:grpSpLocks/>
            </p:cNvGrpSpPr>
            <p:nvPr/>
          </p:nvGrpSpPr>
          <p:grpSpPr bwMode="auto">
            <a:xfrm>
              <a:off x="10098751" y="3284984"/>
              <a:ext cx="781402" cy="436559"/>
              <a:chOff x="7259" y="1752"/>
              <a:chExt cx="405" cy="211"/>
            </a:xfrm>
          </p:grpSpPr>
          <p:sp>
            <p:nvSpPr>
              <p:cNvPr id="323"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93" name="テキスト ボックス 292"/>
            <p:cNvSpPr txBox="1"/>
            <p:nvPr/>
          </p:nvSpPr>
          <p:spPr>
            <a:xfrm>
              <a:off x="10222298" y="3316947"/>
              <a:ext cx="635606" cy="230833"/>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nvGrpSpPr>
            <p:cNvPr id="361" name="グループ化 360"/>
            <p:cNvGrpSpPr/>
            <p:nvPr/>
          </p:nvGrpSpPr>
          <p:grpSpPr>
            <a:xfrm>
              <a:off x="11141267" y="3514430"/>
              <a:ext cx="684149" cy="611811"/>
              <a:chOff x="3446023" y="5059181"/>
              <a:chExt cx="627099" cy="495704"/>
            </a:xfrm>
          </p:grpSpPr>
          <p:sp>
            <p:nvSpPr>
              <p:cNvPr id="362" name="Freeform 671"/>
              <p:cNvSpPr>
                <a:spLocks/>
              </p:cNvSpPr>
              <p:nvPr/>
            </p:nvSpPr>
            <p:spPr bwMode="auto">
              <a:xfrm>
                <a:off x="3446023" y="5059181"/>
                <a:ext cx="627099" cy="327775"/>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363" name="Freeform 672"/>
              <p:cNvSpPr>
                <a:spLocks/>
              </p:cNvSpPr>
              <p:nvPr/>
            </p:nvSpPr>
            <p:spPr bwMode="auto">
              <a:xfrm>
                <a:off x="3465656" y="5178617"/>
                <a:ext cx="604001" cy="376268"/>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64" name="Freeform 673"/>
              <p:cNvSpPr>
                <a:spLocks/>
              </p:cNvSpPr>
              <p:nvPr/>
            </p:nvSpPr>
            <p:spPr bwMode="auto">
              <a:xfrm>
                <a:off x="3966873" y="5432755"/>
                <a:ext cx="12704" cy="34125"/>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5" name="Freeform 674"/>
              <p:cNvSpPr>
                <a:spLocks/>
              </p:cNvSpPr>
              <p:nvPr/>
            </p:nvSpPr>
            <p:spPr bwMode="auto">
              <a:xfrm>
                <a:off x="3998055" y="5353729"/>
                <a:ext cx="38111" cy="74535"/>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6" name="Freeform 675"/>
              <p:cNvSpPr>
                <a:spLocks/>
              </p:cNvSpPr>
              <p:nvPr/>
            </p:nvSpPr>
            <p:spPr bwMode="auto">
              <a:xfrm>
                <a:off x="3607706" y="5254948"/>
                <a:ext cx="72757" cy="45799"/>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7" name="Freeform 676"/>
              <p:cNvSpPr>
                <a:spLocks/>
              </p:cNvSpPr>
              <p:nvPr/>
            </p:nvSpPr>
            <p:spPr bwMode="auto">
              <a:xfrm>
                <a:off x="3704716" y="5265724"/>
                <a:ext cx="54279" cy="33226"/>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8" name="Oval 677"/>
              <p:cNvSpPr>
                <a:spLocks noChangeArrowheads="1"/>
              </p:cNvSpPr>
              <p:nvPr/>
            </p:nvSpPr>
            <p:spPr bwMode="auto">
              <a:xfrm>
                <a:off x="3659676" y="5316013"/>
                <a:ext cx="20788" cy="2873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69" name="Oval 678"/>
              <p:cNvSpPr>
                <a:spLocks noChangeArrowheads="1"/>
              </p:cNvSpPr>
              <p:nvPr/>
            </p:nvSpPr>
            <p:spPr bwMode="auto">
              <a:xfrm>
                <a:off x="3698941" y="5316013"/>
                <a:ext cx="16168" cy="2873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72" name="Freeform 689"/>
              <p:cNvSpPr>
                <a:spLocks/>
              </p:cNvSpPr>
              <p:nvPr/>
            </p:nvSpPr>
            <p:spPr bwMode="auto">
              <a:xfrm>
                <a:off x="3560356" y="5382466"/>
                <a:ext cx="262157" cy="117640"/>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grpSp>
          <p:nvGrpSpPr>
            <p:cNvPr id="288" name="Group 1525"/>
            <p:cNvGrpSpPr>
              <a:grpSpLocks/>
            </p:cNvGrpSpPr>
            <p:nvPr/>
          </p:nvGrpSpPr>
          <p:grpSpPr bwMode="auto">
            <a:xfrm>
              <a:off x="11155552" y="3429000"/>
              <a:ext cx="689256" cy="403560"/>
              <a:chOff x="7259" y="1752"/>
              <a:chExt cx="405" cy="211"/>
            </a:xfrm>
          </p:grpSpPr>
          <p:sp>
            <p:nvSpPr>
              <p:cNvPr id="32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92" name="テキスト ボックス 291"/>
            <p:cNvSpPr txBox="1"/>
            <p:nvPr/>
          </p:nvSpPr>
          <p:spPr>
            <a:xfrm>
              <a:off x="11206193" y="3454236"/>
              <a:ext cx="635606" cy="230833"/>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373" name="Text Box 881"/>
            <p:cNvSpPr txBox="1">
              <a:spLocks noChangeArrowheads="1"/>
            </p:cNvSpPr>
            <p:nvPr/>
          </p:nvSpPr>
          <p:spPr bwMode="auto">
            <a:xfrm>
              <a:off x="11251334" y="4210244"/>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sp>
          <p:nvSpPr>
            <p:cNvPr id="374" name="Text Box 879"/>
            <p:cNvSpPr txBox="1">
              <a:spLocks noChangeArrowheads="1"/>
            </p:cNvSpPr>
            <p:nvPr/>
          </p:nvSpPr>
          <p:spPr bwMode="auto">
            <a:xfrm>
              <a:off x="10224103" y="420034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sp>
          <p:nvSpPr>
            <p:cNvPr id="375" name="Text Box 884"/>
            <p:cNvSpPr txBox="1">
              <a:spLocks noChangeArrowheads="1"/>
            </p:cNvSpPr>
            <p:nvPr/>
          </p:nvSpPr>
          <p:spPr bwMode="auto">
            <a:xfrm>
              <a:off x="9380149" y="4555249"/>
              <a:ext cx="7204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鈴木</a:t>
              </a:r>
              <a:endParaRPr lang="ja-JP" altLang="en-US" sz="1400" dirty="0"/>
            </a:p>
          </p:txBody>
        </p:sp>
        <p:sp>
          <p:nvSpPr>
            <p:cNvPr id="376" name="Text Box 880"/>
            <p:cNvSpPr txBox="1">
              <a:spLocks noChangeArrowheads="1"/>
            </p:cNvSpPr>
            <p:nvPr/>
          </p:nvSpPr>
          <p:spPr bwMode="auto">
            <a:xfrm>
              <a:off x="12061775" y="4561383"/>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6" y="4443344"/>
            <a:ext cx="4316966" cy="173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144147" y="5846208"/>
            <a:ext cx="4773932" cy="1010478"/>
            <a:chOff x="9324528" y="1891389"/>
            <a:chExt cx="4773932" cy="2277527"/>
          </a:xfrm>
        </p:grpSpPr>
        <p:sp>
          <p:nvSpPr>
            <p:cNvPr id="18" name="小波 17"/>
            <p:cNvSpPr/>
            <p:nvPr/>
          </p:nvSpPr>
          <p:spPr>
            <a:xfrm>
              <a:off x="9511770" y="2127492"/>
              <a:ext cx="4478252" cy="172177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小波 175"/>
            <p:cNvSpPr/>
            <p:nvPr/>
          </p:nvSpPr>
          <p:spPr>
            <a:xfrm>
              <a:off x="9511769" y="2213521"/>
              <a:ext cx="4478252" cy="172177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9324528" y="1891389"/>
              <a:ext cx="216024" cy="2125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13882436" y="2043789"/>
              <a:ext cx="216024" cy="2125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正方形/長方形 181"/>
            <p:cNvSpPr/>
            <p:nvPr/>
          </p:nvSpPr>
          <p:spPr>
            <a:xfrm>
              <a:off x="9370242" y="3557387"/>
              <a:ext cx="4619779" cy="52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8" name="正方形/長方形 177"/>
          <p:cNvSpPr/>
          <p:nvPr/>
        </p:nvSpPr>
        <p:spPr>
          <a:xfrm>
            <a:off x="347990" y="1463071"/>
            <a:ext cx="2916000" cy="204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 name="テキスト ボックス 3"/>
          <p:cNvSpPr txBox="1"/>
          <p:nvPr/>
        </p:nvSpPr>
        <p:spPr>
          <a:xfrm>
            <a:off x="1651784" y="4159524"/>
            <a:ext cx="1861180" cy="338554"/>
          </a:xfrm>
          <a:prstGeom prst="rect">
            <a:avLst/>
          </a:prstGeom>
          <a:noFill/>
        </p:spPr>
        <p:txBody>
          <a:bodyPr wrap="square" rtlCol="0">
            <a:spAutoFit/>
          </a:bodyPr>
          <a:lstStyle/>
          <a:p>
            <a:r>
              <a:rPr lang="ja-JP" altLang="en-US" sz="1600" dirty="0" smtClean="0"/>
              <a:t>改善活動一覧表</a:t>
            </a:r>
            <a:endParaRPr kumimoji="1" lang="ja-JP" altLang="en-US" sz="1600" dirty="0"/>
          </a:p>
        </p:txBody>
      </p:sp>
      <p:sp>
        <p:nvSpPr>
          <p:cNvPr id="24" name="テキスト ボックス 23"/>
          <p:cNvSpPr txBox="1"/>
          <p:nvPr/>
        </p:nvSpPr>
        <p:spPr>
          <a:xfrm>
            <a:off x="1528484" y="916980"/>
            <a:ext cx="1210588" cy="338554"/>
          </a:xfrm>
          <a:prstGeom prst="rect">
            <a:avLst/>
          </a:prstGeom>
          <a:noFill/>
        </p:spPr>
        <p:txBody>
          <a:bodyPr wrap="none" rtlCol="0">
            <a:spAutoFit/>
          </a:bodyPr>
          <a:lstStyle/>
          <a:p>
            <a:r>
              <a:rPr kumimoji="1" lang="ja-JP" altLang="en-US" sz="1600" dirty="0" smtClean="0"/>
              <a:t>標準作業</a:t>
            </a:r>
            <a:r>
              <a:rPr lang="ja-JP" altLang="en-US" sz="1600" dirty="0" smtClean="0"/>
              <a:t>票</a:t>
            </a:r>
            <a:endParaRPr kumimoji="1" lang="ja-JP" altLang="en-US" sz="1600" dirty="0"/>
          </a:p>
        </p:txBody>
      </p:sp>
      <p:sp>
        <p:nvSpPr>
          <p:cNvPr id="31" name="右矢印 30"/>
          <p:cNvSpPr/>
          <p:nvPr/>
        </p:nvSpPr>
        <p:spPr>
          <a:xfrm rot="5400000">
            <a:off x="3660604" y="3688898"/>
            <a:ext cx="351452" cy="9769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5401250" y="4012100"/>
            <a:ext cx="2646878" cy="338554"/>
          </a:xfrm>
          <a:prstGeom prst="rect">
            <a:avLst/>
          </a:prstGeom>
          <a:noFill/>
        </p:spPr>
        <p:txBody>
          <a:bodyPr wrap="none" rtlCol="0">
            <a:spAutoFit/>
          </a:bodyPr>
          <a:lstStyle/>
          <a:p>
            <a:r>
              <a:rPr kumimoji="1" lang="ja-JP" altLang="en-US" sz="1600" dirty="0" smtClean="0"/>
              <a:t>安全・生産性・品質向上活動</a:t>
            </a:r>
            <a:endParaRPr kumimoji="1" lang="ja-JP" altLang="en-US" sz="1600" dirty="0"/>
          </a:p>
        </p:txBody>
      </p:sp>
      <p:sp>
        <p:nvSpPr>
          <p:cNvPr id="192" name="円形吹き出し 191"/>
          <p:cNvSpPr/>
          <p:nvPr/>
        </p:nvSpPr>
        <p:spPr>
          <a:xfrm flipH="1">
            <a:off x="6997650" y="4050078"/>
            <a:ext cx="1826082" cy="860026"/>
          </a:xfrm>
          <a:prstGeom prst="wedgeEllipseCallout">
            <a:avLst>
              <a:gd name="adj1" fmla="val 18028"/>
              <a:gd name="adj2" fmla="val 63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7178838" y="4202478"/>
            <a:ext cx="1800200" cy="584775"/>
          </a:xfrm>
          <a:prstGeom prst="rect">
            <a:avLst/>
          </a:prstGeom>
          <a:noFill/>
        </p:spPr>
        <p:txBody>
          <a:bodyPr wrap="square" rtlCol="0">
            <a:spAutoFit/>
          </a:bodyPr>
          <a:lstStyle/>
          <a:p>
            <a:r>
              <a:rPr kumimoji="1" lang="ja-JP" altLang="en-US" sz="1600" dirty="0" smtClean="0"/>
              <a:t>レイアウト変更</a:t>
            </a:r>
            <a:endParaRPr kumimoji="1" lang="en-US" altLang="ja-JP" sz="1600" dirty="0" smtClean="0"/>
          </a:p>
          <a:p>
            <a:r>
              <a:rPr kumimoji="1" lang="ja-JP" altLang="en-US" sz="1600" dirty="0" smtClean="0"/>
              <a:t>したらどうかなぁ</a:t>
            </a:r>
            <a:endParaRPr kumimoji="1" lang="ja-JP" altLang="en-US" sz="1600" dirty="0"/>
          </a:p>
        </p:txBody>
      </p:sp>
      <p:sp>
        <p:nvSpPr>
          <p:cNvPr id="181" name="テキスト ボックス 180"/>
          <p:cNvSpPr txBox="1"/>
          <p:nvPr/>
        </p:nvSpPr>
        <p:spPr>
          <a:xfrm>
            <a:off x="271790" y="667760"/>
            <a:ext cx="4621778" cy="369332"/>
          </a:xfrm>
          <a:prstGeom prst="rect">
            <a:avLst/>
          </a:prstGeom>
          <a:noFill/>
        </p:spPr>
        <p:txBody>
          <a:bodyPr wrap="none" rtlCol="0">
            <a:spAutoFit/>
          </a:bodyPr>
          <a:lstStyle/>
          <a:p>
            <a:r>
              <a:rPr lang="ja-JP" altLang="en-US" b="1" dirty="0" smtClean="0"/>
              <a:t>誰でも安全で楽に作業できる</a:t>
            </a:r>
            <a:r>
              <a:rPr lang="ja-JP" altLang="en-US" b="1" dirty="0"/>
              <a:t>職場づくり</a:t>
            </a:r>
            <a:r>
              <a:rPr lang="ja-JP" altLang="en-US" b="1" dirty="0" smtClean="0"/>
              <a:t>とは①</a:t>
            </a:r>
            <a:endParaRPr kumimoji="1" lang="ja-JP" altLang="en-US" b="1" dirty="0"/>
          </a:p>
        </p:txBody>
      </p:sp>
      <p:grpSp>
        <p:nvGrpSpPr>
          <p:cNvPr id="342" name="グループ化 341"/>
          <p:cNvGrpSpPr/>
          <p:nvPr/>
        </p:nvGrpSpPr>
        <p:grpSpPr>
          <a:xfrm rot="245351">
            <a:off x="5020398" y="4867739"/>
            <a:ext cx="848832" cy="488853"/>
            <a:chOff x="6718234" y="594578"/>
            <a:chExt cx="857503" cy="487920"/>
          </a:xfrm>
        </p:grpSpPr>
        <p:sp>
          <p:nvSpPr>
            <p:cNvPr id="343"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4"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5"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6" name="テキスト ボックス 345"/>
            <p:cNvSpPr txBox="1"/>
            <p:nvPr/>
          </p:nvSpPr>
          <p:spPr>
            <a:xfrm>
              <a:off x="6819863" y="627331"/>
              <a:ext cx="688813" cy="261111"/>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5" name="円形吹き出し 4"/>
          <p:cNvSpPr/>
          <p:nvPr/>
        </p:nvSpPr>
        <p:spPr>
          <a:xfrm flipH="1">
            <a:off x="4161670" y="4145690"/>
            <a:ext cx="1922498" cy="865186"/>
          </a:xfrm>
          <a:prstGeom prst="wedgeEllipseCallout">
            <a:avLst>
              <a:gd name="adj1" fmla="val -42961"/>
              <a:gd name="adj2" fmla="val 522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a:t>
            </a:r>
            <a:endParaRPr kumimoji="1" lang="ja-JP" altLang="en-US" dirty="0"/>
          </a:p>
        </p:txBody>
      </p:sp>
      <p:sp>
        <p:nvSpPr>
          <p:cNvPr id="10" name="テキスト ボックス 9"/>
          <p:cNvSpPr txBox="1"/>
          <p:nvPr/>
        </p:nvSpPr>
        <p:spPr>
          <a:xfrm>
            <a:off x="4310234" y="4287432"/>
            <a:ext cx="1740628" cy="584775"/>
          </a:xfrm>
          <a:prstGeom prst="rect">
            <a:avLst/>
          </a:prstGeom>
          <a:noFill/>
        </p:spPr>
        <p:txBody>
          <a:bodyPr wrap="square" rtlCol="0">
            <a:spAutoFit/>
          </a:bodyPr>
          <a:lstStyle/>
          <a:p>
            <a:r>
              <a:rPr kumimoji="1" lang="ja-JP" altLang="en-US" sz="1600" dirty="0" smtClean="0"/>
              <a:t>○○の時間短縮できないか？</a:t>
            </a:r>
            <a:endParaRPr kumimoji="1" lang="ja-JP" altLang="en-US" sz="1600" dirty="0"/>
          </a:p>
        </p:txBody>
      </p:sp>
      <p:sp>
        <p:nvSpPr>
          <p:cNvPr id="212" name="正方形/長方形 211"/>
          <p:cNvSpPr/>
          <p:nvPr/>
        </p:nvSpPr>
        <p:spPr>
          <a:xfrm>
            <a:off x="251520" y="3557639"/>
            <a:ext cx="8609428"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標準作業票を学びながらムリ・ムラ・ムダの観点から問題点を抽出</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37" name="正方形/長方形 236"/>
          <p:cNvSpPr/>
          <p:nvPr/>
        </p:nvSpPr>
        <p:spPr>
          <a:xfrm>
            <a:off x="251520" y="6263586"/>
            <a:ext cx="8609428"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チームで役割分担し安全・生産性・品質向上活動に取り組んでいる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40" y="1504981"/>
            <a:ext cx="2826350" cy="19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99224" y="1351692"/>
            <a:ext cx="2916000" cy="204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74" y="1408842"/>
            <a:ext cx="2826350" cy="19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685891" y="1221619"/>
            <a:ext cx="2885565" cy="2052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072" y="1287192"/>
            <a:ext cx="2792216" cy="19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四角形吹き出し 24"/>
          <p:cNvSpPr/>
          <p:nvPr/>
        </p:nvSpPr>
        <p:spPr>
          <a:xfrm>
            <a:off x="3854976" y="1153627"/>
            <a:ext cx="4893488" cy="2320767"/>
          </a:xfrm>
          <a:prstGeom prst="wedgeRectCallout">
            <a:avLst>
              <a:gd name="adj1" fmla="val -78781"/>
              <a:gd name="adj2" fmla="val 72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353" y="1218404"/>
            <a:ext cx="4817864" cy="216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テキスト ボックス 185"/>
          <p:cNvSpPr txBox="1"/>
          <p:nvPr/>
        </p:nvSpPr>
        <p:spPr>
          <a:xfrm>
            <a:off x="8336318" y="35332"/>
            <a:ext cx="700178" cy="369332"/>
          </a:xfrm>
          <a:prstGeom prst="rect">
            <a:avLst/>
          </a:prstGeom>
          <a:noFill/>
        </p:spPr>
        <p:txBody>
          <a:bodyPr wrap="square" rtlCol="0">
            <a:spAutoFit/>
          </a:bodyPr>
          <a:lstStyle/>
          <a:p>
            <a:r>
              <a:rPr lang="en-US" altLang="ja-JP" dirty="0" smtClean="0"/>
              <a:t>7</a:t>
            </a:r>
            <a:r>
              <a:rPr kumimoji="1" lang="en-US" altLang="ja-JP" dirty="0" smtClean="0"/>
              <a:t>/21</a:t>
            </a:r>
            <a:endParaRPr kumimoji="1" lang="ja-JP" altLang="en-US" dirty="0"/>
          </a:p>
        </p:txBody>
      </p:sp>
      <p:sp>
        <p:nvSpPr>
          <p:cNvPr id="191"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７</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テーマの選定理由１</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210" name="角丸四角形吹き出し 209"/>
          <p:cNvSpPr/>
          <p:nvPr/>
        </p:nvSpPr>
        <p:spPr>
          <a:xfrm>
            <a:off x="5759777" y="475592"/>
            <a:ext cx="2135341" cy="398380"/>
          </a:xfrm>
          <a:prstGeom prst="wedgeRoundRectCallout">
            <a:avLst>
              <a:gd name="adj1" fmla="val -93266"/>
              <a:gd name="adj2" fmla="val 38991"/>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このページの問題</a:t>
            </a:r>
            <a:endParaRPr kumimoji="1" lang="ja-JP" altLang="en-US" dirty="0">
              <a:solidFill>
                <a:schemeClr val="tx1"/>
              </a:solidFill>
            </a:endParaRPr>
          </a:p>
        </p:txBody>
      </p:sp>
      <p:sp>
        <p:nvSpPr>
          <p:cNvPr id="213" name="角丸四角形吹き出し 212"/>
          <p:cNvSpPr/>
          <p:nvPr/>
        </p:nvSpPr>
        <p:spPr>
          <a:xfrm>
            <a:off x="5220737" y="5499725"/>
            <a:ext cx="2942811" cy="588166"/>
          </a:xfrm>
          <a:prstGeom prst="wedgeRoundRectCallout">
            <a:avLst>
              <a:gd name="adj1" fmla="val -47409"/>
              <a:gd name="adj2" fmla="val 83731"/>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このページの答え</a:t>
            </a:r>
            <a:endParaRPr lang="en-US" altLang="ja-JP" dirty="0" smtClean="0">
              <a:solidFill>
                <a:schemeClr val="tx1"/>
              </a:solidFill>
            </a:endParaRPr>
          </a:p>
          <a:p>
            <a:pPr algn="ctr"/>
            <a:r>
              <a:rPr kumimoji="1" lang="ja-JP" altLang="en-US" dirty="0" smtClean="0">
                <a:solidFill>
                  <a:schemeClr val="tx1"/>
                </a:solidFill>
              </a:rPr>
              <a:t>おかしい</a:t>
            </a:r>
            <a:r>
              <a:rPr kumimoji="1" lang="ja-JP" altLang="en-US" dirty="0">
                <a:solidFill>
                  <a:schemeClr val="tx1"/>
                </a:solidFill>
              </a:rPr>
              <a:t>ね</a:t>
            </a:r>
          </a:p>
        </p:txBody>
      </p:sp>
      <p:sp>
        <p:nvSpPr>
          <p:cNvPr id="214" name="角丸四角形吹き出し 213"/>
          <p:cNvSpPr/>
          <p:nvPr/>
        </p:nvSpPr>
        <p:spPr>
          <a:xfrm>
            <a:off x="2460079" y="1335610"/>
            <a:ext cx="5981442" cy="1661892"/>
          </a:xfrm>
          <a:prstGeom prst="wedgeRoundRectCallout">
            <a:avLst>
              <a:gd name="adj1" fmla="val -10445"/>
              <a:gd name="adj2" fmla="val 9526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前ページでの問題</a:t>
            </a:r>
            <a:endParaRPr kumimoji="1" lang="en-US" altLang="ja-JP" dirty="0" smtClean="0">
              <a:solidFill>
                <a:schemeClr val="tx1"/>
              </a:solidFill>
            </a:endParaRPr>
          </a:p>
          <a:p>
            <a:pPr algn="ctr"/>
            <a:r>
              <a:rPr kumimoji="1" lang="ja-JP" altLang="en-US" dirty="0" smtClean="0">
                <a:solidFill>
                  <a:schemeClr val="tx1"/>
                </a:solidFill>
              </a:rPr>
              <a:t>・全体人数が減り女性と年寄りが多くなってきた</a:t>
            </a:r>
            <a:endParaRPr kumimoji="1" lang="en-US" altLang="ja-JP" dirty="0" smtClean="0">
              <a:solidFill>
                <a:schemeClr val="tx1"/>
              </a:solidFill>
            </a:endParaRPr>
          </a:p>
          <a:p>
            <a:pPr algn="ctr"/>
            <a:r>
              <a:rPr lang="ja-JP" altLang="en-US" dirty="0" smtClean="0">
                <a:solidFill>
                  <a:schemeClr val="tx1"/>
                </a:solidFill>
              </a:rPr>
              <a:t>・重量物作業がつらいというワードの答えがなく</a:t>
            </a:r>
            <a:endParaRPr lang="en-US" altLang="ja-JP" dirty="0" smtClean="0">
              <a:solidFill>
                <a:schemeClr val="tx1"/>
              </a:solidFill>
            </a:endParaRPr>
          </a:p>
          <a:p>
            <a:pPr algn="ctr"/>
            <a:r>
              <a:rPr lang="ja-JP" altLang="en-US" dirty="0" smtClean="0">
                <a:solidFill>
                  <a:schemeClr val="tx1"/>
                </a:solidFill>
              </a:rPr>
              <a:t>そし</a:t>
            </a:r>
            <a:r>
              <a:rPr lang="ja-JP" altLang="en-US" dirty="0">
                <a:solidFill>
                  <a:schemeClr val="tx1"/>
                </a:solidFill>
              </a:rPr>
              <a:t>て</a:t>
            </a:r>
            <a:r>
              <a:rPr lang="ja-JP" altLang="en-US" dirty="0" smtClean="0">
                <a:solidFill>
                  <a:schemeClr val="tx1"/>
                </a:solidFill>
              </a:rPr>
              <a:t>新たに３ムが出てきて改善やってるよと言ってます</a:t>
            </a:r>
            <a:endParaRPr lang="en-US" altLang="ja-JP" dirty="0" smtClean="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113079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down)">
                                      <p:cBhvr>
                                        <p:cTn id="12" dur="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down)">
                                      <p:cBhvr>
                                        <p:cTn id="1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3" grpId="0" animBg="1"/>
      <p:bldP spid="2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3" name="AutoShape 928"/>
          <p:cNvSpPr>
            <a:spLocks noChangeArrowheads="1"/>
          </p:cNvSpPr>
          <p:nvPr/>
        </p:nvSpPr>
        <p:spPr bwMode="auto">
          <a:xfrm>
            <a:off x="421414" y="6094448"/>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ムリ・ムラ・ムダに拘り大きな成果を上げメンバーと喜びを共有</a:t>
            </a:r>
            <a:endParaRPr lang="ja-JP" altLang="en-US" sz="2400" dirty="0">
              <a:latin typeface="HGP創英角ｺﾞｼｯｸUB" pitchFamily="50" charset="-128"/>
              <a:ea typeface="HGP創英角ｺﾞｼｯｸUB" pitchFamily="50" charset="-128"/>
            </a:endParaRPr>
          </a:p>
        </p:txBody>
      </p:sp>
      <p:sp>
        <p:nvSpPr>
          <p:cNvPr id="6" name="下矢印 5"/>
          <p:cNvSpPr/>
          <p:nvPr/>
        </p:nvSpPr>
        <p:spPr>
          <a:xfrm rot="16200000">
            <a:off x="4233386" y="4321074"/>
            <a:ext cx="613492" cy="5359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250099" y="3406310"/>
            <a:ext cx="4043941" cy="2337218"/>
            <a:chOff x="250099" y="3586411"/>
            <a:chExt cx="4043941" cy="2474986"/>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3" y="3861048"/>
              <a:ext cx="3607719" cy="203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79602" y="5763481"/>
              <a:ext cx="816249" cy="291412"/>
            </a:xfrm>
            <a:prstGeom prst="rect">
              <a:avLst/>
            </a:prstGeom>
            <a:noFill/>
          </p:spPr>
          <p:txBody>
            <a:bodyPr wrap="none" rtlCol="0">
              <a:spAutoFit/>
            </a:bodyPr>
            <a:lstStyle/>
            <a:p>
              <a:r>
                <a:rPr kumimoji="1" lang="ja-JP" altLang="en-US" sz="1400" dirty="0" smtClean="0"/>
                <a:t>ステータ</a:t>
              </a:r>
              <a:endParaRPr kumimoji="1" lang="ja-JP" altLang="en-US" sz="1400" dirty="0"/>
            </a:p>
          </p:txBody>
        </p:sp>
        <p:sp>
          <p:nvSpPr>
            <p:cNvPr id="93" name="テキスト ボックス 92"/>
            <p:cNvSpPr txBox="1"/>
            <p:nvPr/>
          </p:nvSpPr>
          <p:spPr>
            <a:xfrm>
              <a:off x="1517374" y="5763481"/>
              <a:ext cx="543739" cy="291412"/>
            </a:xfrm>
            <a:prstGeom prst="rect">
              <a:avLst/>
            </a:prstGeom>
            <a:noFill/>
          </p:spPr>
          <p:txBody>
            <a:bodyPr wrap="none" rtlCol="0">
              <a:spAutoFit/>
            </a:bodyPr>
            <a:lstStyle/>
            <a:p>
              <a:r>
                <a:rPr lang="ja-JP" altLang="en-US" sz="1400" dirty="0"/>
                <a:t>最終</a:t>
              </a:r>
              <a:endParaRPr kumimoji="1" lang="ja-JP" altLang="en-US" sz="1400" dirty="0"/>
            </a:p>
          </p:txBody>
        </p:sp>
        <p:sp>
          <p:nvSpPr>
            <p:cNvPr id="94" name="テキスト ボックス 93"/>
            <p:cNvSpPr txBox="1"/>
            <p:nvPr/>
          </p:nvSpPr>
          <p:spPr>
            <a:xfrm>
              <a:off x="2192061" y="5747957"/>
              <a:ext cx="530915" cy="291412"/>
            </a:xfrm>
            <a:prstGeom prst="rect">
              <a:avLst/>
            </a:prstGeom>
            <a:noFill/>
          </p:spPr>
          <p:txBody>
            <a:bodyPr wrap="none" rtlCol="0">
              <a:spAutoFit/>
            </a:bodyPr>
            <a:lstStyle/>
            <a:p>
              <a:r>
                <a:rPr lang="ja-JP" altLang="en-US" sz="1400" dirty="0" smtClean="0"/>
                <a:t>Ｈ</a:t>
              </a:r>
              <a:r>
                <a:rPr lang="en-US" altLang="ja-JP" sz="1400" dirty="0" smtClean="0"/>
                <a:t>/</a:t>
              </a:r>
              <a:r>
                <a:rPr lang="ja-JP" altLang="en-US" sz="1400" dirty="0" smtClean="0"/>
                <a:t>Ｇ</a:t>
              </a:r>
              <a:endParaRPr kumimoji="1" lang="ja-JP" altLang="en-US" sz="1400" dirty="0"/>
            </a:p>
          </p:txBody>
        </p:sp>
        <p:sp>
          <p:nvSpPr>
            <p:cNvPr id="95" name="テキスト ボックス 94"/>
            <p:cNvSpPr txBox="1"/>
            <p:nvPr/>
          </p:nvSpPr>
          <p:spPr>
            <a:xfrm>
              <a:off x="2788453" y="5763481"/>
              <a:ext cx="657552" cy="291412"/>
            </a:xfrm>
            <a:prstGeom prst="rect">
              <a:avLst/>
            </a:prstGeom>
            <a:noFill/>
          </p:spPr>
          <p:txBody>
            <a:bodyPr wrap="none" rtlCol="0">
              <a:spAutoFit/>
            </a:bodyPr>
            <a:lstStyle/>
            <a:p>
              <a:r>
                <a:rPr lang="ja-JP" altLang="en-US" sz="1400" dirty="0"/>
                <a:t>モータ</a:t>
              </a:r>
              <a:endParaRPr kumimoji="1" lang="ja-JP" altLang="en-US" sz="1400" dirty="0"/>
            </a:p>
          </p:txBody>
        </p:sp>
        <p:sp>
          <p:nvSpPr>
            <p:cNvPr id="96" name="テキスト ボックス 95"/>
            <p:cNvSpPr txBox="1"/>
            <p:nvPr/>
          </p:nvSpPr>
          <p:spPr>
            <a:xfrm>
              <a:off x="3391229" y="5769985"/>
              <a:ext cx="902811" cy="291412"/>
            </a:xfrm>
            <a:prstGeom prst="rect">
              <a:avLst/>
            </a:prstGeom>
            <a:noFill/>
          </p:spPr>
          <p:txBody>
            <a:bodyPr wrap="none" rtlCol="0">
              <a:spAutoFit/>
            </a:bodyPr>
            <a:lstStyle/>
            <a:p>
              <a:r>
                <a:rPr kumimoji="1" lang="ja-JP" altLang="en-US" sz="1400" dirty="0" smtClean="0"/>
                <a:t>外観検査</a:t>
              </a:r>
              <a:endParaRPr kumimoji="1" lang="ja-JP" altLang="en-US" sz="1400" dirty="0"/>
            </a:p>
          </p:txBody>
        </p:sp>
        <p:sp>
          <p:nvSpPr>
            <p:cNvPr id="98" name="テキスト ボックス 97"/>
            <p:cNvSpPr txBox="1"/>
            <p:nvPr/>
          </p:nvSpPr>
          <p:spPr>
            <a:xfrm>
              <a:off x="514193" y="5627701"/>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99" name="テキスト ボックス 98"/>
            <p:cNvSpPr txBox="1"/>
            <p:nvPr/>
          </p:nvSpPr>
          <p:spPr>
            <a:xfrm>
              <a:off x="250099" y="5261069"/>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100" name="テキスト ボックス 99"/>
            <p:cNvSpPr txBox="1"/>
            <p:nvPr/>
          </p:nvSpPr>
          <p:spPr>
            <a:xfrm>
              <a:off x="261097" y="4889237"/>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101" name="テキスト ボックス 100"/>
            <p:cNvSpPr txBox="1"/>
            <p:nvPr/>
          </p:nvSpPr>
          <p:spPr>
            <a:xfrm>
              <a:off x="259697" y="4514585"/>
              <a:ext cx="554960" cy="307777"/>
            </a:xfrm>
            <a:prstGeom prst="rect">
              <a:avLst/>
            </a:prstGeom>
            <a:noFill/>
          </p:spPr>
          <p:txBody>
            <a:bodyPr wrap="none" rtlCol="0">
              <a:spAutoFit/>
            </a:bodyPr>
            <a:lstStyle/>
            <a:p>
              <a:r>
                <a:rPr lang="ja-JP" altLang="en-US" sz="1400" dirty="0" smtClean="0"/>
                <a:t>３００</a:t>
              </a:r>
              <a:endParaRPr kumimoji="1" lang="ja-JP" altLang="en-US" sz="1400" dirty="0"/>
            </a:p>
          </p:txBody>
        </p:sp>
        <p:sp>
          <p:nvSpPr>
            <p:cNvPr id="102" name="テキスト ボックス 101"/>
            <p:cNvSpPr txBox="1"/>
            <p:nvPr/>
          </p:nvSpPr>
          <p:spPr>
            <a:xfrm>
              <a:off x="264094" y="4139432"/>
              <a:ext cx="554960" cy="307777"/>
            </a:xfrm>
            <a:prstGeom prst="rect">
              <a:avLst/>
            </a:prstGeom>
            <a:noFill/>
          </p:spPr>
          <p:txBody>
            <a:bodyPr wrap="none" rtlCol="0">
              <a:spAutoFit/>
            </a:bodyPr>
            <a:lstStyle/>
            <a:p>
              <a:r>
                <a:rPr lang="ja-JP" altLang="en-US" sz="1400" dirty="0" smtClean="0"/>
                <a:t>４００</a:t>
              </a:r>
              <a:endParaRPr kumimoji="1" lang="ja-JP" altLang="en-US" sz="1400" dirty="0"/>
            </a:p>
          </p:txBody>
        </p:sp>
        <p:sp>
          <p:nvSpPr>
            <p:cNvPr id="103" name="テキスト ボックス 102"/>
            <p:cNvSpPr txBox="1"/>
            <p:nvPr/>
          </p:nvSpPr>
          <p:spPr>
            <a:xfrm>
              <a:off x="257889" y="3779837"/>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104" name="テキスト ボックス 103"/>
            <p:cNvSpPr txBox="1"/>
            <p:nvPr/>
          </p:nvSpPr>
          <p:spPr>
            <a:xfrm>
              <a:off x="317416" y="3586411"/>
              <a:ext cx="543739" cy="307777"/>
            </a:xfrm>
            <a:prstGeom prst="rect">
              <a:avLst/>
            </a:prstGeom>
            <a:noFill/>
          </p:spPr>
          <p:txBody>
            <a:bodyPr wrap="none" rtlCol="0">
              <a:spAutoFit/>
            </a:bodyPr>
            <a:lstStyle/>
            <a:p>
              <a:r>
                <a:rPr lang="ja-JP" altLang="en-US" sz="1400" dirty="0" smtClean="0"/>
                <a:t>（分）</a:t>
              </a:r>
              <a:endParaRPr kumimoji="1" lang="ja-JP" altLang="en-US" sz="1400" dirty="0"/>
            </a:p>
          </p:txBody>
        </p:sp>
      </p:grpSp>
      <p:grpSp>
        <p:nvGrpSpPr>
          <p:cNvPr id="14" name="グループ化 13"/>
          <p:cNvGrpSpPr/>
          <p:nvPr/>
        </p:nvGrpSpPr>
        <p:grpSpPr>
          <a:xfrm>
            <a:off x="4794117" y="3439005"/>
            <a:ext cx="4066464" cy="2295209"/>
            <a:chOff x="4794117" y="3583018"/>
            <a:chExt cx="4066464" cy="2450018"/>
          </a:xfrm>
        </p:grpSpPr>
        <p:grpSp>
          <p:nvGrpSpPr>
            <p:cNvPr id="12" name="グループ化 11"/>
            <p:cNvGrpSpPr/>
            <p:nvPr/>
          </p:nvGrpSpPr>
          <p:grpSpPr>
            <a:xfrm>
              <a:off x="5175302" y="3861048"/>
              <a:ext cx="3685279" cy="2171988"/>
              <a:chOff x="5023076" y="3861048"/>
              <a:chExt cx="3685279" cy="2171988"/>
            </a:xfrm>
          </p:grpSpPr>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076" y="3861048"/>
                <a:ext cx="3608672" cy="202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テキスト ボックス 105"/>
              <p:cNvSpPr txBox="1"/>
              <p:nvPr/>
            </p:nvSpPr>
            <p:spPr>
              <a:xfrm>
                <a:off x="5093917" y="5735120"/>
                <a:ext cx="816249" cy="291412"/>
              </a:xfrm>
              <a:prstGeom prst="rect">
                <a:avLst/>
              </a:prstGeom>
              <a:noFill/>
            </p:spPr>
            <p:txBody>
              <a:bodyPr wrap="none" rtlCol="0">
                <a:spAutoFit/>
              </a:bodyPr>
              <a:lstStyle/>
              <a:p>
                <a:r>
                  <a:rPr kumimoji="1" lang="ja-JP" altLang="en-US" sz="1400" dirty="0" smtClean="0"/>
                  <a:t>ステータ</a:t>
                </a:r>
                <a:endParaRPr kumimoji="1" lang="ja-JP" altLang="en-US" sz="1400" dirty="0"/>
              </a:p>
            </p:txBody>
          </p:sp>
          <p:sp>
            <p:nvSpPr>
              <p:cNvPr id="107" name="テキスト ボックス 106"/>
              <p:cNvSpPr txBox="1"/>
              <p:nvPr/>
            </p:nvSpPr>
            <p:spPr>
              <a:xfrm>
                <a:off x="5931689" y="5735120"/>
                <a:ext cx="543739" cy="291412"/>
              </a:xfrm>
              <a:prstGeom prst="rect">
                <a:avLst/>
              </a:prstGeom>
              <a:noFill/>
            </p:spPr>
            <p:txBody>
              <a:bodyPr wrap="none" rtlCol="0">
                <a:spAutoFit/>
              </a:bodyPr>
              <a:lstStyle/>
              <a:p>
                <a:r>
                  <a:rPr lang="ja-JP" altLang="en-US" sz="1400" dirty="0"/>
                  <a:t>最終</a:t>
                </a:r>
                <a:endParaRPr kumimoji="1" lang="ja-JP" altLang="en-US" sz="1400" dirty="0"/>
              </a:p>
            </p:txBody>
          </p:sp>
          <p:sp>
            <p:nvSpPr>
              <p:cNvPr id="108" name="テキスト ボックス 107"/>
              <p:cNvSpPr txBox="1"/>
              <p:nvPr/>
            </p:nvSpPr>
            <p:spPr>
              <a:xfrm>
                <a:off x="6606376" y="5719596"/>
                <a:ext cx="530915" cy="291412"/>
              </a:xfrm>
              <a:prstGeom prst="rect">
                <a:avLst/>
              </a:prstGeom>
              <a:noFill/>
            </p:spPr>
            <p:txBody>
              <a:bodyPr wrap="none" rtlCol="0">
                <a:spAutoFit/>
              </a:bodyPr>
              <a:lstStyle/>
              <a:p>
                <a:r>
                  <a:rPr lang="ja-JP" altLang="en-US" sz="1400" dirty="0" smtClean="0"/>
                  <a:t>Ｈ</a:t>
                </a:r>
                <a:r>
                  <a:rPr lang="en-US" altLang="ja-JP" sz="1400" dirty="0" smtClean="0"/>
                  <a:t>/</a:t>
                </a:r>
                <a:r>
                  <a:rPr lang="ja-JP" altLang="en-US" sz="1400" dirty="0" smtClean="0"/>
                  <a:t>Ｇ</a:t>
                </a:r>
                <a:endParaRPr kumimoji="1" lang="ja-JP" altLang="en-US" sz="1400" dirty="0"/>
              </a:p>
            </p:txBody>
          </p:sp>
          <p:sp>
            <p:nvSpPr>
              <p:cNvPr id="109" name="テキスト ボックス 108"/>
              <p:cNvSpPr txBox="1"/>
              <p:nvPr/>
            </p:nvSpPr>
            <p:spPr>
              <a:xfrm>
                <a:off x="7202768" y="5735120"/>
                <a:ext cx="657552" cy="291412"/>
              </a:xfrm>
              <a:prstGeom prst="rect">
                <a:avLst/>
              </a:prstGeom>
              <a:noFill/>
            </p:spPr>
            <p:txBody>
              <a:bodyPr wrap="none" rtlCol="0">
                <a:spAutoFit/>
              </a:bodyPr>
              <a:lstStyle/>
              <a:p>
                <a:r>
                  <a:rPr lang="ja-JP" altLang="en-US" sz="1400" dirty="0"/>
                  <a:t>モータ</a:t>
                </a:r>
                <a:endParaRPr kumimoji="1" lang="ja-JP" altLang="en-US" sz="1400" dirty="0"/>
              </a:p>
            </p:txBody>
          </p:sp>
          <p:sp>
            <p:nvSpPr>
              <p:cNvPr id="110" name="テキスト ボックス 109"/>
              <p:cNvSpPr txBox="1"/>
              <p:nvPr/>
            </p:nvSpPr>
            <p:spPr>
              <a:xfrm>
                <a:off x="7805544" y="5741624"/>
                <a:ext cx="902811" cy="291412"/>
              </a:xfrm>
              <a:prstGeom prst="rect">
                <a:avLst/>
              </a:prstGeom>
              <a:noFill/>
            </p:spPr>
            <p:txBody>
              <a:bodyPr wrap="none" rtlCol="0">
                <a:spAutoFit/>
              </a:bodyPr>
              <a:lstStyle/>
              <a:p>
                <a:r>
                  <a:rPr kumimoji="1" lang="ja-JP" altLang="en-US" sz="1400" dirty="0" smtClean="0"/>
                  <a:t>外観検査</a:t>
                </a:r>
                <a:endParaRPr kumimoji="1" lang="ja-JP" altLang="en-US" sz="1400" dirty="0"/>
              </a:p>
            </p:txBody>
          </p:sp>
        </p:grpSp>
        <p:sp>
          <p:nvSpPr>
            <p:cNvPr id="112" name="テキスト ボックス 111"/>
            <p:cNvSpPr txBox="1"/>
            <p:nvPr/>
          </p:nvSpPr>
          <p:spPr>
            <a:xfrm>
              <a:off x="5058211" y="5609973"/>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113" name="テキスト ボックス 112"/>
            <p:cNvSpPr txBox="1"/>
            <p:nvPr/>
          </p:nvSpPr>
          <p:spPr>
            <a:xfrm>
              <a:off x="4794117" y="5243341"/>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114" name="テキスト ボックス 113"/>
            <p:cNvSpPr txBox="1"/>
            <p:nvPr/>
          </p:nvSpPr>
          <p:spPr>
            <a:xfrm>
              <a:off x="4805115" y="4871509"/>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115" name="テキスト ボックス 114"/>
            <p:cNvSpPr txBox="1"/>
            <p:nvPr/>
          </p:nvSpPr>
          <p:spPr>
            <a:xfrm>
              <a:off x="4803715" y="4496857"/>
              <a:ext cx="554960" cy="307777"/>
            </a:xfrm>
            <a:prstGeom prst="rect">
              <a:avLst/>
            </a:prstGeom>
            <a:noFill/>
          </p:spPr>
          <p:txBody>
            <a:bodyPr wrap="none" rtlCol="0">
              <a:spAutoFit/>
            </a:bodyPr>
            <a:lstStyle/>
            <a:p>
              <a:r>
                <a:rPr lang="ja-JP" altLang="en-US" sz="1400" dirty="0" smtClean="0"/>
                <a:t>３００</a:t>
              </a:r>
              <a:endParaRPr kumimoji="1" lang="ja-JP" altLang="en-US" sz="1400" dirty="0"/>
            </a:p>
          </p:txBody>
        </p:sp>
        <p:sp>
          <p:nvSpPr>
            <p:cNvPr id="116" name="テキスト ボックス 115"/>
            <p:cNvSpPr txBox="1"/>
            <p:nvPr/>
          </p:nvSpPr>
          <p:spPr>
            <a:xfrm>
              <a:off x="4808112" y="4121704"/>
              <a:ext cx="554960" cy="307777"/>
            </a:xfrm>
            <a:prstGeom prst="rect">
              <a:avLst/>
            </a:prstGeom>
            <a:noFill/>
          </p:spPr>
          <p:txBody>
            <a:bodyPr wrap="none" rtlCol="0">
              <a:spAutoFit/>
            </a:bodyPr>
            <a:lstStyle/>
            <a:p>
              <a:r>
                <a:rPr lang="ja-JP" altLang="en-US" sz="1400" dirty="0" smtClean="0"/>
                <a:t>４００</a:t>
              </a:r>
              <a:endParaRPr kumimoji="1" lang="ja-JP" altLang="en-US" sz="1400" dirty="0"/>
            </a:p>
          </p:txBody>
        </p:sp>
        <p:sp>
          <p:nvSpPr>
            <p:cNvPr id="117" name="テキスト ボックス 116"/>
            <p:cNvSpPr txBox="1"/>
            <p:nvPr/>
          </p:nvSpPr>
          <p:spPr>
            <a:xfrm>
              <a:off x="4801907" y="3762109"/>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118" name="テキスト ボックス 117"/>
            <p:cNvSpPr txBox="1"/>
            <p:nvPr/>
          </p:nvSpPr>
          <p:spPr>
            <a:xfrm>
              <a:off x="4862717" y="3583018"/>
              <a:ext cx="543739" cy="307778"/>
            </a:xfrm>
            <a:prstGeom prst="rect">
              <a:avLst/>
            </a:prstGeom>
            <a:noFill/>
          </p:spPr>
          <p:txBody>
            <a:bodyPr wrap="none" rtlCol="0">
              <a:spAutoFit/>
            </a:bodyPr>
            <a:lstStyle/>
            <a:p>
              <a:r>
                <a:rPr lang="ja-JP" altLang="en-US" sz="1400" dirty="0" smtClean="0"/>
                <a:t>（分）</a:t>
              </a:r>
              <a:endParaRPr kumimoji="1" lang="ja-JP" altLang="en-US" sz="1400" dirty="0"/>
            </a:p>
          </p:txBody>
        </p:sp>
      </p:grpSp>
      <p:sp>
        <p:nvSpPr>
          <p:cNvPr id="121" name="テキスト ボックス 120"/>
          <p:cNvSpPr txBox="1"/>
          <p:nvPr/>
        </p:nvSpPr>
        <p:spPr>
          <a:xfrm>
            <a:off x="1730685" y="3374408"/>
            <a:ext cx="1518364" cy="338554"/>
          </a:xfrm>
          <a:prstGeom prst="rect">
            <a:avLst/>
          </a:prstGeom>
          <a:noFill/>
        </p:spPr>
        <p:txBody>
          <a:bodyPr wrap="none" rtlCol="0">
            <a:spAutoFit/>
          </a:bodyPr>
          <a:lstStyle/>
          <a:p>
            <a:r>
              <a:rPr lang="ja-JP" altLang="en-US" sz="1600" dirty="0" smtClean="0"/>
              <a:t>山積表</a:t>
            </a:r>
            <a:r>
              <a:rPr lang="ja-JP" altLang="en-US" sz="1400" dirty="0" smtClean="0"/>
              <a:t>（活動前）</a:t>
            </a:r>
            <a:endParaRPr kumimoji="1" lang="ja-JP" altLang="en-US" sz="1400" dirty="0"/>
          </a:p>
        </p:txBody>
      </p:sp>
      <p:sp>
        <p:nvSpPr>
          <p:cNvPr id="122" name="テキスト ボックス 121"/>
          <p:cNvSpPr txBox="1"/>
          <p:nvPr/>
        </p:nvSpPr>
        <p:spPr>
          <a:xfrm>
            <a:off x="6382601" y="3404586"/>
            <a:ext cx="1415772" cy="338554"/>
          </a:xfrm>
          <a:prstGeom prst="rect">
            <a:avLst/>
          </a:prstGeom>
          <a:noFill/>
        </p:spPr>
        <p:txBody>
          <a:bodyPr wrap="none" rtlCol="0">
            <a:spAutoFit/>
          </a:bodyPr>
          <a:lstStyle/>
          <a:p>
            <a:r>
              <a:rPr lang="ja-JP" altLang="en-US" sz="1600" dirty="0" smtClean="0"/>
              <a:t>山積表（現在）</a:t>
            </a:r>
            <a:endParaRPr kumimoji="1" lang="ja-JP" altLang="en-US" sz="1600" dirty="0"/>
          </a:p>
        </p:txBody>
      </p:sp>
      <p:sp>
        <p:nvSpPr>
          <p:cNvPr id="123" name="テキスト ボックス 122"/>
          <p:cNvSpPr txBox="1"/>
          <p:nvPr/>
        </p:nvSpPr>
        <p:spPr>
          <a:xfrm>
            <a:off x="3295442" y="3474112"/>
            <a:ext cx="809837" cy="276999"/>
          </a:xfrm>
          <a:prstGeom prst="rect">
            <a:avLst/>
          </a:prstGeom>
          <a:noFill/>
        </p:spPr>
        <p:txBody>
          <a:bodyPr wrap="none" rtlCol="0">
            <a:spAutoFit/>
          </a:bodyPr>
          <a:lstStyle/>
          <a:p>
            <a:r>
              <a:rPr lang="ja-JP" altLang="en-US" sz="1200" dirty="0"/>
              <a:t>１７</a:t>
            </a:r>
            <a:r>
              <a:rPr lang="ja-JP" altLang="en-US" sz="1200" dirty="0" smtClean="0"/>
              <a:t>年２月</a:t>
            </a:r>
            <a:endParaRPr kumimoji="1" lang="ja-JP" altLang="en-US" sz="1200" dirty="0"/>
          </a:p>
        </p:txBody>
      </p:sp>
      <p:sp>
        <p:nvSpPr>
          <p:cNvPr id="124" name="テキスト ボックス 123"/>
          <p:cNvSpPr txBox="1"/>
          <p:nvPr/>
        </p:nvSpPr>
        <p:spPr>
          <a:xfrm>
            <a:off x="7914311" y="3485280"/>
            <a:ext cx="809837" cy="276999"/>
          </a:xfrm>
          <a:prstGeom prst="rect">
            <a:avLst/>
          </a:prstGeom>
          <a:noFill/>
        </p:spPr>
        <p:txBody>
          <a:bodyPr wrap="none" rtlCol="0">
            <a:spAutoFit/>
          </a:bodyPr>
          <a:lstStyle/>
          <a:p>
            <a:r>
              <a:rPr lang="ja-JP" altLang="en-US" sz="1200" dirty="0" smtClean="0"/>
              <a:t>１８年</a:t>
            </a:r>
            <a:r>
              <a:rPr lang="ja-JP" altLang="en-US" sz="1200" dirty="0"/>
              <a:t>３</a:t>
            </a:r>
            <a:r>
              <a:rPr lang="ja-JP" altLang="en-US" sz="1200" dirty="0" smtClean="0"/>
              <a:t>月</a:t>
            </a:r>
            <a:endParaRPr kumimoji="1" lang="ja-JP" altLang="en-US" sz="1200" dirty="0"/>
          </a:p>
        </p:txBody>
      </p:sp>
      <p:cxnSp>
        <p:nvCxnSpPr>
          <p:cNvPr id="16" name="直線コネクタ 15"/>
          <p:cNvCxnSpPr/>
          <p:nvPr/>
        </p:nvCxnSpPr>
        <p:spPr>
          <a:xfrm>
            <a:off x="748012" y="3817680"/>
            <a:ext cx="338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5286572" y="3818865"/>
            <a:ext cx="338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4115387" y="3685531"/>
            <a:ext cx="543739" cy="307777"/>
          </a:xfrm>
          <a:prstGeom prst="rect">
            <a:avLst/>
          </a:prstGeom>
          <a:noFill/>
        </p:spPr>
        <p:txBody>
          <a:bodyPr wrap="none" rtlCol="0">
            <a:spAutoFit/>
          </a:bodyPr>
          <a:lstStyle/>
          <a:p>
            <a:r>
              <a:rPr lang="ja-JP" altLang="en-US" sz="1400" dirty="0"/>
              <a:t>定時</a:t>
            </a:r>
            <a:endParaRPr kumimoji="1" lang="ja-JP" altLang="en-US" sz="1400" dirty="0"/>
          </a:p>
        </p:txBody>
      </p:sp>
      <p:cxnSp>
        <p:nvCxnSpPr>
          <p:cNvPr id="2049" name="直線矢印コネクタ 2048"/>
          <p:cNvCxnSpPr/>
          <p:nvPr/>
        </p:nvCxnSpPr>
        <p:spPr>
          <a:xfrm flipV="1">
            <a:off x="5625408" y="4092918"/>
            <a:ext cx="1353164" cy="112454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V="1">
            <a:off x="5652120" y="4092918"/>
            <a:ext cx="703664" cy="78268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flipV="1">
            <a:off x="5624342" y="3993308"/>
            <a:ext cx="677648" cy="7116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519792" y="5688544"/>
            <a:ext cx="8417786" cy="400110"/>
          </a:xfrm>
          <a:prstGeom prst="rect">
            <a:avLst/>
          </a:prstGeom>
          <a:noFill/>
          <a:ln>
            <a:noFill/>
          </a:ln>
        </p:spPr>
        <p:txBody>
          <a:bodyPr wrap="square" lIns="91440" tIns="45720" rIns="91440" bIns="45720">
            <a:spAutoFit/>
          </a:bodyPr>
          <a:lstStyle/>
          <a:p>
            <a:pPr algn="ctr"/>
            <a:r>
              <a:rPr lang="ja-JP" alt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ea"/>
              </a:rPr>
              <a:t>最終・</a:t>
            </a:r>
            <a:r>
              <a:rPr lang="en-US" altLang="ja-JP"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ea"/>
              </a:rPr>
              <a:t>H/G</a:t>
            </a:r>
            <a:r>
              <a:rPr lang="ja-JP" alt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ea"/>
              </a:rPr>
              <a:t>作業にステータ作業を抱き合わせに成功</a:t>
            </a:r>
            <a:r>
              <a:rPr lang="ja-JP" altLang="en-US" sz="2000" b="1" i="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ea"/>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mn-ea"/>
            </a:endParaRPr>
          </a:p>
        </p:txBody>
      </p:sp>
      <p:sp>
        <p:nvSpPr>
          <p:cNvPr id="92" name="フローチャート : 直接アクセス記憶 91"/>
          <p:cNvSpPr/>
          <p:nvPr/>
        </p:nvSpPr>
        <p:spPr>
          <a:xfrm rot="16200000">
            <a:off x="5940713" y="1854619"/>
            <a:ext cx="767453" cy="177668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フローチャート : 直接アクセス記憶 96"/>
          <p:cNvSpPr/>
          <p:nvPr/>
        </p:nvSpPr>
        <p:spPr>
          <a:xfrm rot="16200000">
            <a:off x="6080657" y="1477853"/>
            <a:ext cx="487567" cy="1776680"/>
          </a:xfrm>
          <a:prstGeom prst="flowChartMagneticDrum">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フローチャート : 直接アクセス記憶 104"/>
          <p:cNvSpPr/>
          <p:nvPr/>
        </p:nvSpPr>
        <p:spPr>
          <a:xfrm rot="16200000">
            <a:off x="6080656" y="1146740"/>
            <a:ext cx="487567" cy="1776680"/>
          </a:xfrm>
          <a:prstGeom prst="flowChartMagneticDrum">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フローチャート : 直接アクセス記憶 118"/>
          <p:cNvSpPr/>
          <p:nvPr/>
        </p:nvSpPr>
        <p:spPr>
          <a:xfrm rot="16200000">
            <a:off x="6157041" y="892013"/>
            <a:ext cx="334794" cy="1776680"/>
          </a:xfrm>
          <a:prstGeom prst="flowChartMagneticDrum">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フローチャート : 直接アクセス記憶 119"/>
          <p:cNvSpPr/>
          <p:nvPr/>
        </p:nvSpPr>
        <p:spPr>
          <a:xfrm rot="16200000">
            <a:off x="6157040" y="674612"/>
            <a:ext cx="334794" cy="1776680"/>
          </a:xfrm>
          <a:prstGeom prst="flowChartMagneticDrum">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フローチャート : 直接アクセス記憶 126"/>
          <p:cNvSpPr/>
          <p:nvPr/>
        </p:nvSpPr>
        <p:spPr>
          <a:xfrm rot="16200000">
            <a:off x="6157039" y="450231"/>
            <a:ext cx="334794" cy="177668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179626" y="1016795"/>
            <a:ext cx="4976169" cy="2340637"/>
            <a:chOff x="179626" y="596108"/>
            <a:chExt cx="4976169" cy="2340637"/>
          </a:xfrm>
        </p:grpSpPr>
        <p:graphicFrame>
          <p:nvGraphicFramePr>
            <p:cNvPr id="183" name="グラフ 182"/>
            <p:cNvGraphicFramePr>
              <a:graphicFrameLocks/>
            </p:cNvGraphicFramePr>
            <p:nvPr>
              <p:extLst>
                <p:ext uri="{D42A27DB-BD31-4B8C-83A1-F6EECF244321}">
                  <p14:modId xmlns:p14="http://schemas.microsoft.com/office/powerpoint/2010/main" val="4010461124"/>
                </p:ext>
              </p:extLst>
            </p:nvPr>
          </p:nvGraphicFramePr>
          <p:xfrm>
            <a:off x="323529" y="867321"/>
            <a:ext cx="4832266" cy="1913607"/>
          </p:xfrm>
          <a:graphic>
            <a:graphicData uri="http://schemas.openxmlformats.org/drawingml/2006/chart">
              <c:chart xmlns:c="http://schemas.openxmlformats.org/drawingml/2006/chart" xmlns:r="http://schemas.openxmlformats.org/officeDocument/2006/relationships" r:id="rId5"/>
            </a:graphicData>
          </a:graphic>
        </p:graphicFrame>
        <p:sp>
          <p:nvSpPr>
            <p:cNvPr id="68" name="テキスト ボックス 67"/>
            <p:cNvSpPr txBox="1"/>
            <p:nvPr/>
          </p:nvSpPr>
          <p:spPr>
            <a:xfrm>
              <a:off x="646392" y="607541"/>
              <a:ext cx="3504486" cy="338554"/>
            </a:xfrm>
            <a:prstGeom prst="rect">
              <a:avLst/>
            </a:prstGeom>
            <a:noFill/>
          </p:spPr>
          <p:txBody>
            <a:bodyPr wrap="none" rtlCol="0">
              <a:spAutoFit/>
            </a:bodyPr>
            <a:lstStyle/>
            <a:p>
              <a:r>
                <a:rPr lang="ja-JP" altLang="en-US" sz="1600" dirty="0"/>
                <a:t>誰</a:t>
              </a:r>
              <a:r>
                <a:rPr lang="ja-JP" altLang="en-US" sz="1600" dirty="0" smtClean="0"/>
                <a:t>でも安全で楽に作業できる改善件数</a:t>
              </a:r>
              <a:endParaRPr kumimoji="1" lang="ja-JP" altLang="en-US" sz="1600" dirty="0"/>
            </a:p>
          </p:txBody>
        </p:sp>
        <p:sp>
          <p:nvSpPr>
            <p:cNvPr id="8" name="テキスト ボックス 7"/>
            <p:cNvSpPr txBox="1"/>
            <p:nvPr/>
          </p:nvSpPr>
          <p:spPr>
            <a:xfrm>
              <a:off x="179626" y="596108"/>
              <a:ext cx="543739" cy="307777"/>
            </a:xfrm>
            <a:prstGeom prst="rect">
              <a:avLst/>
            </a:prstGeom>
            <a:noFill/>
          </p:spPr>
          <p:txBody>
            <a:bodyPr wrap="none" rtlCol="0">
              <a:spAutoFit/>
            </a:bodyPr>
            <a:lstStyle/>
            <a:p>
              <a:r>
                <a:rPr kumimoji="1" lang="ja-JP" altLang="en-US" sz="1400" dirty="0" smtClean="0"/>
                <a:t>（件）</a:t>
              </a:r>
              <a:endParaRPr kumimoji="1" lang="ja-JP" altLang="en-US" sz="1400" dirty="0"/>
            </a:p>
          </p:txBody>
        </p:sp>
        <p:sp>
          <p:nvSpPr>
            <p:cNvPr id="164" name="テキスト ボックス 163"/>
            <p:cNvSpPr txBox="1"/>
            <p:nvPr/>
          </p:nvSpPr>
          <p:spPr>
            <a:xfrm>
              <a:off x="879526" y="2619449"/>
              <a:ext cx="308098" cy="307777"/>
            </a:xfrm>
            <a:prstGeom prst="rect">
              <a:avLst/>
            </a:prstGeom>
            <a:noFill/>
          </p:spPr>
          <p:txBody>
            <a:bodyPr wrap="none" rtlCol="0">
              <a:spAutoFit/>
            </a:bodyPr>
            <a:lstStyle/>
            <a:p>
              <a:r>
                <a:rPr lang="ja-JP" altLang="en-US" sz="1400" dirty="0" smtClean="0"/>
                <a:t>４</a:t>
              </a:r>
              <a:endParaRPr kumimoji="1" lang="ja-JP" altLang="en-US" sz="1400" dirty="0"/>
            </a:p>
          </p:txBody>
        </p:sp>
        <p:sp>
          <p:nvSpPr>
            <p:cNvPr id="165" name="テキスト ボックス 164"/>
            <p:cNvSpPr txBox="1"/>
            <p:nvPr/>
          </p:nvSpPr>
          <p:spPr>
            <a:xfrm>
              <a:off x="1167558" y="2617862"/>
              <a:ext cx="308098" cy="307777"/>
            </a:xfrm>
            <a:prstGeom prst="rect">
              <a:avLst/>
            </a:prstGeom>
            <a:noFill/>
          </p:spPr>
          <p:txBody>
            <a:bodyPr wrap="none" rtlCol="0">
              <a:spAutoFit/>
            </a:bodyPr>
            <a:lstStyle/>
            <a:p>
              <a:r>
                <a:rPr lang="ja-JP" altLang="en-US" sz="1400" dirty="0" smtClean="0"/>
                <a:t>５</a:t>
              </a:r>
              <a:endParaRPr kumimoji="1" lang="ja-JP" altLang="en-US" sz="1400" dirty="0"/>
            </a:p>
          </p:txBody>
        </p:sp>
        <p:sp>
          <p:nvSpPr>
            <p:cNvPr id="166" name="テキスト ボックス 165"/>
            <p:cNvSpPr txBox="1"/>
            <p:nvPr/>
          </p:nvSpPr>
          <p:spPr>
            <a:xfrm>
              <a:off x="1475656" y="2619449"/>
              <a:ext cx="308098" cy="307777"/>
            </a:xfrm>
            <a:prstGeom prst="rect">
              <a:avLst/>
            </a:prstGeom>
            <a:noFill/>
          </p:spPr>
          <p:txBody>
            <a:bodyPr wrap="none" rtlCol="0">
              <a:spAutoFit/>
            </a:bodyPr>
            <a:lstStyle/>
            <a:p>
              <a:r>
                <a:rPr lang="ja-JP" altLang="en-US" sz="1400" dirty="0" smtClean="0"/>
                <a:t>６</a:t>
              </a:r>
              <a:endParaRPr kumimoji="1" lang="ja-JP" altLang="en-US" sz="1400" dirty="0"/>
            </a:p>
          </p:txBody>
        </p:sp>
        <p:sp>
          <p:nvSpPr>
            <p:cNvPr id="167" name="テキスト ボックス 166"/>
            <p:cNvSpPr txBox="1"/>
            <p:nvPr/>
          </p:nvSpPr>
          <p:spPr>
            <a:xfrm>
              <a:off x="1763688" y="2619449"/>
              <a:ext cx="308098" cy="307777"/>
            </a:xfrm>
            <a:prstGeom prst="rect">
              <a:avLst/>
            </a:prstGeom>
            <a:noFill/>
          </p:spPr>
          <p:txBody>
            <a:bodyPr wrap="none" rtlCol="0">
              <a:spAutoFit/>
            </a:bodyPr>
            <a:lstStyle/>
            <a:p>
              <a:r>
                <a:rPr lang="ja-JP" altLang="en-US" sz="1400" dirty="0" smtClean="0"/>
                <a:t>７</a:t>
              </a:r>
              <a:endParaRPr kumimoji="1" lang="ja-JP" altLang="en-US" sz="1400" dirty="0"/>
            </a:p>
          </p:txBody>
        </p:sp>
        <p:sp>
          <p:nvSpPr>
            <p:cNvPr id="168" name="テキスト ボックス 167"/>
            <p:cNvSpPr txBox="1"/>
            <p:nvPr/>
          </p:nvSpPr>
          <p:spPr>
            <a:xfrm>
              <a:off x="2051720" y="2619449"/>
              <a:ext cx="308098" cy="307777"/>
            </a:xfrm>
            <a:prstGeom prst="rect">
              <a:avLst/>
            </a:prstGeom>
            <a:noFill/>
          </p:spPr>
          <p:txBody>
            <a:bodyPr wrap="none" rtlCol="0">
              <a:spAutoFit/>
            </a:bodyPr>
            <a:lstStyle/>
            <a:p>
              <a:r>
                <a:rPr lang="ja-JP" altLang="en-US" sz="1400" dirty="0" smtClean="0"/>
                <a:t>８</a:t>
              </a:r>
              <a:endParaRPr kumimoji="1" lang="ja-JP" altLang="en-US" sz="1400" dirty="0"/>
            </a:p>
          </p:txBody>
        </p:sp>
        <p:sp>
          <p:nvSpPr>
            <p:cNvPr id="169" name="テキスト ボックス 168"/>
            <p:cNvSpPr txBox="1"/>
            <p:nvPr/>
          </p:nvSpPr>
          <p:spPr>
            <a:xfrm>
              <a:off x="2339752" y="2619449"/>
              <a:ext cx="308098" cy="307777"/>
            </a:xfrm>
            <a:prstGeom prst="rect">
              <a:avLst/>
            </a:prstGeom>
            <a:noFill/>
          </p:spPr>
          <p:txBody>
            <a:bodyPr wrap="none" rtlCol="0">
              <a:spAutoFit/>
            </a:bodyPr>
            <a:lstStyle/>
            <a:p>
              <a:r>
                <a:rPr lang="ja-JP" altLang="en-US" sz="1400" dirty="0" smtClean="0"/>
                <a:t>９</a:t>
              </a:r>
              <a:endParaRPr kumimoji="1" lang="ja-JP" altLang="en-US" sz="1400" dirty="0"/>
            </a:p>
          </p:txBody>
        </p:sp>
        <p:sp>
          <p:nvSpPr>
            <p:cNvPr id="170" name="テキスト ボックス 169"/>
            <p:cNvSpPr txBox="1"/>
            <p:nvPr/>
          </p:nvSpPr>
          <p:spPr>
            <a:xfrm>
              <a:off x="2555776" y="2619449"/>
              <a:ext cx="431528" cy="307777"/>
            </a:xfrm>
            <a:prstGeom prst="rect">
              <a:avLst/>
            </a:prstGeom>
            <a:noFill/>
          </p:spPr>
          <p:txBody>
            <a:bodyPr wrap="none" rtlCol="0">
              <a:spAutoFit/>
            </a:bodyPr>
            <a:lstStyle/>
            <a:p>
              <a:r>
                <a:rPr lang="ja-JP" altLang="en-US" sz="1400" dirty="0" smtClean="0"/>
                <a:t>１０</a:t>
              </a:r>
              <a:endParaRPr kumimoji="1" lang="ja-JP" altLang="en-US" sz="1400" dirty="0"/>
            </a:p>
          </p:txBody>
        </p:sp>
        <p:sp>
          <p:nvSpPr>
            <p:cNvPr id="171" name="テキスト ボックス 170"/>
            <p:cNvSpPr txBox="1"/>
            <p:nvPr/>
          </p:nvSpPr>
          <p:spPr>
            <a:xfrm>
              <a:off x="2895043" y="2619550"/>
              <a:ext cx="431528" cy="307777"/>
            </a:xfrm>
            <a:prstGeom prst="rect">
              <a:avLst/>
            </a:prstGeom>
            <a:noFill/>
          </p:spPr>
          <p:txBody>
            <a:bodyPr wrap="none" rtlCol="0">
              <a:spAutoFit/>
            </a:bodyPr>
            <a:lstStyle/>
            <a:p>
              <a:r>
                <a:rPr lang="ja-JP" altLang="en-US" sz="1400" dirty="0" smtClean="0"/>
                <a:t>１１</a:t>
              </a:r>
              <a:endParaRPr kumimoji="1" lang="ja-JP" altLang="en-US" sz="1400" dirty="0"/>
            </a:p>
          </p:txBody>
        </p:sp>
        <p:sp>
          <p:nvSpPr>
            <p:cNvPr id="172" name="テキスト ボックス 171"/>
            <p:cNvSpPr txBox="1"/>
            <p:nvPr/>
          </p:nvSpPr>
          <p:spPr>
            <a:xfrm>
              <a:off x="3173304" y="2616096"/>
              <a:ext cx="431528" cy="307777"/>
            </a:xfrm>
            <a:prstGeom prst="rect">
              <a:avLst/>
            </a:prstGeom>
            <a:noFill/>
          </p:spPr>
          <p:txBody>
            <a:bodyPr wrap="none" rtlCol="0">
              <a:spAutoFit/>
            </a:bodyPr>
            <a:lstStyle/>
            <a:p>
              <a:r>
                <a:rPr lang="ja-JP" altLang="en-US" sz="1400" dirty="0" smtClean="0"/>
                <a:t>１２</a:t>
              </a:r>
              <a:endParaRPr kumimoji="1" lang="ja-JP" altLang="en-US" sz="1400" dirty="0"/>
            </a:p>
          </p:txBody>
        </p:sp>
        <p:sp>
          <p:nvSpPr>
            <p:cNvPr id="173" name="テキスト ボックス 172"/>
            <p:cNvSpPr txBox="1"/>
            <p:nvPr/>
          </p:nvSpPr>
          <p:spPr>
            <a:xfrm>
              <a:off x="3543822" y="2619449"/>
              <a:ext cx="308098" cy="307777"/>
            </a:xfrm>
            <a:prstGeom prst="rect">
              <a:avLst/>
            </a:prstGeom>
            <a:noFill/>
          </p:spPr>
          <p:txBody>
            <a:bodyPr wrap="none" rtlCol="0">
              <a:spAutoFit/>
            </a:bodyPr>
            <a:lstStyle/>
            <a:p>
              <a:r>
                <a:rPr lang="ja-JP" altLang="en-US" sz="1400" dirty="0" smtClean="0"/>
                <a:t>１</a:t>
              </a:r>
              <a:endParaRPr kumimoji="1" lang="ja-JP" altLang="en-US" sz="1400" dirty="0"/>
            </a:p>
          </p:txBody>
        </p:sp>
        <p:sp>
          <p:nvSpPr>
            <p:cNvPr id="174" name="テキスト ボックス 173"/>
            <p:cNvSpPr txBox="1"/>
            <p:nvPr/>
          </p:nvSpPr>
          <p:spPr>
            <a:xfrm>
              <a:off x="3842740" y="2622171"/>
              <a:ext cx="308098" cy="307777"/>
            </a:xfrm>
            <a:prstGeom prst="rect">
              <a:avLst/>
            </a:prstGeom>
            <a:noFill/>
          </p:spPr>
          <p:txBody>
            <a:bodyPr wrap="none" rtlCol="0">
              <a:spAutoFit/>
            </a:bodyPr>
            <a:lstStyle/>
            <a:p>
              <a:r>
                <a:rPr lang="ja-JP" altLang="en-US" sz="1400" dirty="0" smtClean="0"/>
                <a:t>２</a:t>
              </a:r>
              <a:endParaRPr kumimoji="1" lang="ja-JP" altLang="en-US" sz="1400" dirty="0"/>
            </a:p>
          </p:txBody>
        </p:sp>
        <p:sp>
          <p:nvSpPr>
            <p:cNvPr id="10" name="テキスト ボックス 9"/>
            <p:cNvSpPr txBox="1"/>
            <p:nvPr/>
          </p:nvSpPr>
          <p:spPr>
            <a:xfrm>
              <a:off x="282121" y="2492896"/>
              <a:ext cx="308098" cy="307777"/>
            </a:xfrm>
            <a:prstGeom prst="rect">
              <a:avLst/>
            </a:prstGeom>
            <a:noFill/>
          </p:spPr>
          <p:txBody>
            <a:bodyPr wrap="none" rtlCol="0">
              <a:spAutoFit/>
            </a:bodyPr>
            <a:lstStyle/>
            <a:p>
              <a:r>
                <a:rPr kumimoji="1" lang="ja-JP" altLang="en-US" sz="1400" dirty="0" smtClean="0"/>
                <a:t>０</a:t>
              </a:r>
              <a:endParaRPr kumimoji="1" lang="en-US" altLang="ja-JP" sz="1400" dirty="0" smtClean="0"/>
            </a:p>
          </p:txBody>
        </p:sp>
        <p:sp>
          <p:nvSpPr>
            <p:cNvPr id="180" name="テキスト ボックス 179"/>
            <p:cNvSpPr txBox="1"/>
            <p:nvPr/>
          </p:nvSpPr>
          <p:spPr>
            <a:xfrm>
              <a:off x="591494" y="2628528"/>
              <a:ext cx="308098" cy="307777"/>
            </a:xfrm>
            <a:prstGeom prst="rect">
              <a:avLst/>
            </a:prstGeom>
            <a:noFill/>
          </p:spPr>
          <p:txBody>
            <a:bodyPr wrap="none" rtlCol="0">
              <a:spAutoFit/>
            </a:bodyPr>
            <a:lstStyle/>
            <a:p>
              <a:r>
                <a:rPr lang="ja-JP" altLang="en-US" sz="1400" dirty="0"/>
                <a:t>３</a:t>
              </a:r>
              <a:endParaRPr kumimoji="1" lang="ja-JP" altLang="en-US" sz="1400" dirty="0"/>
            </a:p>
          </p:txBody>
        </p:sp>
        <p:sp>
          <p:nvSpPr>
            <p:cNvPr id="182" name="テキスト ボックス 181"/>
            <p:cNvSpPr txBox="1"/>
            <p:nvPr/>
          </p:nvSpPr>
          <p:spPr>
            <a:xfrm>
              <a:off x="4009211" y="2628968"/>
              <a:ext cx="543739" cy="307777"/>
            </a:xfrm>
            <a:prstGeom prst="rect">
              <a:avLst/>
            </a:prstGeom>
            <a:noFill/>
          </p:spPr>
          <p:txBody>
            <a:bodyPr wrap="none" rtlCol="0">
              <a:spAutoFit/>
            </a:bodyPr>
            <a:lstStyle/>
            <a:p>
              <a:r>
                <a:rPr lang="ja-JP" altLang="en-US" sz="1400" dirty="0"/>
                <a:t>（</a:t>
              </a:r>
              <a:r>
                <a:rPr lang="ja-JP" altLang="en-US" sz="1400" dirty="0" smtClean="0"/>
                <a:t>月）</a:t>
              </a:r>
              <a:endParaRPr kumimoji="1" lang="ja-JP" altLang="en-US" sz="1400" dirty="0"/>
            </a:p>
          </p:txBody>
        </p:sp>
        <p:sp>
          <p:nvSpPr>
            <p:cNvPr id="178" name="テキスト ボックス 177"/>
            <p:cNvSpPr txBox="1"/>
            <p:nvPr/>
          </p:nvSpPr>
          <p:spPr>
            <a:xfrm>
              <a:off x="285428" y="826046"/>
              <a:ext cx="308098" cy="307777"/>
            </a:xfrm>
            <a:prstGeom prst="rect">
              <a:avLst/>
            </a:prstGeom>
            <a:noFill/>
          </p:spPr>
          <p:txBody>
            <a:bodyPr wrap="none" rtlCol="0">
              <a:spAutoFit/>
            </a:bodyPr>
            <a:lstStyle/>
            <a:p>
              <a:r>
                <a:rPr lang="ja-JP" altLang="en-US" sz="1400" dirty="0"/>
                <a:t>８</a:t>
              </a:r>
              <a:endParaRPr kumimoji="1" lang="en-US" altLang="ja-JP" sz="1400" dirty="0" smtClean="0"/>
            </a:p>
          </p:txBody>
        </p:sp>
        <p:sp>
          <p:nvSpPr>
            <p:cNvPr id="177" name="テキスト ボックス 176"/>
            <p:cNvSpPr txBox="1"/>
            <p:nvPr/>
          </p:nvSpPr>
          <p:spPr>
            <a:xfrm>
              <a:off x="285428" y="1253207"/>
              <a:ext cx="308098" cy="307777"/>
            </a:xfrm>
            <a:prstGeom prst="rect">
              <a:avLst/>
            </a:prstGeom>
            <a:noFill/>
          </p:spPr>
          <p:txBody>
            <a:bodyPr wrap="none" rtlCol="0">
              <a:spAutoFit/>
            </a:bodyPr>
            <a:lstStyle/>
            <a:p>
              <a:r>
                <a:rPr lang="ja-JP" altLang="en-US" sz="1400" dirty="0"/>
                <a:t>６</a:t>
              </a:r>
              <a:endParaRPr kumimoji="1" lang="en-US" altLang="ja-JP" sz="1400" dirty="0" smtClean="0"/>
            </a:p>
          </p:txBody>
        </p:sp>
        <p:sp>
          <p:nvSpPr>
            <p:cNvPr id="176" name="テキスト ボックス 175"/>
            <p:cNvSpPr txBox="1"/>
            <p:nvPr/>
          </p:nvSpPr>
          <p:spPr>
            <a:xfrm>
              <a:off x="285428" y="1655515"/>
              <a:ext cx="308098" cy="307777"/>
            </a:xfrm>
            <a:prstGeom prst="rect">
              <a:avLst/>
            </a:prstGeom>
            <a:noFill/>
          </p:spPr>
          <p:txBody>
            <a:bodyPr wrap="none" rtlCol="0">
              <a:spAutoFit/>
            </a:bodyPr>
            <a:lstStyle/>
            <a:p>
              <a:r>
                <a:rPr lang="ja-JP" altLang="en-US" sz="1400" dirty="0"/>
                <a:t>４</a:t>
              </a:r>
              <a:endParaRPr kumimoji="1" lang="en-US" altLang="ja-JP" sz="1400" dirty="0" smtClean="0"/>
            </a:p>
          </p:txBody>
        </p:sp>
        <p:sp>
          <p:nvSpPr>
            <p:cNvPr id="175" name="テキスト ボックス 174"/>
            <p:cNvSpPr txBox="1"/>
            <p:nvPr/>
          </p:nvSpPr>
          <p:spPr>
            <a:xfrm>
              <a:off x="282121" y="2075706"/>
              <a:ext cx="308098" cy="307777"/>
            </a:xfrm>
            <a:prstGeom prst="rect">
              <a:avLst/>
            </a:prstGeom>
            <a:noFill/>
          </p:spPr>
          <p:txBody>
            <a:bodyPr wrap="none" rtlCol="0">
              <a:spAutoFit/>
            </a:bodyPr>
            <a:lstStyle/>
            <a:p>
              <a:r>
                <a:rPr lang="ja-JP" altLang="en-US" sz="1400" dirty="0"/>
                <a:t>２</a:t>
              </a:r>
              <a:endParaRPr kumimoji="1" lang="en-US" altLang="ja-JP" sz="1400" dirty="0" smtClean="0"/>
            </a:p>
          </p:txBody>
        </p:sp>
      </p:grpSp>
      <p:sp>
        <p:nvSpPr>
          <p:cNvPr id="145" name="正方形/長方形 144"/>
          <p:cNvSpPr/>
          <p:nvPr/>
        </p:nvSpPr>
        <p:spPr>
          <a:xfrm>
            <a:off x="606507" y="1340768"/>
            <a:ext cx="3416013"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積み上げ</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改善　</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１３２</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件</a:t>
            </a:r>
            <a:r>
              <a:rPr lang="en-US" altLang="ja-JP"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Ｙ</a:t>
            </a:r>
            <a:endParaRPr lang="en-US" altLang="ja-JP"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63" name="テキスト ボックス 162"/>
          <p:cNvSpPr txBox="1"/>
          <p:nvPr/>
        </p:nvSpPr>
        <p:spPr>
          <a:xfrm>
            <a:off x="278284" y="665506"/>
            <a:ext cx="4621778" cy="369332"/>
          </a:xfrm>
          <a:prstGeom prst="rect">
            <a:avLst/>
          </a:prstGeom>
          <a:noFill/>
        </p:spPr>
        <p:txBody>
          <a:bodyPr wrap="none" rtlCol="0">
            <a:spAutoFit/>
          </a:bodyPr>
          <a:lstStyle/>
          <a:p>
            <a:r>
              <a:rPr lang="ja-JP" altLang="en-US" b="1" dirty="0" smtClean="0"/>
              <a:t>誰でも安全で楽に作業できる</a:t>
            </a:r>
            <a:r>
              <a:rPr lang="ja-JP" altLang="en-US" b="1" dirty="0"/>
              <a:t>職場づくり</a:t>
            </a:r>
            <a:r>
              <a:rPr lang="ja-JP" altLang="en-US" b="1" dirty="0" smtClean="0"/>
              <a:t>とは②</a:t>
            </a:r>
            <a:endParaRPr kumimoji="1" lang="ja-JP" altLang="en-US" b="1" dirty="0"/>
          </a:p>
        </p:txBody>
      </p:sp>
      <p:sp>
        <p:nvSpPr>
          <p:cNvPr id="195" name="Freeform 230"/>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a:extLst/>
        </p:spPr>
        <p:txBody>
          <a:bodyPr/>
          <a:lstStyle/>
          <a:p>
            <a:endParaRPr lang="ja-JP" altLang="en-US"/>
          </a:p>
        </p:txBody>
      </p:sp>
      <p:sp>
        <p:nvSpPr>
          <p:cNvPr id="196" name="Freeform 231"/>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7" name="Freeform 232"/>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8" name="Freeform 233"/>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199" name="Freeform 234"/>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0" name="Freeform 235"/>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Freeform 236"/>
          <p:cNvSpPr>
            <a:spLocks/>
          </p:cNvSpPr>
          <p:nvPr/>
        </p:nvSpPr>
        <p:spPr bwMode="auto">
          <a:xfrm flipH="1">
            <a:off x="8556023" y="2364408"/>
            <a:ext cx="264449" cy="291259"/>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202" name="Freeform 237"/>
          <p:cNvSpPr>
            <a:spLocks/>
          </p:cNvSpPr>
          <p:nvPr/>
        </p:nvSpPr>
        <p:spPr bwMode="auto">
          <a:xfrm flipH="1">
            <a:off x="8632832" y="2495843"/>
            <a:ext cx="54886" cy="69397"/>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Freeform 238"/>
          <p:cNvSpPr>
            <a:spLocks/>
          </p:cNvSpPr>
          <p:nvPr/>
        </p:nvSpPr>
        <p:spPr bwMode="auto">
          <a:xfrm flipH="1">
            <a:off x="8345930" y="2364408"/>
            <a:ext cx="113513" cy="110405"/>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4" name="Freeform 239"/>
          <p:cNvSpPr>
            <a:spLocks/>
          </p:cNvSpPr>
          <p:nvPr/>
        </p:nvSpPr>
        <p:spPr bwMode="auto">
          <a:xfrm flipH="1">
            <a:off x="8213706" y="2343379"/>
            <a:ext cx="82328" cy="83067"/>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5" name="Freeform 240"/>
          <p:cNvSpPr>
            <a:spLocks/>
          </p:cNvSpPr>
          <p:nvPr/>
        </p:nvSpPr>
        <p:spPr bwMode="auto">
          <a:xfrm flipH="1">
            <a:off x="8299777" y="2367563"/>
            <a:ext cx="114761" cy="79912"/>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206" name="Freeform 241"/>
          <p:cNvSpPr>
            <a:spLocks/>
          </p:cNvSpPr>
          <p:nvPr/>
        </p:nvSpPr>
        <p:spPr bwMode="auto">
          <a:xfrm flipH="1">
            <a:off x="7748956" y="2186709"/>
            <a:ext cx="54886" cy="17875"/>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7" name="Freeform 242"/>
          <p:cNvSpPr>
            <a:spLocks/>
          </p:cNvSpPr>
          <p:nvPr/>
        </p:nvSpPr>
        <p:spPr bwMode="auto">
          <a:xfrm flipH="1">
            <a:off x="7712781" y="2224562"/>
            <a:ext cx="59875" cy="14720"/>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Freeform 243"/>
          <p:cNvSpPr>
            <a:spLocks/>
          </p:cNvSpPr>
          <p:nvPr/>
        </p:nvSpPr>
        <p:spPr bwMode="auto">
          <a:xfrm flipH="1">
            <a:off x="7795110" y="2210893"/>
            <a:ext cx="68607" cy="45213"/>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9" name="Line 293"/>
          <p:cNvSpPr>
            <a:spLocks noChangeShapeType="1"/>
          </p:cNvSpPr>
          <p:nvPr/>
        </p:nvSpPr>
        <p:spPr bwMode="auto">
          <a:xfrm flipH="1">
            <a:off x="8076492" y="2530542"/>
            <a:ext cx="4989" cy="4521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 name="Text Box 880"/>
          <p:cNvSpPr txBox="1">
            <a:spLocks noChangeArrowheads="1"/>
          </p:cNvSpPr>
          <p:nvPr/>
        </p:nvSpPr>
        <p:spPr bwMode="auto">
          <a:xfrm>
            <a:off x="8118751" y="300215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32" name="テキスト ボックス 131"/>
          <p:cNvSpPr txBox="1"/>
          <p:nvPr/>
        </p:nvSpPr>
        <p:spPr>
          <a:xfrm>
            <a:off x="4108030" y="967085"/>
            <a:ext cx="633507" cy="276999"/>
          </a:xfrm>
          <a:prstGeom prst="rect">
            <a:avLst/>
          </a:prstGeom>
          <a:noFill/>
        </p:spPr>
        <p:txBody>
          <a:bodyPr wrap="none" rtlCol="0">
            <a:spAutoFit/>
          </a:bodyPr>
          <a:lstStyle/>
          <a:p>
            <a:r>
              <a:rPr lang="en-US" altLang="ja-JP" sz="1200" dirty="0" smtClean="0">
                <a:latin typeface="+mj-ea"/>
                <a:ea typeface="+mj-ea"/>
              </a:rPr>
              <a:t>‘18.4.6</a:t>
            </a:r>
            <a:endParaRPr kumimoji="1" lang="ja-JP" altLang="en-US" sz="1200" dirty="0">
              <a:latin typeface="+mj-ea"/>
              <a:ea typeface="+mj-ea"/>
            </a:endParaRPr>
          </a:p>
        </p:txBody>
      </p:sp>
      <p:sp>
        <p:nvSpPr>
          <p:cNvPr id="133" name="テキスト ボックス 132"/>
          <p:cNvSpPr txBox="1"/>
          <p:nvPr/>
        </p:nvSpPr>
        <p:spPr>
          <a:xfrm>
            <a:off x="4223077" y="1169876"/>
            <a:ext cx="492443" cy="276999"/>
          </a:xfrm>
          <a:prstGeom prst="rect">
            <a:avLst/>
          </a:prstGeom>
          <a:noFill/>
        </p:spPr>
        <p:txBody>
          <a:bodyPr wrap="none" rtlCol="0">
            <a:spAutoFit/>
          </a:bodyPr>
          <a:lstStyle/>
          <a:p>
            <a:r>
              <a:rPr kumimoji="1" lang="ja-JP" altLang="en-US" sz="1200" dirty="0" smtClean="0"/>
              <a:t>中村</a:t>
            </a:r>
            <a:endParaRPr kumimoji="1" lang="ja-JP" altLang="en-US" sz="1200" dirty="0"/>
          </a:p>
        </p:txBody>
      </p:sp>
      <p:sp>
        <p:nvSpPr>
          <p:cNvPr id="129" name="フローチャート : 直接アクセス記憶 128"/>
          <p:cNvSpPr/>
          <p:nvPr/>
        </p:nvSpPr>
        <p:spPr>
          <a:xfrm rot="16200000">
            <a:off x="6157533" y="232448"/>
            <a:ext cx="334794" cy="1776680"/>
          </a:xfrm>
          <a:prstGeom prst="flowChartMagneticDrum">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円形吹き出し 160"/>
          <p:cNvSpPr/>
          <p:nvPr/>
        </p:nvSpPr>
        <p:spPr>
          <a:xfrm flipH="1">
            <a:off x="6372200" y="686584"/>
            <a:ext cx="1897380" cy="1265688"/>
          </a:xfrm>
          <a:prstGeom prst="wedgeEllipseCallout">
            <a:avLst>
              <a:gd name="adj1" fmla="val -33224"/>
              <a:gd name="adj2" fmla="val 604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ま</a:t>
            </a:r>
            <a:endParaRPr kumimoji="1" lang="ja-JP" altLang="en-US" dirty="0"/>
          </a:p>
        </p:txBody>
      </p:sp>
      <p:sp>
        <p:nvSpPr>
          <p:cNvPr id="162" name="テキスト ボックス 161"/>
          <p:cNvSpPr txBox="1"/>
          <p:nvPr/>
        </p:nvSpPr>
        <p:spPr>
          <a:xfrm>
            <a:off x="6589047" y="853367"/>
            <a:ext cx="1717886" cy="923330"/>
          </a:xfrm>
          <a:prstGeom prst="rect">
            <a:avLst/>
          </a:prstGeom>
          <a:noFill/>
        </p:spPr>
        <p:txBody>
          <a:bodyPr wrap="square" rtlCol="0">
            <a:spAutoFit/>
          </a:bodyPr>
          <a:lstStyle/>
          <a:p>
            <a:r>
              <a:rPr lang="ja-JP" altLang="en-US" dirty="0" smtClean="0"/>
              <a:t>小さな効果を</a:t>
            </a:r>
            <a:endParaRPr lang="en-US" altLang="ja-JP" dirty="0" smtClean="0"/>
          </a:p>
          <a:p>
            <a:r>
              <a:rPr lang="ja-JP" altLang="en-US" dirty="0" smtClean="0"/>
              <a:t>コツコツと</a:t>
            </a:r>
            <a:endParaRPr lang="en-US" altLang="ja-JP" dirty="0" smtClean="0"/>
          </a:p>
          <a:p>
            <a:r>
              <a:rPr lang="ja-JP" altLang="en-US" dirty="0" smtClean="0"/>
              <a:t>積み上げ</a:t>
            </a:r>
            <a:endParaRPr kumimoji="1" lang="ja-JP" altLang="en-US" dirty="0"/>
          </a:p>
        </p:txBody>
      </p:sp>
      <p:grpSp>
        <p:nvGrpSpPr>
          <p:cNvPr id="221" name="グループ化 220"/>
          <p:cNvGrpSpPr/>
          <p:nvPr/>
        </p:nvGrpSpPr>
        <p:grpSpPr>
          <a:xfrm flipH="1">
            <a:off x="8028384" y="1603645"/>
            <a:ext cx="732205" cy="770197"/>
            <a:chOff x="5515773" y="3708647"/>
            <a:chExt cx="853725" cy="778283"/>
          </a:xfrm>
        </p:grpSpPr>
        <p:sp>
          <p:nvSpPr>
            <p:cNvPr id="223" name="Freeform 696"/>
            <p:cNvSpPr>
              <a:spLocks/>
            </p:cNvSpPr>
            <p:nvPr/>
          </p:nvSpPr>
          <p:spPr bwMode="auto">
            <a:xfrm>
              <a:off x="5620191" y="3827899"/>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24" name="Freeform 697"/>
            <p:cNvSpPr>
              <a:spLocks/>
            </p:cNvSpPr>
            <p:nvPr/>
          </p:nvSpPr>
          <p:spPr bwMode="auto">
            <a:xfrm flipH="1">
              <a:off x="5745222" y="3940074"/>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25" name="Freeform 701"/>
            <p:cNvSpPr>
              <a:spLocks/>
            </p:cNvSpPr>
            <p:nvPr/>
          </p:nvSpPr>
          <p:spPr bwMode="auto">
            <a:xfrm flipH="1">
              <a:off x="5905977" y="4005510"/>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6" name="Freeform 702"/>
            <p:cNvSpPr>
              <a:spLocks/>
            </p:cNvSpPr>
            <p:nvPr/>
          </p:nvSpPr>
          <p:spPr bwMode="auto">
            <a:xfrm flipH="1">
              <a:off x="6070491" y="4023038"/>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227" name="グループ化 226"/>
            <p:cNvGrpSpPr/>
            <p:nvPr/>
          </p:nvGrpSpPr>
          <p:grpSpPr>
            <a:xfrm rot="21354649" flipH="1">
              <a:off x="5515773" y="3708647"/>
              <a:ext cx="853725" cy="436205"/>
              <a:chOff x="6718234" y="594578"/>
              <a:chExt cx="942014" cy="487920"/>
            </a:xfrm>
          </p:grpSpPr>
          <p:sp>
            <p:nvSpPr>
              <p:cNvPr id="23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4" name="テキスト ボックス 233"/>
              <p:cNvSpPr txBox="1"/>
              <p:nvPr/>
            </p:nvSpPr>
            <p:spPr>
              <a:xfrm>
                <a:off x="6771574" y="632401"/>
                <a:ext cx="888674" cy="260909"/>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sp>
          <p:nvSpPr>
            <p:cNvPr id="228" name="Oval 1371"/>
            <p:cNvSpPr>
              <a:spLocks noChangeArrowheads="1"/>
            </p:cNvSpPr>
            <p:nvPr/>
          </p:nvSpPr>
          <p:spPr bwMode="auto">
            <a:xfrm flipH="1">
              <a:off x="5961924" y="433501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229" name="Oval 1366"/>
            <p:cNvSpPr>
              <a:spLocks noChangeArrowheads="1"/>
            </p:cNvSpPr>
            <p:nvPr/>
          </p:nvSpPr>
          <p:spPr bwMode="auto">
            <a:xfrm flipH="1">
              <a:off x="5983696" y="416297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30" name="Oval 1366"/>
            <p:cNvSpPr>
              <a:spLocks noChangeArrowheads="1"/>
            </p:cNvSpPr>
            <p:nvPr/>
          </p:nvSpPr>
          <p:spPr bwMode="auto">
            <a:xfrm flipH="1">
              <a:off x="6101746" y="4170569"/>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sp>
        <p:nvSpPr>
          <p:cNvPr id="126" name="テキスト ボックス 125"/>
          <p:cNvSpPr txBox="1"/>
          <p:nvPr/>
        </p:nvSpPr>
        <p:spPr>
          <a:xfrm>
            <a:off x="8336318" y="35332"/>
            <a:ext cx="700178" cy="369332"/>
          </a:xfrm>
          <a:prstGeom prst="rect">
            <a:avLst/>
          </a:prstGeom>
          <a:noFill/>
        </p:spPr>
        <p:txBody>
          <a:bodyPr wrap="square" rtlCol="0">
            <a:spAutoFit/>
          </a:bodyPr>
          <a:lstStyle/>
          <a:p>
            <a:r>
              <a:rPr lang="en-US" altLang="ja-JP" dirty="0" smtClean="0"/>
              <a:t>8</a:t>
            </a:r>
            <a:r>
              <a:rPr kumimoji="1" lang="en-US" altLang="ja-JP" dirty="0" smtClean="0"/>
              <a:t>/21</a:t>
            </a:r>
            <a:endParaRPr kumimoji="1" lang="ja-JP" altLang="en-US" dirty="0"/>
          </a:p>
        </p:txBody>
      </p:sp>
      <p:sp>
        <p:nvSpPr>
          <p:cNvPr id="131"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８</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テーマの選定理由２</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11" name="角丸四角形吹き出し 110"/>
          <p:cNvSpPr/>
          <p:nvPr/>
        </p:nvSpPr>
        <p:spPr>
          <a:xfrm>
            <a:off x="5759777" y="475592"/>
            <a:ext cx="2135341" cy="398380"/>
          </a:xfrm>
          <a:prstGeom prst="wedgeRoundRectCallout">
            <a:avLst>
              <a:gd name="adj1" fmla="val -93266"/>
              <a:gd name="adj2" fmla="val 38991"/>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このページの問題</a:t>
            </a:r>
            <a:endParaRPr kumimoji="1" lang="ja-JP" altLang="en-US" dirty="0">
              <a:solidFill>
                <a:schemeClr val="tx1"/>
              </a:solidFill>
            </a:endParaRPr>
          </a:p>
        </p:txBody>
      </p:sp>
      <p:sp>
        <p:nvSpPr>
          <p:cNvPr id="125" name="角丸四角形吹き出し 124"/>
          <p:cNvSpPr/>
          <p:nvPr/>
        </p:nvSpPr>
        <p:spPr>
          <a:xfrm>
            <a:off x="5220737" y="5499725"/>
            <a:ext cx="2942811" cy="588166"/>
          </a:xfrm>
          <a:prstGeom prst="wedgeRoundRectCallout">
            <a:avLst>
              <a:gd name="adj1" fmla="val -47409"/>
              <a:gd name="adj2" fmla="val 83731"/>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このページの答え</a:t>
            </a:r>
            <a:endParaRPr lang="en-US" altLang="ja-JP" dirty="0" smtClean="0">
              <a:solidFill>
                <a:schemeClr val="tx1"/>
              </a:solidFill>
            </a:endParaRPr>
          </a:p>
          <a:p>
            <a:pPr algn="ctr"/>
            <a:r>
              <a:rPr kumimoji="1" lang="ja-JP" altLang="en-US" dirty="0" smtClean="0">
                <a:solidFill>
                  <a:schemeClr val="tx1"/>
                </a:solidFill>
              </a:rPr>
              <a:t>おかしい</a:t>
            </a:r>
            <a:r>
              <a:rPr kumimoji="1" lang="ja-JP" altLang="en-US" dirty="0">
                <a:solidFill>
                  <a:schemeClr val="tx1"/>
                </a:solidFill>
              </a:rPr>
              <a:t>ね</a:t>
            </a:r>
          </a:p>
        </p:txBody>
      </p:sp>
      <p:sp>
        <p:nvSpPr>
          <p:cNvPr id="135" name="角丸四角形吹き出し 134"/>
          <p:cNvSpPr/>
          <p:nvPr/>
        </p:nvSpPr>
        <p:spPr>
          <a:xfrm>
            <a:off x="1115309" y="1286569"/>
            <a:ext cx="5981442" cy="1661892"/>
          </a:xfrm>
          <a:prstGeom prst="wedgeRoundRectCallout">
            <a:avLst>
              <a:gd name="adj1" fmla="val -10445"/>
              <a:gd name="adj2" fmla="val 9526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前ページからの問題</a:t>
            </a:r>
            <a:endParaRPr kumimoji="1" lang="en-US" altLang="ja-JP" dirty="0" smtClean="0">
              <a:solidFill>
                <a:schemeClr val="tx1"/>
              </a:solidFill>
            </a:endParaRPr>
          </a:p>
          <a:p>
            <a:pPr algn="ctr"/>
            <a:r>
              <a:rPr lang="ja-JP" altLang="en-US" dirty="0">
                <a:solidFill>
                  <a:schemeClr val="tx1"/>
                </a:solidFill>
              </a:rPr>
              <a:t>・３</a:t>
            </a:r>
            <a:r>
              <a:rPr lang="ja-JP" altLang="en-US" dirty="0" smtClean="0">
                <a:solidFill>
                  <a:schemeClr val="tx1"/>
                </a:solidFill>
              </a:rPr>
              <a:t>ムに対して改善してきて解決したというページ</a:t>
            </a:r>
            <a:endParaRPr kumimoji="1" lang="en-US" altLang="ja-JP" dirty="0" smtClean="0">
              <a:solidFill>
                <a:schemeClr val="tx1"/>
              </a:solidFill>
            </a:endParaRPr>
          </a:p>
          <a:p>
            <a:pPr algn="ctr"/>
            <a:r>
              <a:rPr lang="ja-JP" altLang="en-US" dirty="0" smtClean="0">
                <a:solidFill>
                  <a:schemeClr val="tx1"/>
                </a:solidFill>
              </a:rPr>
              <a:t>しかし</a:t>
            </a:r>
            <a:r>
              <a:rPr lang="ja-JP" altLang="en-US" dirty="0">
                <a:solidFill>
                  <a:schemeClr val="tx1"/>
                </a:solidFill>
              </a:rPr>
              <a:t>、</a:t>
            </a:r>
            <a:r>
              <a:rPr kumimoji="1" lang="ja-JP" altLang="en-US" dirty="0" smtClean="0">
                <a:solidFill>
                  <a:schemeClr val="tx1"/>
                </a:solidFill>
              </a:rPr>
              <a:t>全体人数が減り女性と年寄りが多くなってきた</a:t>
            </a:r>
            <a:endParaRPr kumimoji="1" lang="en-US" altLang="ja-JP" dirty="0" smtClean="0">
              <a:solidFill>
                <a:schemeClr val="tx1"/>
              </a:solidFill>
            </a:endParaRPr>
          </a:p>
          <a:p>
            <a:pPr algn="ctr"/>
            <a:r>
              <a:rPr lang="ja-JP" altLang="en-US" dirty="0" smtClean="0">
                <a:solidFill>
                  <a:schemeClr val="tx1"/>
                </a:solidFill>
              </a:rPr>
              <a:t>重量物作業がつらいというワードの答えがいまだにない</a:t>
            </a:r>
            <a:endParaRPr lang="en-US" altLang="ja-JP" dirty="0" smtClean="0">
              <a:solidFill>
                <a:schemeClr val="tx1"/>
              </a:solidFill>
            </a:endParaRPr>
          </a:p>
          <a:p>
            <a:pPr algn="ctr"/>
            <a:endParaRPr kumimoji="1" lang="ja-JP" altLang="en-US" dirty="0">
              <a:solidFill>
                <a:schemeClr val="tx1"/>
              </a:solidFill>
            </a:endParaRPr>
          </a:p>
        </p:txBody>
      </p:sp>
      <p:sp>
        <p:nvSpPr>
          <p:cNvPr id="137" name="角丸四角形吹き出し 136"/>
          <p:cNvSpPr/>
          <p:nvPr/>
        </p:nvSpPr>
        <p:spPr>
          <a:xfrm>
            <a:off x="4808838" y="3803548"/>
            <a:ext cx="3854550" cy="890676"/>
          </a:xfrm>
          <a:prstGeom prst="wedgeRoundRectCallout">
            <a:avLst>
              <a:gd name="adj1" fmla="val -60526"/>
              <a:gd name="adj2" fmla="val -26353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選定理由は問題点を整理し</a:t>
            </a:r>
            <a:endParaRPr lang="en-US" altLang="ja-JP" dirty="0" smtClean="0">
              <a:solidFill>
                <a:schemeClr val="tx1"/>
              </a:solidFill>
            </a:endParaRPr>
          </a:p>
          <a:p>
            <a:pPr algn="ctr"/>
            <a:r>
              <a:rPr lang="ja-JP" altLang="en-US" dirty="0" smtClean="0">
                <a:solidFill>
                  <a:schemeClr val="tx1"/>
                </a:solidFill>
              </a:rPr>
              <a:t>その必要性をうったえるんですよね</a:t>
            </a:r>
            <a:endParaRPr kumimoji="1" lang="ja-JP" altLang="en-US" dirty="0">
              <a:solidFill>
                <a:schemeClr val="tx1"/>
              </a:solidFill>
            </a:endParaRPr>
          </a:p>
        </p:txBody>
      </p:sp>
    </p:spTree>
    <p:extLst>
      <p:ext uri="{BB962C8B-B14F-4D97-AF65-F5344CB8AC3E}">
        <p14:creationId xmlns:p14="http://schemas.microsoft.com/office/powerpoint/2010/main" val="124738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down)">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down)">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wipe(down)">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down)">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25" grpId="0" animBg="1"/>
      <p:bldP spid="135"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グループ化 105"/>
          <p:cNvGrpSpPr/>
          <p:nvPr/>
        </p:nvGrpSpPr>
        <p:grpSpPr>
          <a:xfrm flipH="1">
            <a:off x="7894865" y="841724"/>
            <a:ext cx="898521" cy="1145525"/>
            <a:chOff x="9468544" y="638935"/>
            <a:chExt cx="898521" cy="1145525"/>
          </a:xfrm>
        </p:grpSpPr>
        <p:grpSp>
          <p:nvGrpSpPr>
            <p:cNvPr id="208" name="グループ化 207"/>
            <p:cNvGrpSpPr/>
            <p:nvPr/>
          </p:nvGrpSpPr>
          <p:grpSpPr>
            <a:xfrm>
              <a:off x="9522947" y="1234575"/>
              <a:ext cx="844118" cy="549885"/>
              <a:chOff x="3603193" y="3820739"/>
              <a:chExt cx="881567" cy="569957"/>
            </a:xfrm>
          </p:grpSpPr>
          <p:sp>
            <p:nvSpPr>
              <p:cNvPr id="223"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24"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25"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26"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7"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8"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9"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0"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1"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10" name="Line 748"/>
            <p:cNvSpPr>
              <a:spLocks noChangeShapeType="1"/>
            </p:cNvSpPr>
            <p:nvPr/>
          </p:nvSpPr>
          <p:spPr bwMode="auto">
            <a:xfrm flipH="1">
              <a:off x="10266141" y="920834"/>
              <a:ext cx="0" cy="1001"/>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 name="Freeform 696"/>
            <p:cNvSpPr>
              <a:spLocks/>
            </p:cNvSpPr>
            <p:nvPr/>
          </p:nvSpPr>
          <p:spPr bwMode="auto">
            <a:xfrm>
              <a:off x="9495294" y="756621"/>
              <a:ext cx="676011" cy="59523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12" name="Freeform 697"/>
            <p:cNvSpPr>
              <a:spLocks/>
            </p:cNvSpPr>
            <p:nvPr/>
          </p:nvSpPr>
          <p:spPr bwMode="auto">
            <a:xfrm flipH="1">
              <a:off x="9615014" y="864846"/>
              <a:ext cx="467177" cy="52759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13" name="Freeform 701"/>
            <p:cNvSpPr>
              <a:spLocks/>
            </p:cNvSpPr>
            <p:nvPr/>
          </p:nvSpPr>
          <p:spPr bwMode="auto">
            <a:xfrm flipH="1">
              <a:off x="9768940" y="927977"/>
              <a:ext cx="80113" cy="5862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4" name="Freeform 702"/>
            <p:cNvSpPr>
              <a:spLocks/>
            </p:cNvSpPr>
            <p:nvPr/>
          </p:nvSpPr>
          <p:spPr bwMode="auto">
            <a:xfrm flipH="1">
              <a:off x="9926465" y="944888"/>
              <a:ext cx="77413" cy="42839"/>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15" name="グループ化 214"/>
            <p:cNvGrpSpPr/>
            <p:nvPr/>
          </p:nvGrpSpPr>
          <p:grpSpPr>
            <a:xfrm rot="21354649" flipH="1">
              <a:off x="9468544" y="638935"/>
              <a:ext cx="744122" cy="420843"/>
              <a:chOff x="6718234" y="594578"/>
              <a:chExt cx="857503" cy="487920"/>
            </a:xfrm>
          </p:grpSpPr>
          <p:sp>
            <p:nvSpPr>
              <p:cNvPr id="21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 name="テキスト ボックス 221"/>
              <p:cNvSpPr txBox="1"/>
              <p:nvPr/>
            </p:nvSpPr>
            <p:spPr>
              <a:xfrm>
                <a:off x="6808959" y="605991"/>
                <a:ext cx="635606" cy="285465"/>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17" name="Oval 1366"/>
            <p:cNvSpPr>
              <a:spLocks noChangeArrowheads="1"/>
            </p:cNvSpPr>
            <p:nvPr/>
          </p:nvSpPr>
          <p:spPr bwMode="auto">
            <a:xfrm flipH="1">
              <a:off x="9843357" y="1079899"/>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8" name="Oval 1366"/>
            <p:cNvSpPr>
              <a:spLocks noChangeArrowheads="1"/>
            </p:cNvSpPr>
            <p:nvPr/>
          </p:nvSpPr>
          <p:spPr bwMode="auto">
            <a:xfrm flipH="1">
              <a:off x="9956392" y="1087223"/>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2" name="グループ化 181"/>
          <p:cNvGrpSpPr/>
          <p:nvPr/>
        </p:nvGrpSpPr>
        <p:grpSpPr>
          <a:xfrm flipH="1">
            <a:off x="4818287" y="687225"/>
            <a:ext cx="977849" cy="1170299"/>
            <a:chOff x="3397940" y="3406870"/>
            <a:chExt cx="1029714" cy="1210161"/>
          </a:xfrm>
        </p:grpSpPr>
        <p:sp>
          <p:nvSpPr>
            <p:cNvPr id="183" name="Freeform 1376"/>
            <p:cNvSpPr>
              <a:spLocks/>
            </p:cNvSpPr>
            <p:nvPr/>
          </p:nvSpPr>
          <p:spPr bwMode="auto">
            <a:xfrm>
              <a:off x="3397940" y="4047074"/>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4" name="Freeform 1362"/>
            <p:cNvSpPr>
              <a:spLocks/>
            </p:cNvSpPr>
            <p:nvPr/>
          </p:nvSpPr>
          <p:spPr bwMode="auto">
            <a:xfrm>
              <a:off x="3586848" y="4136967"/>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85" name="Freeform 1372"/>
            <p:cNvSpPr>
              <a:spLocks/>
            </p:cNvSpPr>
            <p:nvPr/>
          </p:nvSpPr>
          <p:spPr bwMode="auto">
            <a:xfrm>
              <a:off x="3865953" y="4192432"/>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6" name="Freeform 1373"/>
            <p:cNvSpPr>
              <a:spLocks/>
            </p:cNvSpPr>
            <p:nvPr/>
          </p:nvSpPr>
          <p:spPr bwMode="auto">
            <a:xfrm>
              <a:off x="3906797" y="4190520"/>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Freeform 1374"/>
            <p:cNvSpPr>
              <a:spLocks/>
            </p:cNvSpPr>
            <p:nvPr/>
          </p:nvSpPr>
          <p:spPr bwMode="auto">
            <a:xfrm>
              <a:off x="3779157" y="4180957"/>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Freeform 1375"/>
            <p:cNvSpPr>
              <a:spLocks/>
            </p:cNvSpPr>
            <p:nvPr/>
          </p:nvSpPr>
          <p:spPr bwMode="auto">
            <a:xfrm>
              <a:off x="3797878" y="4314839"/>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9" name="Freeform 1377"/>
            <p:cNvSpPr>
              <a:spLocks/>
            </p:cNvSpPr>
            <p:nvPr/>
          </p:nvSpPr>
          <p:spPr bwMode="auto">
            <a:xfrm>
              <a:off x="3452400" y="4159918"/>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0" name="Freeform 1378"/>
            <p:cNvSpPr>
              <a:spLocks/>
            </p:cNvSpPr>
            <p:nvPr/>
          </p:nvSpPr>
          <p:spPr bwMode="auto">
            <a:xfrm>
              <a:off x="3530686" y="4136967"/>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1" name="Line 1379"/>
            <p:cNvSpPr>
              <a:spLocks noChangeShapeType="1"/>
            </p:cNvSpPr>
            <p:nvPr/>
          </p:nvSpPr>
          <p:spPr bwMode="auto">
            <a:xfrm flipH="1">
              <a:off x="3498351" y="4182870"/>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92" name="グループ化 191"/>
            <p:cNvGrpSpPr/>
            <p:nvPr/>
          </p:nvGrpSpPr>
          <p:grpSpPr>
            <a:xfrm rot="245351">
              <a:off x="3578377" y="3406870"/>
              <a:ext cx="849277" cy="841918"/>
              <a:chOff x="7348099" y="1291180"/>
              <a:chExt cx="937105" cy="941732"/>
            </a:xfrm>
          </p:grpSpPr>
          <p:sp>
            <p:nvSpPr>
              <p:cNvPr id="193" name="月 192"/>
              <p:cNvSpPr/>
              <p:nvPr/>
            </p:nvSpPr>
            <p:spPr>
              <a:xfrm rot="20284515" flipH="1">
                <a:off x="7962439" y="1476297"/>
                <a:ext cx="322765" cy="718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4" name="グループ化 193"/>
              <p:cNvGrpSpPr/>
              <p:nvPr/>
            </p:nvGrpSpPr>
            <p:grpSpPr>
              <a:xfrm>
                <a:off x="7438921" y="1422185"/>
                <a:ext cx="748379" cy="810727"/>
                <a:chOff x="10721363" y="466040"/>
                <a:chExt cx="659498" cy="669672"/>
              </a:xfrm>
            </p:grpSpPr>
            <p:sp>
              <p:nvSpPr>
                <p:cNvPr id="203"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204"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05"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6"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95"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6"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98" name="グループ化 197"/>
              <p:cNvGrpSpPr/>
              <p:nvPr/>
            </p:nvGrpSpPr>
            <p:grpSpPr>
              <a:xfrm>
                <a:off x="7348099" y="1291180"/>
                <a:ext cx="857503" cy="487920"/>
                <a:chOff x="6718234" y="594578"/>
                <a:chExt cx="857503" cy="487920"/>
              </a:xfrm>
            </p:grpSpPr>
            <p:sp>
              <p:nvSpPr>
                <p:cNvPr id="19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2" name="テキスト ボックス 201"/>
                <p:cNvSpPr txBox="1"/>
                <p:nvPr/>
              </p:nvSpPr>
              <p:spPr>
                <a:xfrm>
                  <a:off x="6794541" y="613680"/>
                  <a:ext cx="635606" cy="284793"/>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grpSp>
      <p:sp>
        <p:nvSpPr>
          <p:cNvPr id="117" name="円弧 116"/>
          <p:cNvSpPr/>
          <p:nvPr/>
        </p:nvSpPr>
        <p:spPr>
          <a:xfrm rot="18630459">
            <a:off x="8300257" y="1468871"/>
            <a:ext cx="178823" cy="125428"/>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106" y="3810157"/>
            <a:ext cx="2594184" cy="18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965" y="3385456"/>
            <a:ext cx="4208421" cy="10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月 2"/>
          <p:cNvSpPr/>
          <p:nvPr/>
        </p:nvSpPr>
        <p:spPr>
          <a:xfrm rot="17081726" flipH="1" flipV="1">
            <a:off x="926288" y="1702191"/>
            <a:ext cx="179182" cy="42913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1074028" y="1998311"/>
            <a:ext cx="142121" cy="203959"/>
          </a:xfrm>
          <a:custGeom>
            <a:avLst/>
            <a:gdLst>
              <a:gd name="connsiteX0" fmla="*/ 3185 w 218392"/>
              <a:gd name="connsiteY0" fmla="*/ 251025 h 295849"/>
              <a:gd name="connsiteX1" fmla="*/ 21115 w 218392"/>
              <a:gd name="connsiteY1" fmla="*/ 206202 h 295849"/>
              <a:gd name="connsiteX2" fmla="*/ 30079 w 218392"/>
              <a:gd name="connsiteY2" fmla="*/ 179308 h 295849"/>
              <a:gd name="connsiteX3" fmla="*/ 39044 w 218392"/>
              <a:gd name="connsiteY3" fmla="*/ 71731 h 295849"/>
              <a:gd name="connsiteX4" fmla="*/ 56974 w 218392"/>
              <a:gd name="connsiteY4" fmla="*/ 53802 h 295849"/>
              <a:gd name="connsiteX5" fmla="*/ 110762 w 218392"/>
              <a:gd name="connsiteY5" fmla="*/ 26908 h 295849"/>
              <a:gd name="connsiteX6" fmla="*/ 128691 w 218392"/>
              <a:gd name="connsiteY6" fmla="*/ 8978 h 295849"/>
              <a:gd name="connsiteX7" fmla="*/ 191444 w 218392"/>
              <a:gd name="connsiteY7" fmla="*/ 8978 h 295849"/>
              <a:gd name="connsiteX8" fmla="*/ 209374 w 218392"/>
              <a:gd name="connsiteY8" fmla="*/ 26908 h 295849"/>
              <a:gd name="connsiteX9" fmla="*/ 200409 w 218392"/>
              <a:gd name="connsiteY9" fmla="*/ 80696 h 295849"/>
              <a:gd name="connsiteX10" fmla="*/ 173515 w 218392"/>
              <a:gd name="connsiteY10" fmla="*/ 89661 h 295849"/>
              <a:gd name="connsiteX11" fmla="*/ 164550 w 218392"/>
              <a:gd name="connsiteY11" fmla="*/ 152414 h 295849"/>
              <a:gd name="connsiteX12" fmla="*/ 218338 w 218392"/>
              <a:gd name="connsiteY12" fmla="*/ 161378 h 295849"/>
              <a:gd name="connsiteX13" fmla="*/ 155585 w 218392"/>
              <a:gd name="connsiteY13" fmla="*/ 197237 h 295849"/>
              <a:gd name="connsiteX14" fmla="*/ 119726 w 218392"/>
              <a:gd name="connsiteY14" fmla="*/ 233096 h 295849"/>
              <a:gd name="connsiteX15" fmla="*/ 110762 w 218392"/>
              <a:gd name="connsiteY15" fmla="*/ 259990 h 295849"/>
              <a:gd name="connsiteX16" fmla="*/ 83868 w 218392"/>
              <a:gd name="connsiteY16" fmla="*/ 277920 h 295849"/>
              <a:gd name="connsiteX17" fmla="*/ 65938 w 218392"/>
              <a:gd name="connsiteY17" fmla="*/ 295849 h 295849"/>
              <a:gd name="connsiteX18" fmla="*/ 39044 w 218392"/>
              <a:gd name="connsiteY18" fmla="*/ 286884 h 295849"/>
              <a:gd name="connsiteX19" fmla="*/ 3185 w 218392"/>
              <a:gd name="connsiteY19" fmla="*/ 242061 h 295849"/>
              <a:gd name="connsiteX20" fmla="*/ 3185 w 218392"/>
              <a:gd name="connsiteY20" fmla="*/ 251025 h 29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92" h="295849">
                <a:moveTo>
                  <a:pt x="3185" y="251025"/>
                </a:moveTo>
                <a:cubicBezTo>
                  <a:pt x="6173" y="245048"/>
                  <a:pt x="15465" y="221269"/>
                  <a:pt x="21115" y="206202"/>
                </a:cubicBezTo>
                <a:cubicBezTo>
                  <a:pt x="24433" y="197354"/>
                  <a:pt x="28830" y="188675"/>
                  <a:pt x="30079" y="179308"/>
                </a:cubicBezTo>
                <a:cubicBezTo>
                  <a:pt x="34835" y="143640"/>
                  <a:pt x="31504" y="106916"/>
                  <a:pt x="39044" y="71731"/>
                </a:cubicBezTo>
                <a:cubicBezTo>
                  <a:pt x="40815" y="63467"/>
                  <a:pt x="50374" y="59082"/>
                  <a:pt x="56974" y="53802"/>
                </a:cubicBezTo>
                <a:cubicBezTo>
                  <a:pt x="81800" y="33942"/>
                  <a:pt x="82356" y="36377"/>
                  <a:pt x="110762" y="26908"/>
                </a:cubicBezTo>
                <a:cubicBezTo>
                  <a:pt x="116738" y="20931"/>
                  <a:pt x="121443" y="13327"/>
                  <a:pt x="128691" y="8978"/>
                </a:cubicBezTo>
                <a:cubicBezTo>
                  <a:pt x="155168" y="-6908"/>
                  <a:pt x="162202" y="1668"/>
                  <a:pt x="191444" y="8978"/>
                </a:cubicBezTo>
                <a:cubicBezTo>
                  <a:pt x="197421" y="14955"/>
                  <a:pt x="205025" y="19660"/>
                  <a:pt x="209374" y="26908"/>
                </a:cubicBezTo>
                <a:cubicBezTo>
                  <a:pt x="222666" y="49061"/>
                  <a:pt x="222530" y="62999"/>
                  <a:pt x="200409" y="80696"/>
                </a:cubicBezTo>
                <a:cubicBezTo>
                  <a:pt x="193030" y="86599"/>
                  <a:pt x="182480" y="86673"/>
                  <a:pt x="173515" y="89661"/>
                </a:cubicBezTo>
                <a:cubicBezTo>
                  <a:pt x="157955" y="105220"/>
                  <a:pt x="130231" y="122998"/>
                  <a:pt x="164550" y="152414"/>
                </a:cubicBezTo>
                <a:cubicBezTo>
                  <a:pt x="178351" y="164243"/>
                  <a:pt x="200409" y="158390"/>
                  <a:pt x="218338" y="161378"/>
                </a:cubicBezTo>
                <a:cubicBezTo>
                  <a:pt x="199252" y="218641"/>
                  <a:pt x="227109" y="161476"/>
                  <a:pt x="155585" y="197237"/>
                </a:cubicBezTo>
                <a:cubicBezTo>
                  <a:pt x="140465" y="204797"/>
                  <a:pt x="119726" y="233096"/>
                  <a:pt x="119726" y="233096"/>
                </a:cubicBezTo>
                <a:cubicBezTo>
                  <a:pt x="116738" y="242061"/>
                  <a:pt x="116665" y="252611"/>
                  <a:pt x="110762" y="259990"/>
                </a:cubicBezTo>
                <a:cubicBezTo>
                  <a:pt x="104031" y="268403"/>
                  <a:pt x="92281" y="271189"/>
                  <a:pt x="83868" y="277920"/>
                </a:cubicBezTo>
                <a:cubicBezTo>
                  <a:pt x="77268" y="283200"/>
                  <a:pt x="71915" y="289873"/>
                  <a:pt x="65938" y="295849"/>
                </a:cubicBezTo>
                <a:cubicBezTo>
                  <a:pt x="56973" y="292861"/>
                  <a:pt x="46423" y="292787"/>
                  <a:pt x="39044" y="286884"/>
                </a:cubicBezTo>
                <a:cubicBezTo>
                  <a:pt x="17927" y="269990"/>
                  <a:pt x="27557" y="254247"/>
                  <a:pt x="3185" y="242061"/>
                </a:cubicBezTo>
                <a:cubicBezTo>
                  <a:pt x="-2160" y="239388"/>
                  <a:pt x="197" y="257002"/>
                  <a:pt x="3185" y="251025"/>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413964" y="2004497"/>
            <a:ext cx="146072" cy="179229"/>
          </a:xfrm>
          <a:custGeom>
            <a:avLst/>
            <a:gdLst>
              <a:gd name="connsiteX0" fmla="*/ 224454 w 224464"/>
              <a:gd name="connsiteY0" fmla="*/ 197223 h 259976"/>
              <a:gd name="connsiteX1" fmla="*/ 188596 w 224464"/>
              <a:gd name="connsiteY1" fmla="*/ 152400 h 259976"/>
              <a:gd name="connsiteX2" fmla="*/ 206525 w 224464"/>
              <a:gd name="connsiteY2" fmla="*/ 134470 h 259976"/>
              <a:gd name="connsiteX3" fmla="*/ 179631 w 224464"/>
              <a:gd name="connsiteY3" fmla="*/ 80682 h 259976"/>
              <a:gd name="connsiteX4" fmla="*/ 152737 w 224464"/>
              <a:gd name="connsiteY4" fmla="*/ 71717 h 259976"/>
              <a:gd name="connsiteX5" fmla="*/ 107913 w 224464"/>
              <a:gd name="connsiteY5" fmla="*/ 0 h 259976"/>
              <a:gd name="connsiteX6" fmla="*/ 81019 w 224464"/>
              <a:gd name="connsiteY6" fmla="*/ 17929 h 259976"/>
              <a:gd name="connsiteX7" fmla="*/ 72054 w 224464"/>
              <a:gd name="connsiteY7" fmla="*/ 44823 h 259976"/>
              <a:gd name="connsiteX8" fmla="*/ 27231 w 224464"/>
              <a:gd name="connsiteY8" fmla="*/ 71717 h 259976"/>
              <a:gd name="connsiteX9" fmla="*/ 18266 w 224464"/>
              <a:gd name="connsiteY9" fmla="*/ 98611 h 259976"/>
              <a:gd name="connsiteX10" fmla="*/ 337 w 224464"/>
              <a:gd name="connsiteY10" fmla="*/ 116541 h 259976"/>
              <a:gd name="connsiteX11" fmla="*/ 9302 w 224464"/>
              <a:gd name="connsiteY11" fmla="*/ 152400 h 259976"/>
              <a:gd name="connsiteX12" fmla="*/ 18266 w 224464"/>
              <a:gd name="connsiteY12" fmla="*/ 179294 h 259976"/>
              <a:gd name="connsiteX13" fmla="*/ 72054 w 224464"/>
              <a:gd name="connsiteY13" fmla="*/ 197223 h 259976"/>
              <a:gd name="connsiteX14" fmla="*/ 116878 w 224464"/>
              <a:gd name="connsiteY14" fmla="*/ 224117 h 259976"/>
              <a:gd name="connsiteX15" fmla="*/ 152737 w 224464"/>
              <a:gd name="connsiteY15" fmla="*/ 259976 h 259976"/>
              <a:gd name="connsiteX16" fmla="*/ 188596 w 224464"/>
              <a:gd name="connsiteY16" fmla="*/ 251011 h 259976"/>
              <a:gd name="connsiteX17" fmla="*/ 224454 w 224464"/>
              <a:gd name="connsiteY17" fmla="*/ 197223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64" h="259976">
                <a:moveTo>
                  <a:pt x="224454" y="197223"/>
                </a:moveTo>
                <a:cubicBezTo>
                  <a:pt x="224454" y="180788"/>
                  <a:pt x="193852" y="170798"/>
                  <a:pt x="188596" y="152400"/>
                </a:cubicBezTo>
                <a:cubicBezTo>
                  <a:pt x="186274" y="144273"/>
                  <a:pt x="204868" y="142758"/>
                  <a:pt x="206525" y="134470"/>
                </a:cubicBezTo>
                <a:cubicBezTo>
                  <a:pt x="208765" y="123270"/>
                  <a:pt x="186142" y="85891"/>
                  <a:pt x="179631" y="80682"/>
                </a:cubicBezTo>
                <a:cubicBezTo>
                  <a:pt x="172252" y="74779"/>
                  <a:pt x="161702" y="74705"/>
                  <a:pt x="152737" y="71717"/>
                </a:cubicBezTo>
                <a:cubicBezTo>
                  <a:pt x="131400" y="7708"/>
                  <a:pt x="150532" y="28412"/>
                  <a:pt x="107913" y="0"/>
                </a:cubicBezTo>
                <a:cubicBezTo>
                  <a:pt x="98948" y="5976"/>
                  <a:pt x="87750" y="9516"/>
                  <a:pt x="81019" y="17929"/>
                </a:cubicBezTo>
                <a:cubicBezTo>
                  <a:pt x="75116" y="25308"/>
                  <a:pt x="76916" y="36720"/>
                  <a:pt x="72054" y="44823"/>
                </a:cubicBezTo>
                <a:cubicBezTo>
                  <a:pt x="59748" y="65334"/>
                  <a:pt x="48387" y="64666"/>
                  <a:pt x="27231" y="71717"/>
                </a:cubicBezTo>
                <a:cubicBezTo>
                  <a:pt x="24243" y="80682"/>
                  <a:pt x="23128" y="90508"/>
                  <a:pt x="18266" y="98611"/>
                </a:cubicBezTo>
                <a:cubicBezTo>
                  <a:pt x="13918" y="105859"/>
                  <a:pt x="1726" y="108204"/>
                  <a:pt x="337" y="116541"/>
                </a:cubicBezTo>
                <a:cubicBezTo>
                  <a:pt x="-1688" y="128694"/>
                  <a:pt x="5917" y="140553"/>
                  <a:pt x="9302" y="152400"/>
                </a:cubicBezTo>
                <a:cubicBezTo>
                  <a:pt x="11898" y="161486"/>
                  <a:pt x="10577" y="173802"/>
                  <a:pt x="18266" y="179294"/>
                </a:cubicBezTo>
                <a:cubicBezTo>
                  <a:pt x="33645" y="190279"/>
                  <a:pt x="72054" y="197223"/>
                  <a:pt x="72054" y="197223"/>
                </a:cubicBezTo>
                <a:cubicBezTo>
                  <a:pt x="138304" y="263473"/>
                  <a:pt x="35415" y="165930"/>
                  <a:pt x="116878" y="224117"/>
                </a:cubicBezTo>
                <a:cubicBezTo>
                  <a:pt x="130633" y="233942"/>
                  <a:pt x="152737" y="259976"/>
                  <a:pt x="152737" y="259976"/>
                </a:cubicBezTo>
                <a:cubicBezTo>
                  <a:pt x="164690" y="256988"/>
                  <a:pt x="179324" y="259124"/>
                  <a:pt x="188596" y="251011"/>
                </a:cubicBezTo>
                <a:cubicBezTo>
                  <a:pt x="226111" y="218185"/>
                  <a:pt x="224454" y="213658"/>
                  <a:pt x="224454" y="197223"/>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507237" y="2128070"/>
            <a:ext cx="304685" cy="154573"/>
          </a:xfrm>
          <a:custGeom>
            <a:avLst/>
            <a:gdLst>
              <a:gd name="connsiteX0" fmla="*/ 64635 w 468200"/>
              <a:gd name="connsiteY0" fmla="*/ 96 h 224214"/>
              <a:gd name="connsiteX1" fmla="*/ 46706 w 468200"/>
              <a:gd name="connsiteY1" fmla="*/ 44920 h 224214"/>
              <a:gd name="connsiteX2" fmla="*/ 1882 w 468200"/>
              <a:gd name="connsiteY2" fmla="*/ 53884 h 224214"/>
              <a:gd name="connsiteX3" fmla="*/ 10847 w 468200"/>
              <a:gd name="connsiteY3" fmla="*/ 80779 h 224214"/>
              <a:gd name="connsiteX4" fmla="*/ 37741 w 468200"/>
              <a:gd name="connsiteY4" fmla="*/ 134567 h 224214"/>
              <a:gd name="connsiteX5" fmla="*/ 73600 w 468200"/>
              <a:gd name="connsiteY5" fmla="*/ 179390 h 224214"/>
              <a:gd name="connsiteX6" fmla="*/ 82564 w 468200"/>
              <a:gd name="connsiteY6" fmla="*/ 206284 h 224214"/>
              <a:gd name="connsiteX7" fmla="*/ 145317 w 468200"/>
              <a:gd name="connsiteY7" fmla="*/ 224214 h 224214"/>
              <a:gd name="connsiteX8" fmla="*/ 279788 w 468200"/>
              <a:gd name="connsiteY8" fmla="*/ 206284 h 224214"/>
              <a:gd name="connsiteX9" fmla="*/ 306682 w 468200"/>
              <a:gd name="connsiteY9" fmla="*/ 188355 h 224214"/>
              <a:gd name="connsiteX10" fmla="*/ 324612 w 468200"/>
              <a:gd name="connsiteY10" fmla="*/ 170426 h 224214"/>
              <a:gd name="connsiteX11" fmla="*/ 378400 w 468200"/>
              <a:gd name="connsiteY11" fmla="*/ 152496 h 224214"/>
              <a:gd name="connsiteX12" fmla="*/ 423223 w 468200"/>
              <a:gd name="connsiteY12" fmla="*/ 116637 h 224214"/>
              <a:gd name="connsiteX13" fmla="*/ 450117 w 468200"/>
              <a:gd name="connsiteY13" fmla="*/ 107673 h 224214"/>
              <a:gd name="connsiteX14" fmla="*/ 459082 w 468200"/>
              <a:gd name="connsiteY14" fmla="*/ 18026 h 224214"/>
              <a:gd name="connsiteX15" fmla="*/ 441153 w 468200"/>
              <a:gd name="connsiteY15" fmla="*/ 96 h 224214"/>
              <a:gd name="connsiteX16" fmla="*/ 396329 w 468200"/>
              <a:gd name="connsiteY16" fmla="*/ 9061 h 224214"/>
              <a:gd name="connsiteX17" fmla="*/ 342541 w 468200"/>
              <a:gd name="connsiteY17" fmla="*/ 26990 h 224214"/>
              <a:gd name="connsiteX18" fmla="*/ 261859 w 468200"/>
              <a:gd name="connsiteY18" fmla="*/ 53884 h 224214"/>
              <a:gd name="connsiteX19" fmla="*/ 208070 w 468200"/>
              <a:gd name="connsiteY19" fmla="*/ 71814 h 224214"/>
              <a:gd name="connsiteX20" fmla="*/ 181176 w 468200"/>
              <a:gd name="connsiteY20" fmla="*/ 80779 h 224214"/>
              <a:gd name="connsiteX21" fmla="*/ 118423 w 468200"/>
              <a:gd name="connsiteY21" fmla="*/ 35955 h 224214"/>
              <a:gd name="connsiteX22" fmla="*/ 64635 w 468200"/>
              <a:gd name="connsiteY22" fmla="*/ 96 h 22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200" h="224214">
                <a:moveTo>
                  <a:pt x="64635" y="96"/>
                </a:moveTo>
                <a:cubicBezTo>
                  <a:pt x="52682" y="1590"/>
                  <a:pt x="58924" y="34447"/>
                  <a:pt x="46706" y="44920"/>
                </a:cubicBezTo>
                <a:cubicBezTo>
                  <a:pt x="35137" y="54836"/>
                  <a:pt x="12656" y="43110"/>
                  <a:pt x="1882" y="53884"/>
                </a:cubicBezTo>
                <a:cubicBezTo>
                  <a:pt x="-4800" y="60566"/>
                  <a:pt x="8251" y="71693"/>
                  <a:pt x="10847" y="80779"/>
                </a:cubicBezTo>
                <a:cubicBezTo>
                  <a:pt x="24065" y="127039"/>
                  <a:pt x="9589" y="106414"/>
                  <a:pt x="37741" y="134567"/>
                </a:cubicBezTo>
                <a:cubicBezTo>
                  <a:pt x="60276" y="202168"/>
                  <a:pt x="27257" y="121460"/>
                  <a:pt x="73600" y="179390"/>
                </a:cubicBezTo>
                <a:cubicBezTo>
                  <a:pt x="79503" y="186769"/>
                  <a:pt x="75882" y="199602"/>
                  <a:pt x="82564" y="206284"/>
                </a:cubicBezTo>
                <a:cubicBezTo>
                  <a:pt x="86850" y="210570"/>
                  <a:pt x="145007" y="224136"/>
                  <a:pt x="145317" y="224214"/>
                </a:cubicBezTo>
                <a:cubicBezTo>
                  <a:pt x="169358" y="222211"/>
                  <a:pt x="243168" y="224594"/>
                  <a:pt x="279788" y="206284"/>
                </a:cubicBezTo>
                <a:cubicBezTo>
                  <a:pt x="289425" y="201466"/>
                  <a:pt x="298269" y="195085"/>
                  <a:pt x="306682" y="188355"/>
                </a:cubicBezTo>
                <a:cubicBezTo>
                  <a:pt x="313282" y="183075"/>
                  <a:pt x="317052" y="174206"/>
                  <a:pt x="324612" y="170426"/>
                </a:cubicBezTo>
                <a:cubicBezTo>
                  <a:pt x="341516" y="161974"/>
                  <a:pt x="360471" y="158473"/>
                  <a:pt x="378400" y="152496"/>
                </a:cubicBezTo>
                <a:cubicBezTo>
                  <a:pt x="418777" y="139037"/>
                  <a:pt x="392616" y="135002"/>
                  <a:pt x="423223" y="116637"/>
                </a:cubicBezTo>
                <a:cubicBezTo>
                  <a:pt x="431326" y="111775"/>
                  <a:pt x="441152" y="110661"/>
                  <a:pt x="450117" y="107673"/>
                </a:cubicBezTo>
                <a:cubicBezTo>
                  <a:pt x="463630" y="67134"/>
                  <a:pt x="478050" y="55962"/>
                  <a:pt x="459082" y="18026"/>
                </a:cubicBezTo>
                <a:cubicBezTo>
                  <a:pt x="455302" y="10466"/>
                  <a:pt x="447129" y="6073"/>
                  <a:pt x="441153" y="96"/>
                </a:cubicBezTo>
                <a:cubicBezTo>
                  <a:pt x="426212" y="3084"/>
                  <a:pt x="411029" y="5052"/>
                  <a:pt x="396329" y="9061"/>
                </a:cubicBezTo>
                <a:cubicBezTo>
                  <a:pt x="378096" y="14034"/>
                  <a:pt x="360470" y="21014"/>
                  <a:pt x="342541" y="26990"/>
                </a:cubicBezTo>
                <a:lnTo>
                  <a:pt x="261859" y="53884"/>
                </a:lnTo>
                <a:lnTo>
                  <a:pt x="208070" y="71814"/>
                </a:lnTo>
                <a:lnTo>
                  <a:pt x="181176" y="80779"/>
                </a:lnTo>
                <a:cubicBezTo>
                  <a:pt x="113038" y="12641"/>
                  <a:pt x="175663" y="64575"/>
                  <a:pt x="118423" y="35955"/>
                </a:cubicBezTo>
                <a:cubicBezTo>
                  <a:pt x="75935" y="14711"/>
                  <a:pt x="76588" y="-1398"/>
                  <a:pt x="64635" y="96"/>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681584" y="2106472"/>
            <a:ext cx="451836" cy="268750"/>
          </a:xfrm>
          <a:custGeom>
            <a:avLst/>
            <a:gdLst>
              <a:gd name="connsiteX0" fmla="*/ 146512 w 694323"/>
              <a:gd name="connsiteY0" fmla="*/ 26895 h 389831"/>
              <a:gd name="connsiteX1" fmla="*/ 101689 w 694323"/>
              <a:gd name="connsiteY1" fmla="*/ 53789 h 389831"/>
              <a:gd name="connsiteX2" fmla="*/ 56865 w 694323"/>
              <a:gd name="connsiteY2" fmla="*/ 80683 h 389831"/>
              <a:gd name="connsiteX3" fmla="*/ 29971 w 694323"/>
              <a:gd name="connsiteY3" fmla="*/ 188259 h 389831"/>
              <a:gd name="connsiteX4" fmla="*/ 12042 w 694323"/>
              <a:gd name="connsiteY4" fmla="*/ 251012 h 389831"/>
              <a:gd name="connsiteX5" fmla="*/ 3077 w 694323"/>
              <a:gd name="connsiteY5" fmla="*/ 295836 h 389831"/>
              <a:gd name="connsiteX6" fmla="*/ 12042 w 694323"/>
              <a:gd name="connsiteY6" fmla="*/ 376518 h 389831"/>
              <a:gd name="connsiteX7" fmla="*/ 137548 w 694323"/>
              <a:gd name="connsiteY7" fmla="*/ 385483 h 389831"/>
              <a:gd name="connsiteX8" fmla="*/ 442348 w 694323"/>
              <a:gd name="connsiteY8" fmla="*/ 376518 h 389831"/>
              <a:gd name="connsiteX9" fmla="*/ 415453 w 694323"/>
              <a:gd name="connsiteY9" fmla="*/ 277906 h 389831"/>
              <a:gd name="connsiteX10" fmla="*/ 424418 w 694323"/>
              <a:gd name="connsiteY10" fmla="*/ 170330 h 389831"/>
              <a:gd name="connsiteX11" fmla="*/ 442348 w 694323"/>
              <a:gd name="connsiteY11" fmla="*/ 197224 h 389831"/>
              <a:gd name="connsiteX12" fmla="*/ 451312 w 694323"/>
              <a:gd name="connsiteY12" fmla="*/ 233083 h 389831"/>
              <a:gd name="connsiteX13" fmla="*/ 514065 w 694323"/>
              <a:gd name="connsiteY13" fmla="*/ 277906 h 389831"/>
              <a:gd name="connsiteX14" fmla="*/ 531995 w 694323"/>
              <a:gd name="connsiteY14" fmla="*/ 295836 h 389831"/>
              <a:gd name="connsiteX15" fmla="*/ 621642 w 694323"/>
              <a:gd name="connsiteY15" fmla="*/ 277906 h 389831"/>
              <a:gd name="connsiteX16" fmla="*/ 639571 w 694323"/>
              <a:gd name="connsiteY16" fmla="*/ 251012 h 389831"/>
              <a:gd name="connsiteX17" fmla="*/ 648536 w 694323"/>
              <a:gd name="connsiteY17" fmla="*/ 224118 h 389831"/>
              <a:gd name="connsiteX18" fmla="*/ 675430 w 694323"/>
              <a:gd name="connsiteY18" fmla="*/ 206189 h 389831"/>
              <a:gd name="connsiteX19" fmla="*/ 684395 w 694323"/>
              <a:gd name="connsiteY19" fmla="*/ 161365 h 389831"/>
              <a:gd name="connsiteX20" fmla="*/ 693359 w 694323"/>
              <a:gd name="connsiteY20" fmla="*/ 134471 h 389831"/>
              <a:gd name="connsiteX21" fmla="*/ 666465 w 694323"/>
              <a:gd name="connsiteY21" fmla="*/ 125506 h 389831"/>
              <a:gd name="connsiteX22" fmla="*/ 639571 w 694323"/>
              <a:gd name="connsiteY22" fmla="*/ 107577 h 389831"/>
              <a:gd name="connsiteX23" fmla="*/ 621642 w 694323"/>
              <a:gd name="connsiteY23" fmla="*/ 89647 h 389831"/>
              <a:gd name="connsiteX24" fmla="*/ 594748 w 694323"/>
              <a:gd name="connsiteY24" fmla="*/ 80683 h 389831"/>
              <a:gd name="connsiteX25" fmla="*/ 567853 w 694323"/>
              <a:gd name="connsiteY25" fmla="*/ 125506 h 389831"/>
              <a:gd name="connsiteX26" fmla="*/ 558889 w 694323"/>
              <a:gd name="connsiteY26" fmla="*/ 152400 h 389831"/>
              <a:gd name="connsiteX27" fmla="*/ 540959 w 694323"/>
              <a:gd name="connsiteY27" fmla="*/ 134471 h 389831"/>
              <a:gd name="connsiteX28" fmla="*/ 505101 w 694323"/>
              <a:gd name="connsiteY28" fmla="*/ 89647 h 389831"/>
              <a:gd name="connsiteX29" fmla="*/ 451312 w 694323"/>
              <a:gd name="connsiteY29" fmla="*/ 17930 h 389831"/>
              <a:gd name="connsiteX30" fmla="*/ 433383 w 694323"/>
              <a:gd name="connsiteY30" fmla="*/ 0 h 389831"/>
              <a:gd name="connsiteX31" fmla="*/ 200301 w 694323"/>
              <a:gd name="connsiteY31" fmla="*/ 8965 h 389831"/>
              <a:gd name="connsiteX32" fmla="*/ 173406 w 694323"/>
              <a:gd name="connsiteY32" fmla="*/ 17930 h 389831"/>
              <a:gd name="connsiteX33" fmla="*/ 146512 w 694323"/>
              <a:gd name="connsiteY33" fmla="*/ 26895 h 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323" h="389831">
                <a:moveTo>
                  <a:pt x="146512" y="26895"/>
                </a:moveTo>
                <a:cubicBezTo>
                  <a:pt x="134559" y="32871"/>
                  <a:pt x="115868" y="43662"/>
                  <a:pt x="101689" y="53789"/>
                </a:cubicBezTo>
                <a:cubicBezTo>
                  <a:pt x="58620" y="84552"/>
                  <a:pt x="112413" y="62166"/>
                  <a:pt x="56865" y="80683"/>
                </a:cubicBezTo>
                <a:cubicBezTo>
                  <a:pt x="26912" y="170544"/>
                  <a:pt x="48080" y="97720"/>
                  <a:pt x="29971" y="188259"/>
                </a:cubicBezTo>
                <a:cubicBezTo>
                  <a:pt x="13203" y="272096"/>
                  <a:pt x="29129" y="182664"/>
                  <a:pt x="12042" y="251012"/>
                </a:cubicBezTo>
                <a:cubicBezTo>
                  <a:pt x="8347" y="265794"/>
                  <a:pt x="6065" y="280895"/>
                  <a:pt x="3077" y="295836"/>
                </a:cubicBezTo>
                <a:cubicBezTo>
                  <a:pt x="6065" y="322730"/>
                  <a:pt x="-10473" y="361508"/>
                  <a:pt x="12042" y="376518"/>
                </a:cubicBezTo>
                <a:cubicBezTo>
                  <a:pt x="46940" y="399783"/>
                  <a:pt x="95606" y="385483"/>
                  <a:pt x="137548" y="385483"/>
                </a:cubicBezTo>
                <a:cubicBezTo>
                  <a:pt x="239192" y="385483"/>
                  <a:pt x="340748" y="379506"/>
                  <a:pt x="442348" y="376518"/>
                </a:cubicBezTo>
                <a:cubicBezTo>
                  <a:pt x="419599" y="308275"/>
                  <a:pt x="428125" y="341262"/>
                  <a:pt x="415453" y="277906"/>
                </a:cubicBezTo>
                <a:cubicBezTo>
                  <a:pt x="418441" y="242047"/>
                  <a:pt x="413039" y="204466"/>
                  <a:pt x="424418" y="170330"/>
                </a:cubicBezTo>
                <a:cubicBezTo>
                  <a:pt x="427825" y="160109"/>
                  <a:pt x="438104" y="187321"/>
                  <a:pt x="442348" y="197224"/>
                </a:cubicBezTo>
                <a:cubicBezTo>
                  <a:pt x="447201" y="208549"/>
                  <a:pt x="444782" y="222635"/>
                  <a:pt x="451312" y="233083"/>
                </a:cubicBezTo>
                <a:cubicBezTo>
                  <a:pt x="473702" y="268907"/>
                  <a:pt x="482399" y="267351"/>
                  <a:pt x="514065" y="277906"/>
                </a:cubicBezTo>
                <a:cubicBezTo>
                  <a:pt x="520042" y="283883"/>
                  <a:pt x="523594" y="294903"/>
                  <a:pt x="531995" y="295836"/>
                </a:cubicBezTo>
                <a:cubicBezTo>
                  <a:pt x="562898" y="299270"/>
                  <a:pt x="593129" y="287411"/>
                  <a:pt x="621642" y="277906"/>
                </a:cubicBezTo>
                <a:cubicBezTo>
                  <a:pt x="627618" y="268941"/>
                  <a:pt x="634753" y="260649"/>
                  <a:pt x="639571" y="251012"/>
                </a:cubicBezTo>
                <a:cubicBezTo>
                  <a:pt x="643797" y="242560"/>
                  <a:pt x="642633" y="231497"/>
                  <a:pt x="648536" y="224118"/>
                </a:cubicBezTo>
                <a:cubicBezTo>
                  <a:pt x="655267" y="215705"/>
                  <a:pt x="666465" y="212165"/>
                  <a:pt x="675430" y="206189"/>
                </a:cubicBezTo>
                <a:cubicBezTo>
                  <a:pt x="678418" y="191248"/>
                  <a:pt x="680700" y="176147"/>
                  <a:pt x="684395" y="161365"/>
                </a:cubicBezTo>
                <a:cubicBezTo>
                  <a:pt x="686687" y="152198"/>
                  <a:pt x="697585" y="142923"/>
                  <a:pt x="693359" y="134471"/>
                </a:cubicBezTo>
                <a:cubicBezTo>
                  <a:pt x="689133" y="126019"/>
                  <a:pt x="674917" y="129732"/>
                  <a:pt x="666465" y="125506"/>
                </a:cubicBezTo>
                <a:cubicBezTo>
                  <a:pt x="656828" y="120688"/>
                  <a:pt x="647984" y="114308"/>
                  <a:pt x="639571" y="107577"/>
                </a:cubicBezTo>
                <a:cubicBezTo>
                  <a:pt x="632971" y="102297"/>
                  <a:pt x="628890" y="93996"/>
                  <a:pt x="621642" y="89647"/>
                </a:cubicBezTo>
                <a:cubicBezTo>
                  <a:pt x="613539" y="84785"/>
                  <a:pt x="603713" y="83671"/>
                  <a:pt x="594748" y="80683"/>
                </a:cubicBezTo>
                <a:cubicBezTo>
                  <a:pt x="569350" y="156875"/>
                  <a:pt x="604773" y="63973"/>
                  <a:pt x="567853" y="125506"/>
                </a:cubicBezTo>
                <a:cubicBezTo>
                  <a:pt x="562991" y="133609"/>
                  <a:pt x="561877" y="143435"/>
                  <a:pt x="558889" y="152400"/>
                </a:cubicBezTo>
                <a:cubicBezTo>
                  <a:pt x="552912" y="146424"/>
                  <a:pt x="546239" y="141071"/>
                  <a:pt x="540959" y="134471"/>
                </a:cubicBezTo>
                <a:cubicBezTo>
                  <a:pt x="495713" y="77915"/>
                  <a:pt x="548400" y="132948"/>
                  <a:pt x="505101" y="89647"/>
                </a:cubicBezTo>
                <a:cubicBezTo>
                  <a:pt x="489454" y="42707"/>
                  <a:pt x="502819" y="69437"/>
                  <a:pt x="451312" y="17930"/>
                </a:cubicBezTo>
                <a:lnTo>
                  <a:pt x="433383" y="0"/>
                </a:lnTo>
                <a:cubicBezTo>
                  <a:pt x="355689" y="2988"/>
                  <a:pt x="277868" y="3615"/>
                  <a:pt x="200301" y="8965"/>
                </a:cubicBezTo>
                <a:cubicBezTo>
                  <a:pt x="190873" y="9615"/>
                  <a:pt x="181858" y="13704"/>
                  <a:pt x="173406" y="17930"/>
                </a:cubicBezTo>
                <a:cubicBezTo>
                  <a:pt x="163769" y="22748"/>
                  <a:pt x="158465" y="20919"/>
                  <a:pt x="146512" y="26895"/>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757814" y="2094111"/>
            <a:ext cx="149686" cy="111244"/>
          </a:xfrm>
          <a:custGeom>
            <a:avLst/>
            <a:gdLst>
              <a:gd name="connsiteX0" fmla="*/ 4316 w 230020"/>
              <a:gd name="connsiteY0" fmla="*/ 53788 h 161364"/>
              <a:gd name="connsiteX1" fmla="*/ 13280 w 230020"/>
              <a:gd name="connsiteY1" fmla="*/ 125506 h 161364"/>
              <a:gd name="connsiteX2" fmla="*/ 40175 w 230020"/>
              <a:gd name="connsiteY2" fmla="*/ 116541 h 161364"/>
              <a:gd name="connsiteX3" fmla="*/ 84998 w 230020"/>
              <a:gd name="connsiteY3" fmla="*/ 89647 h 161364"/>
              <a:gd name="connsiteX4" fmla="*/ 120857 w 230020"/>
              <a:gd name="connsiteY4" fmla="*/ 161364 h 161364"/>
              <a:gd name="connsiteX5" fmla="*/ 138786 w 230020"/>
              <a:gd name="connsiteY5" fmla="*/ 134470 h 161364"/>
              <a:gd name="connsiteX6" fmla="*/ 156716 w 230020"/>
              <a:gd name="connsiteY6" fmla="*/ 116541 h 161364"/>
              <a:gd name="connsiteX7" fmla="*/ 192575 w 230020"/>
              <a:gd name="connsiteY7" fmla="*/ 71717 h 161364"/>
              <a:gd name="connsiteX8" fmla="*/ 201539 w 230020"/>
              <a:gd name="connsiteY8" fmla="*/ 0 h 161364"/>
              <a:gd name="connsiteX9" fmla="*/ 93963 w 230020"/>
              <a:gd name="connsiteY9" fmla="*/ 8964 h 161364"/>
              <a:gd name="connsiteX10" fmla="*/ 67069 w 230020"/>
              <a:gd name="connsiteY10" fmla="*/ 17929 h 161364"/>
              <a:gd name="connsiteX11" fmla="*/ 4316 w 230020"/>
              <a:gd name="connsiteY11" fmla="*/ 53788 h 1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0" h="161364">
                <a:moveTo>
                  <a:pt x="4316" y="53788"/>
                </a:moveTo>
                <a:cubicBezTo>
                  <a:pt x="-4649" y="71717"/>
                  <a:pt x="1327" y="104588"/>
                  <a:pt x="13280" y="125506"/>
                </a:cubicBezTo>
                <a:cubicBezTo>
                  <a:pt x="17968" y="133711"/>
                  <a:pt x="32072" y="121403"/>
                  <a:pt x="40175" y="116541"/>
                </a:cubicBezTo>
                <a:cubicBezTo>
                  <a:pt x="101700" y="79625"/>
                  <a:pt x="8815" y="115040"/>
                  <a:pt x="84998" y="89647"/>
                </a:cubicBezTo>
                <a:cubicBezTo>
                  <a:pt x="105600" y="151453"/>
                  <a:pt x="89563" y="130072"/>
                  <a:pt x="120857" y="161364"/>
                </a:cubicBezTo>
                <a:cubicBezTo>
                  <a:pt x="126833" y="152399"/>
                  <a:pt x="132055" y="142883"/>
                  <a:pt x="138786" y="134470"/>
                </a:cubicBezTo>
                <a:cubicBezTo>
                  <a:pt x="144066" y="127870"/>
                  <a:pt x="152367" y="123789"/>
                  <a:pt x="156716" y="116541"/>
                </a:cubicBezTo>
                <a:cubicBezTo>
                  <a:pt x="185585" y="68427"/>
                  <a:pt x="139006" y="107429"/>
                  <a:pt x="192575" y="71717"/>
                </a:cubicBezTo>
                <a:cubicBezTo>
                  <a:pt x="234409" y="8964"/>
                  <a:pt x="246362" y="29882"/>
                  <a:pt x="201539" y="0"/>
                </a:cubicBezTo>
                <a:cubicBezTo>
                  <a:pt x="165680" y="2988"/>
                  <a:pt x="129630" y="4208"/>
                  <a:pt x="93963" y="8964"/>
                </a:cubicBezTo>
                <a:cubicBezTo>
                  <a:pt x="84596" y="10213"/>
                  <a:pt x="76236" y="15637"/>
                  <a:pt x="67069" y="17929"/>
                </a:cubicBezTo>
                <a:cubicBezTo>
                  <a:pt x="52287" y="21625"/>
                  <a:pt x="13281" y="35859"/>
                  <a:pt x="4316" y="53788"/>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483194" y="2056341"/>
            <a:ext cx="31135" cy="57910"/>
          </a:xfrm>
          <a:custGeom>
            <a:avLst/>
            <a:gdLst>
              <a:gd name="connsiteX0" fmla="*/ 38879 w 47843"/>
              <a:gd name="connsiteY0" fmla="*/ 0 h 84000"/>
              <a:gd name="connsiteX1" fmla="*/ 11985 w 47843"/>
              <a:gd name="connsiteY1" fmla="*/ 80682 h 84000"/>
              <a:gd name="connsiteX2" fmla="*/ 47843 w 47843"/>
              <a:gd name="connsiteY2" fmla="*/ 80682 h 84000"/>
            </a:gdLst>
            <a:ahLst/>
            <a:cxnLst>
              <a:cxn ang="0">
                <a:pos x="connsiteX0" y="connsiteY0"/>
              </a:cxn>
              <a:cxn ang="0">
                <a:pos x="connsiteX1" y="connsiteY1"/>
              </a:cxn>
              <a:cxn ang="0">
                <a:pos x="connsiteX2" y="connsiteY2"/>
              </a:cxn>
            </a:cxnLst>
            <a:rect l="l" t="t" r="r" b="b"/>
            <a:pathLst>
              <a:path w="47843" h="84000">
                <a:moveTo>
                  <a:pt x="38879" y="0"/>
                </a:moveTo>
                <a:cubicBezTo>
                  <a:pt x="28304" y="13218"/>
                  <a:pt x="-22858" y="52807"/>
                  <a:pt x="11985" y="80682"/>
                </a:cubicBezTo>
                <a:cubicBezTo>
                  <a:pt x="21318" y="88149"/>
                  <a:pt x="35890" y="80682"/>
                  <a:pt x="47843" y="806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080212" y="2134718"/>
            <a:ext cx="77266" cy="63770"/>
          </a:xfrm>
          <a:custGeom>
            <a:avLst/>
            <a:gdLst>
              <a:gd name="connsiteX0" fmla="*/ 53788 w 118732"/>
              <a:gd name="connsiteY0" fmla="*/ 11818 h 92500"/>
              <a:gd name="connsiteX1" fmla="*/ 89647 w 118732"/>
              <a:gd name="connsiteY1" fmla="*/ 56641 h 92500"/>
              <a:gd name="connsiteX2" fmla="*/ 89647 w 118732"/>
              <a:gd name="connsiteY2" fmla="*/ 92500 h 92500"/>
              <a:gd name="connsiteX3" fmla="*/ 44823 w 118732"/>
              <a:gd name="connsiteY3" fmla="*/ 65606 h 92500"/>
              <a:gd name="connsiteX4" fmla="*/ 0 w 118732"/>
              <a:gd name="connsiteY4" fmla="*/ 38712 h 92500"/>
              <a:gd name="connsiteX5" fmla="*/ 35859 w 118732"/>
              <a:gd name="connsiteY5" fmla="*/ 2853 h 92500"/>
              <a:gd name="connsiteX6" fmla="*/ 44823 w 118732"/>
              <a:gd name="connsiteY6" fmla="*/ 29747 h 92500"/>
              <a:gd name="connsiteX7" fmla="*/ 53788 w 118732"/>
              <a:gd name="connsiteY7" fmla="*/ 11818 h 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32" h="92500">
                <a:moveTo>
                  <a:pt x="53788" y="11818"/>
                </a:moveTo>
                <a:cubicBezTo>
                  <a:pt x="61259" y="16300"/>
                  <a:pt x="75119" y="44189"/>
                  <a:pt x="89647" y="56641"/>
                </a:cubicBezTo>
                <a:cubicBezTo>
                  <a:pt x="117591" y="80593"/>
                  <a:pt x="137951" y="44196"/>
                  <a:pt x="89647" y="92500"/>
                </a:cubicBezTo>
                <a:cubicBezTo>
                  <a:pt x="44219" y="47070"/>
                  <a:pt x="103011" y="100518"/>
                  <a:pt x="44823" y="65606"/>
                </a:cubicBezTo>
                <a:cubicBezTo>
                  <a:pt x="-16707" y="28688"/>
                  <a:pt x="76189" y="64107"/>
                  <a:pt x="0" y="38712"/>
                </a:cubicBezTo>
                <a:cubicBezTo>
                  <a:pt x="3415" y="28467"/>
                  <a:pt x="8539" y="-10807"/>
                  <a:pt x="35859" y="2853"/>
                </a:cubicBezTo>
                <a:cubicBezTo>
                  <a:pt x="44311" y="7079"/>
                  <a:pt x="39153" y="22187"/>
                  <a:pt x="44823" y="29747"/>
                </a:cubicBezTo>
                <a:cubicBezTo>
                  <a:pt x="48832" y="35093"/>
                  <a:pt x="46317" y="7336"/>
                  <a:pt x="53788" y="11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1055005" y="2094110"/>
            <a:ext cx="52799" cy="113980"/>
            <a:chOff x="2348717" y="2284579"/>
            <a:chExt cx="183084" cy="235399"/>
          </a:xfrm>
        </p:grpSpPr>
        <p:sp>
          <p:nvSpPr>
            <p:cNvPr id="47" name="フリーフォーム 46"/>
            <p:cNvSpPr/>
            <p:nvPr/>
          </p:nvSpPr>
          <p:spPr>
            <a:xfrm>
              <a:off x="2393577" y="247425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388742" y="244487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2348717" y="2447177"/>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rot="1819921">
              <a:off x="2380248" y="2284579"/>
              <a:ext cx="151553" cy="2116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rot="1819921">
              <a:off x="2405842" y="2321433"/>
              <a:ext cx="98146" cy="144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月 11"/>
          <p:cNvSpPr/>
          <p:nvPr/>
        </p:nvSpPr>
        <p:spPr>
          <a:xfrm rot="4791789" flipH="1">
            <a:off x="946018" y="1591200"/>
            <a:ext cx="179182" cy="42913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96896" y="1706713"/>
            <a:ext cx="447014" cy="450073"/>
            <a:chOff x="10721363" y="466040"/>
            <a:chExt cx="659498" cy="669672"/>
          </a:xfrm>
        </p:grpSpPr>
        <p:sp>
          <p:nvSpPr>
            <p:cNvPr id="41"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42"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43"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 name="Freeform 701"/>
            <p:cNvSpPr>
              <a:spLocks/>
            </p:cNvSpPr>
            <p:nvPr/>
          </p:nvSpPr>
          <p:spPr bwMode="auto">
            <a:xfrm flipV="1">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702"/>
            <p:cNvSpPr>
              <a:spLocks/>
            </p:cNvSpPr>
            <p:nvPr/>
          </p:nvSpPr>
          <p:spPr bwMode="auto">
            <a:xfrm flipV="1">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4" name="Freeform 573"/>
          <p:cNvSpPr>
            <a:spLocks/>
          </p:cNvSpPr>
          <p:nvPr/>
        </p:nvSpPr>
        <p:spPr bwMode="auto">
          <a:xfrm>
            <a:off x="1055084" y="2038128"/>
            <a:ext cx="217382" cy="7271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フリーフォーム 14"/>
          <p:cNvSpPr/>
          <p:nvPr/>
        </p:nvSpPr>
        <p:spPr>
          <a:xfrm>
            <a:off x="673667" y="1888577"/>
            <a:ext cx="56910" cy="77116"/>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2121" y="1927135"/>
            <a:ext cx="28455" cy="25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flipH="1">
            <a:off x="782107" y="1879568"/>
            <a:ext cx="56910" cy="77116"/>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flipH="1">
            <a:off x="782107" y="1918126"/>
            <a:ext cx="28455" cy="25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flipH="1" flipV="1">
            <a:off x="678474" y="1998551"/>
            <a:ext cx="208437" cy="96467"/>
          </a:xfrm>
          <a:custGeom>
            <a:avLst/>
            <a:gdLst>
              <a:gd name="connsiteX0" fmla="*/ 227230 w 442383"/>
              <a:gd name="connsiteY0" fmla="*/ 17929 h 208604"/>
              <a:gd name="connsiteX1" fmla="*/ 164477 w 442383"/>
              <a:gd name="connsiteY1" fmla="*/ 8964 h 208604"/>
              <a:gd name="connsiteX2" fmla="*/ 128619 w 442383"/>
              <a:gd name="connsiteY2" fmla="*/ 0 h 208604"/>
              <a:gd name="connsiteX3" fmla="*/ 83795 w 442383"/>
              <a:gd name="connsiteY3" fmla="*/ 8964 h 208604"/>
              <a:gd name="connsiteX4" fmla="*/ 30007 w 442383"/>
              <a:gd name="connsiteY4" fmla="*/ 35858 h 208604"/>
              <a:gd name="connsiteX5" fmla="*/ 12077 w 442383"/>
              <a:gd name="connsiteY5" fmla="*/ 53788 h 208604"/>
              <a:gd name="connsiteX6" fmla="*/ 12077 w 442383"/>
              <a:gd name="connsiteY6" fmla="*/ 170329 h 208604"/>
              <a:gd name="connsiteX7" fmla="*/ 38972 w 442383"/>
              <a:gd name="connsiteY7" fmla="*/ 179294 h 208604"/>
              <a:gd name="connsiteX8" fmla="*/ 56901 w 442383"/>
              <a:gd name="connsiteY8" fmla="*/ 206188 h 208604"/>
              <a:gd name="connsiteX9" fmla="*/ 173442 w 442383"/>
              <a:gd name="connsiteY9" fmla="*/ 197223 h 208604"/>
              <a:gd name="connsiteX10" fmla="*/ 227230 w 442383"/>
              <a:gd name="connsiteY10" fmla="*/ 134470 h 208604"/>
              <a:gd name="connsiteX11" fmla="*/ 254124 w 442383"/>
              <a:gd name="connsiteY11" fmla="*/ 125505 h 208604"/>
              <a:gd name="connsiteX12" fmla="*/ 281019 w 442383"/>
              <a:gd name="connsiteY12" fmla="*/ 107576 h 208604"/>
              <a:gd name="connsiteX13" fmla="*/ 325842 w 442383"/>
              <a:gd name="connsiteY13" fmla="*/ 116541 h 208604"/>
              <a:gd name="connsiteX14" fmla="*/ 379630 w 442383"/>
              <a:gd name="connsiteY14" fmla="*/ 134470 h 208604"/>
              <a:gd name="connsiteX15" fmla="*/ 415489 w 442383"/>
              <a:gd name="connsiteY15" fmla="*/ 125505 h 208604"/>
              <a:gd name="connsiteX16" fmla="*/ 424454 w 442383"/>
              <a:gd name="connsiteY16" fmla="*/ 98611 h 208604"/>
              <a:gd name="connsiteX17" fmla="*/ 442383 w 442383"/>
              <a:gd name="connsiteY17" fmla="*/ 62753 h 208604"/>
              <a:gd name="connsiteX18" fmla="*/ 281019 w 442383"/>
              <a:gd name="connsiteY18" fmla="*/ 26894 h 208604"/>
              <a:gd name="connsiteX19" fmla="*/ 227230 w 442383"/>
              <a:gd name="connsiteY19" fmla="*/ 17929 h 2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83" h="208604">
                <a:moveTo>
                  <a:pt x="227230" y="17929"/>
                </a:moveTo>
                <a:cubicBezTo>
                  <a:pt x="207806" y="14941"/>
                  <a:pt x="185266" y="12744"/>
                  <a:pt x="164477" y="8964"/>
                </a:cubicBezTo>
                <a:cubicBezTo>
                  <a:pt x="152355" y="6760"/>
                  <a:pt x="140939" y="0"/>
                  <a:pt x="128619" y="0"/>
                </a:cubicBezTo>
                <a:cubicBezTo>
                  <a:pt x="113382" y="0"/>
                  <a:pt x="98577" y="5269"/>
                  <a:pt x="83795" y="8964"/>
                </a:cubicBezTo>
                <a:cubicBezTo>
                  <a:pt x="59695" y="14989"/>
                  <a:pt x="49924" y="19924"/>
                  <a:pt x="30007" y="35858"/>
                </a:cubicBezTo>
                <a:cubicBezTo>
                  <a:pt x="23407" y="41138"/>
                  <a:pt x="18054" y="47811"/>
                  <a:pt x="12077" y="53788"/>
                </a:cubicBezTo>
                <a:cubicBezTo>
                  <a:pt x="1252" y="97092"/>
                  <a:pt x="-8573" y="118705"/>
                  <a:pt x="12077" y="170329"/>
                </a:cubicBezTo>
                <a:cubicBezTo>
                  <a:pt x="15587" y="179103"/>
                  <a:pt x="30007" y="176306"/>
                  <a:pt x="38972" y="179294"/>
                </a:cubicBezTo>
                <a:cubicBezTo>
                  <a:pt x="44948" y="188259"/>
                  <a:pt x="46221" y="204764"/>
                  <a:pt x="56901" y="206188"/>
                </a:cubicBezTo>
                <a:cubicBezTo>
                  <a:pt x="95521" y="211337"/>
                  <a:pt x="136063" y="208217"/>
                  <a:pt x="173442" y="197223"/>
                </a:cubicBezTo>
                <a:cubicBezTo>
                  <a:pt x="215535" y="184843"/>
                  <a:pt x="200807" y="155609"/>
                  <a:pt x="227230" y="134470"/>
                </a:cubicBezTo>
                <a:cubicBezTo>
                  <a:pt x="234609" y="128567"/>
                  <a:pt x="245672" y="129731"/>
                  <a:pt x="254124" y="125505"/>
                </a:cubicBezTo>
                <a:cubicBezTo>
                  <a:pt x="263761" y="120687"/>
                  <a:pt x="272054" y="113552"/>
                  <a:pt x="281019" y="107576"/>
                </a:cubicBezTo>
                <a:cubicBezTo>
                  <a:pt x="295960" y="110564"/>
                  <a:pt x="311142" y="112532"/>
                  <a:pt x="325842" y="116541"/>
                </a:cubicBezTo>
                <a:cubicBezTo>
                  <a:pt x="344075" y="121514"/>
                  <a:pt x="379630" y="134470"/>
                  <a:pt x="379630" y="134470"/>
                </a:cubicBezTo>
                <a:cubicBezTo>
                  <a:pt x="391583" y="131482"/>
                  <a:pt x="405868" y="133202"/>
                  <a:pt x="415489" y="125505"/>
                </a:cubicBezTo>
                <a:cubicBezTo>
                  <a:pt x="422868" y="119602"/>
                  <a:pt x="420732" y="107297"/>
                  <a:pt x="424454" y="98611"/>
                </a:cubicBezTo>
                <a:cubicBezTo>
                  <a:pt x="429718" y="86328"/>
                  <a:pt x="436407" y="74706"/>
                  <a:pt x="442383" y="62753"/>
                </a:cubicBezTo>
                <a:cubicBezTo>
                  <a:pt x="424140" y="-28468"/>
                  <a:pt x="446291" y="5337"/>
                  <a:pt x="281019" y="26894"/>
                </a:cubicBezTo>
                <a:cubicBezTo>
                  <a:pt x="262278" y="29338"/>
                  <a:pt x="246654" y="20917"/>
                  <a:pt x="227230" y="1792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flipH="1" flipV="1">
            <a:off x="762640" y="2041318"/>
            <a:ext cx="0" cy="33166"/>
          </a:xfrm>
          <a:custGeom>
            <a:avLst/>
            <a:gdLst>
              <a:gd name="connsiteX0" fmla="*/ 0 w 0"/>
              <a:gd name="connsiteY0" fmla="*/ 0 h 71718"/>
              <a:gd name="connsiteX1" fmla="*/ 0 w 0"/>
              <a:gd name="connsiteY1" fmla="*/ 71718 h 71718"/>
            </a:gdLst>
            <a:ahLst/>
            <a:cxnLst>
              <a:cxn ang="0">
                <a:pos x="connsiteX0" y="connsiteY0"/>
              </a:cxn>
              <a:cxn ang="0">
                <a:pos x="connsiteX1" y="connsiteY1"/>
              </a:cxn>
            </a:cxnLst>
            <a:rect l="l" t="t" r="r" b="b"/>
            <a:pathLst>
              <a:path h="71718">
                <a:moveTo>
                  <a:pt x="0" y="0"/>
                </a:moveTo>
                <a:lnTo>
                  <a:pt x="0" y="7171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flipH="1" flipV="1">
            <a:off x="724626" y="2045463"/>
            <a:ext cx="0" cy="37311"/>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flipH="1" flipV="1">
            <a:off x="800656" y="2012298"/>
            <a:ext cx="0" cy="70477"/>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flipH="1" flipV="1">
            <a:off x="838650" y="1995716"/>
            <a:ext cx="4244" cy="87059"/>
          </a:xfrm>
          <a:custGeom>
            <a:avLst/>
            <a:gdLst>
              <a:gd name="connsiteX0" fmla="*/ 0 w 9007"/>
              <a:gd name="connsiteY0" fmla="*/ 0 h 188259"/>
              <a:gd name="connsiteX1" fmla="*/ 8964 w 9007"/>
              <a:gd name="connsiteY1" fmla="*/ 188259 h 188259"/>
            </a:gdLst>
            <a:ahLst/>
            <a:cxnLst>
              <a:cxn ang="0">
                <a:pos x="connsiteX0" y="connsiteY0"/>
              </a:cxn>
              <a:cxn ang="0">
                <a:pos x="connsiteX1" y="connsiteY1"/>
              </a:cxn>
            </a:cxnLst>
            <a:rect l="l" t="t" r="r" b="b"/>
            <a:pathLst>
              <a:path w="9007" h="188259">
                <a:moveTo>
                  <a:pt x="0" y="0"/>
                </a:moveTo>
                <a:cubicBezTo>
                  <a:pt x="10157" y="152360"/>
                  <a:pt x="8964" y="89547"/>
                  <a:pt x="8964" y="1882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Freeform 573"/>
          <p:cNvSpPr>
            <a:spLocks/>
          </p:cNvSpPr>
          <p:nvPr/>
        </p:nvSpPr>
        <p:spPr bwMode="auto">
          <a:xfrm flipV="1">
            <a:off x="1092293" y="1625330"/>
            <a:ext cx="217381" cy="7271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5" name="Group 1526"/>
          <p:cNvGrpSpPr>
            <a:grpSpLocks/>
          </p:cNvGrpSpPr>
          <p:nvPr/>
        </p:nvGrpSpPr>
        <p:grpSpPr bwMode="auto">
          <a:xfrm>
            <a:off x="539035" y="1632260"/>
            <a:ext cx="512196" cy="270867"/>
            <a:chOff x="7259" y="1752"/>
            <a:chExt cx="405" cy="211"/>
          </a:xfrm>
        </p:grpSpPr>
        <p:sp>
          <p:nvSpPr>
            <p:cNvPr id="38"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6" name="雲 25"/>
          <p:cNvSpPr/>
          <p:nvPr/>
        </p:nvSpPr>
        <p:spPr>
          <a:xfrm>
            <a:off x="1489912" y="2448339"/>
            <a:ext cx="322245" cy="263013"/>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426718" y="2529757"/>
            <a:ext cx="181059" cy="12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1352248" y="2560490"/>
            <a:ext cx="244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356792" y="2616295"/>
            <a:ext cx="244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39552" y="1632543"/>
            <a:ext cx="448677" cy="184666"/>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nvGrpSpPr>
          <p:cNvPr id="31" name="グループ化 30"/>
          <p:cNvGrpSpPr/>
          <p:nvPr/>
        </p:nvGrpSpPr>
        <p:grpSpPr>
          <a:xfrm>
            <a:off x="434263" y="2342777"/>
            <a:ext cx="893202" cy="414672"/>
            <a:chOff x="-2076762" y="2067903"/>
            <a:chExt cx="1131957" cy="465858"/>
          </a:xfrm>
        </p:grpSpPr>
        <p:sp>
          <p:nvSpPr>
            <p:cNvPr id="32" name="円/楕円 31"/>
            <p:cNvSpPr/>
            <p:nvPr/>
          </p:nvSpPr>
          <p:spPr>
            <a:xfrm rot="1026829">
              <a:off x="-2076762" y="2067903"/>
              <a:ext cx="1131957" cy="465858"/>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rot="1026829">
              <a:off x="-1967206" y="2127476"/>
              <a:ext cx="1018427" cy="39614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rot="1026829">
              <a:off x="-1852744" y="2146042"/>
              <a:ext cx="878769" cy="377293"/>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rot="1026829">
              <a:off x="-1702523" y="2191005"/>
              <a:ext cx="730971" cy="315144"/>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rot="1026829">
              <a:off x="-1570745" y="2249715"/>
              <a:ext cx="600911" cy="242456"/>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rot="1026829">
              <a:off x="-1446009" y="2319676"/>
              <a:ext cx="465273" cy="136081"/>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flipH="1">
            <a:off x="2986711" y="1595697"/>
            <a:ext cx="1513280" cy="1169991"/>
            <a:chOff x="2068534" y="1260628"/>
            <a:chExt cx="2094075" cy="1448293"/>
          </a:xfrm>
        </p:grpSpPr>
        <p:sp>
          <p:nvSpPr>
            <p:cNvPr id="53" name="月 52"/>
            <p:cNvSpPr/>
            <p:nvPr/>
          </p:nvSpPr>
          <p:spPr>
            <a:xfrm rot="17081726" flipH="1" flipV="1">
              <a:off x="2856453" y="1308701"/>
              <a:ext cx="227142" cy="64272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3057112" y="1733441"/>
              <a:ext cx="212854" cy="258550"/>
            </a:xfrm>
            <a:custGeom>
              <a:avLst/>
              <a:gdLst>
                <a:gd name="connsiteX0" fmla="*/ 3185 w 218392"/>
                <a:gd name="connsiteY0" fmla="*/ 251025 h 295849"/>
                <a:gd name="connsiteX1" fmla="*/ 21115 w 218392"/>
                <a:gd name="connsiteY1" fmla="*/ 206202 h 295849"/>
                <a:gd name="connsiteX2" fmla="*/ 30079 w 218392"/>
                <a:gd name="connsiteY2" fmla="*/ 179308 h 295849"/>
                <a:gd name="connsiteX3" fmla="*/ 39044 w 218392"/>
                <a:gd name="connsiteY3" fmla="*/ 71731 h 295849"/>
                <a:gd name="connsiteX4" fmla="*/ 56974 w 218392"/>
                <a:gd name="connsiteY4" fmla="*/ 53802 h 295849"/>
                <a:gd name="connsiteX5" fmla="*/ 110762 w 218392"/>
                <a:gd name="connsiteY5" fmla="*/ 26908 h 295849"/>
                <a:gd name="connsiteX6" fmla="*/ 128691 w 218392"/>
                <a:gd name="connsiteY6" fmla="*/ 8978 h 295849"/>
                <a:gd name="connsiteX7" fmla="*/ 191444 w 218392"/>
                <a:gd name="connsiteY7" fmla="*/ 8978 h 295849"/>
                <a:gd name="connsiteX8" fmla="*/ 209374 w 218392"/>
                <a:gd name="connsiteY8" fmla="*/ 26908 h 295849"/>
                <a:gd name="connsiteX9" fmla="*/ 200409 w 218392"/>
                <a:gd name="connsiteY9" fmla="*/ 80696 h 295849"/>
                <a:gd name="connsiteX10" fmla="*/ 173515 w 218392"/>
                <a:gd name="connsiteY10" fmla="*/ 89661 h 295849"/>
                <a:gd name="connsiteX11" fmla="*/ 164550 w 218392"/>
                <a:gd name="connsiteY11" fmla="*/ 152414 h 295849"/>
                <a:gd name="connsiteX12" fmla="*/ 218338 w 218392"/>
                <a:gd name="connsiteY12" fmla="*/ 161378 h 295849"/>
                <a:gd name="connsiteX13" fmla="*/ 155585 w 218392"/>
                <a:gd name="connsiteY13" fmla="*/ 197237 h 295849"/>
                <a:gd name="connsiteX14" fmla="*/ 119726 w 218392"/>
                <a:gd name="connsiteY14" fmla="*/ 233096 h 295849"/>
                <a:gd name="connsiteX15" fmla="*/ 110762 w 218392"/>
                <a:gd name="connsiteY15" fmla="*/ 259990 h 295849"/>
                <a:gd name="connsiteX16" fmla="*/ 83868 w 218392"/>
                <a:gd name="connsiteY16" fmla="*/ 277920 h 295849"/>
                <a:gd name="connsiteX17" fmla="*/ 65938 w 218392"/>
                <a:gd name="connsiteY17" fmla="*/ 295849 h 295849"/>
                <a:gd name="connsiteX18" fmla="*/ 39044 w 218392"/>
                <a:gd name="connsiteY18" fmla="*/ 286884 h 295849"/>
                <a:gd name="connsiteX19" fmla="*/ 3185 w 218392"/>
                <a:gd name="connsiteY19" fmla="*/ 242061 h 295849"/>
                <a:gd name="connsiteX20" fmla="*/ 3185 w 218392"/>
                <a:gd name="connsiteY20" fmla="*/ 251025 h 29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92" h="295849">
                  <a:moveTo>
                    <a:pt x="3185" y="251025"/>
                  </a:moveTo>
                  <a:cubicBezTo>
                    <a:pt x="6173" y="245048"/>
                    <a:pt x="15465" y="221269"/>
                    <a:pt x="21115" y="206202"/>
                  </a:cubicBezTo>
                  <a:cubicBezTo>
                    <a:pt x="24433" y="197354"/>
                    <a:pt x="28830" y="188675"/>
                    <a:pt x="30079" y="179308"/>
                  </a:cubicBezTo>
                  <a:cubicBezTo>
                    <a:pt x="34835" y="143640"/>
                    <a:pt x="31504" y="106916"/>
                    <a:pt x="39044" y="71731"/>
                  </a:cubicBezTo>
                  <a:cubicBezTo>
                    <a:pt x="40815" y="63467"/>
                    <a:pt x="50374" y="59082"/>
                    <a:pt x="56974" y="53802"/>
                  </a:cubicBezTo>
                  <a:cubicBezTo>
                    <a:pt x="81800" y="33942"/>
                    <a:pt x="82356" y="36377"/>
                    <a:pt x="110762" y="26908"/>
                  </a:cubicBezTo>
                  <a:cubicBezTo>
                    <a:pt x="116738" y="20931"/>
                    <a:pt x="121443" y="13327"/>
                    <a:pt x="128691" y="8978"/>
                  </a:cubicBezTo>
                  <a:cubicBezTo>
                    <a:pt x="155168" y="-6908"/>
                    <a:pt x="162202" y="1668"/>
                    <a:pt x="191444" y="8978"/>
                  </a:cubicBezTo>
                  <a:cubicBezTo>
                    <a:pt x="197421" y="14955"/>
                    <a:pt x="205025" y="19660"/>
                    <a:pt x="209374" y="26908"/>
                  </a:cubicBezTo>
                  <a:cubicBezTo>
                    <a:pt x="222666" y="49061"/>
                    <a:pt x="222530" y="62999"/>
                    <a:pt x="200409" y="80696"/>
                  </a:cubicBezTo>
                  <a:cubicBezTo>
                    <a:pt x="193030" y="86599"/>
                    <a:pt x="182480" y="86673"/>
                    <a:pt x="173515" y="89661"/>
                  </a:cubicBezTo>
                  <a:cubicBezTo>
                    <a:pt x="157955" y="105220"/>
                    <a:pt x="130231" y="122998"/>
                    <a:pt x="164550" y="152414"/>
                  </a:cubicBezTo>
                  <a:cubicBezTo>
                    <a:pt x="178351" y="164243"/>
                    <a:pt x="200409" y="158390"/>
                    <a:pt x="218338" y="161378"/>
                  </a:cubicBezTo>
                  <a:cubicBezTo>
                    <a:pt x="199252" y="218641"/>
                    <a:pt x="227109" y="161476"/>
                    <a:pt x="155585" y="197237"/>
                  </a:cubicBezTo>
                  <a:cubicBezTo>
                    <a:pt x="140465" y="204797"/>
                    <a:pt x="119726" y="233096"/>
                    <a:pt x="119726" y="233096"/>
                  </a:cubicBezTo>
                  <a:cubicBezTo>
                    <a:pt x="116738" y="242061"/>
                    <a:pt x="116665" y="252611"/>
                    <a:pt x="110762" y="259990"/>
                  </a:cubicBezTo>
                  <a:cubicBezTo>
                    <a:pt x="104031" y="268403"/>
                    <a:pt x="92281" y="271189"/>
                    <a:pt x="83868" y="277920"/>
                  </a:cubicBezTo>
                  <a:cubicBezTo>
                    <a:pt x="77268" y="283200"/>
                    <a:pt x="71915" y="289873"/>
                    <a:pt x="65938" y="295849"/>
                  </a:cubicBezTo>
                  <a:cubicBezTo>
                    <a:pt x="56973" y="292861"/>
                    <a:pt x="46423" y="292787"/>
                    <a:pt x="39044" y="286884"/>
                  </a:cubicBezTo>
                  <a:cubicBezTo>
                    <a:pt x="17927" y="269990"/>
                    <a:pt x="27557" y="254247"/>
                    <a:pt x="3185" y="242061"/>
                  </a:cubicBezTo>
                  <a:cubicBezTo>
                    <a:pt x="-2160" y="239388"/>
                    <a:pt x="197" y="257002"/>
                    <a:pt x="3185" y="251025"/>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2068534" y="1741282"/>
              <a:ext cx="218772" cy="227200"/>
            </a:xfrm>
            <a:custGeom>
              <a:avLst/>
              <a:gdLst>
                <a:gd name="connsiteX0" fmla="*/ 224454 w 224464"/>
                <a:gd name="connsiteY0" fmla="*/ 197223 h 259976"/>
                <a:gd name="connsiteX1" fmla="*/ 188596 w 224464"/>
                <a:gd name="connsiteY1" fmla="*/ 152400 h 259976"/>
                <a:gd name="connsiteX2" fmla="*/ 206525 w 224464"/>
                <a:gd name="connsiteY2" fmla="*/ 134470 h 259976"/>
                <a:gd name="connsiteX3" fmla="*/ 179631 w 224464"/>
                <a:gd name="connsiteY3" fmla="*/ 80682 h 259976"/>
                <a:gd name="connsiteX4" fmla="*/ 152737 w 224464"/>
                <a:gd name="connsiteY4" fmla="*/ 71717 h 259976"/>
                <a:gd name="connsiteX5" fmla="*/ 107913 w 224464"/>
                <a:gd name="connsiteY5" fmla="*/ 0 h 259976"/>
                <a:gd name="connsiteX6" fmla="*/ 81019 w 224464"/>
                <a:gd name="connsiteY6" fmla="*/ 17929 h 259976"/>
                <a:gd name="connsiteX7" fmla="*/ 72054 w 224464"/>
                <a:gd name="connsiteY7" fmla="*/ 44823 h 259976"/>
                <a:gd name="connsiteX8" fmla="*/ 27231 w 224464"/>
                <a:gd name="connsiteY8" fmla="*/ 71717 h 259976"/>
                <a:gd name="connsiteX9" fmla="*/ 18266 w 224464"/>
                <a:gd name="connsiteY9" fmla="*/ 98611 h 259976"/>
                <a:gd name="connsiteX10" fmla="*/ 337 w 224464"/>
                <a:gd name="connsiteY10" fmla="*/ 116541 h 259976"/>
                <a:gd name="connsiteX11" fmla="*/ 9302 w 224464"/>
                <a:gd name="connsiteY11" fmla="*/ 152400 h 259976"/>
                <a:gd name="connsiteX12" fmla="*/ 18266 w 224464"/>
                <a:gd name="connsiteY12" fmla="*/ 179294 h 259976"/>
                <a:gd name="connsiteX13" fmla="*/ 72054 w 224464"/>
                <a:gd name="connsiteY13" fmla="*/ 197223 h 259976"/>
                <a:gd name="connsiteX14" fmla="*/ 116878 w 224464"/>
                <a:gd name="connsiteY14" fmla="*/ 224117 h 259976"/>
                <a:gd name="connsiteX15" fmla="*/ 152737 w 224464"/>
                <a:gd name="connsiteY15" fmla="*/ 259976 h 259976"/>
                <a:gd name="connsiteX16" fmla="*/ 188596 w 224464"/>
                <a:gd name="connsiteY16" fmla="*/ 251011 h 259976"/>
                <a:gd name="connsiteX17" fmla="*/ 224454 w 224464"/>
                <a:gd name="connsiteY17" fmla="*/ 197223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64" h="259976">
                  <a:moveTo>
                    <a:pt x="224454" y="197223"/>
                  </a:moveTo>
                  <a:cubicBezTo>
                    <a:pt x="224454" y="180788"/>
                    <a:pt x="193852" y="170798"/>
                    <a:pt x="188596" y="152400"/>
                  </a:cubicBezTo>
                  <a:cubicBezTo>
                    <a:pt x="186274" y="144273"/>
                    <a:pt x="204868" y="142758"/>
                    <a:pt x="206525" y="134470"/>
                  </a:cubicBezTo>
                  <a:cubicBezTo>
                    <a:pt x="208765" y="123270"/>
                    <a:pt x="186142" y="85891"/>
                    <a:pt x="179631" y="80682"/>
                  </a:cubicBezTo>
                  <a:cubicBezTo>
                    <a:pt x="172252" y="74779"/>
                    <a:pt x="161702" y="74705"/>
                    <a:pt x="152737" y="71717"/>
                  </a:cubicBezTo>
                  <a:cubicBezTo>
                    <a:pt x="131400" y="7708"/>
                    <a:pt x="150532" y="28412"/>
                    <a:pt x="107913" y="0"/>
                  </a:cubicBezTo>
                  <a:cubicBezTo>
                    <a:pt x="98948" y="5976"/>
                    <a:pt x="87750" y="9516"/>
                    <a:pt x="81019" y="17929"/>
                  </a:cubicBezTo>
                  <a:cubicBezTo>
                    <a:pt x="75116" y="25308"/>
                    <a:pt x="76916" y="36720"/>
                    <a:pt x="72054" y="44823"/>
                  </a:cubicBezTo>
                  <a:cubicBezTo>
                    <a:pt x="59748" y="65334"/>
                    <a:pt x="48387" y="64666"/>
                    <a:pt x="27231" y="71717"/>
                  </a:cubicBezTo>
                  <a:cubicBezTo>
                    <a:pt x="24243" y="80682"/>
                    <a:pt x="23128" y="90508"/>
                    <a:pt x="18266" y="98611"/>
                  </a:cubicBezTo>
                  <a:cubicBezTo>
                    <a:pt x="13918" y="105859"/>
                    <a:pt x="1726" y="108204"/>
                    <a:pt x="337" y="116541"/>
                  </a:cubicBezTo>
                  <a:cubicBezTo>
                    <a:pt x="-1688" y="128694"/>
                    <a:pt x="5917" y="140553"/>
                    <a:pt x="9302" y="152400"/>
                  </a:cubicBezTo>
                  <a:cubicBezTo>
                    <a:pt x="11898" y="161486"/>
                    <a:pt x="10577" y="173802"/>
                    <a:pt x="18266" y="179294"/>
                  </a:cubicBezTo>
                  <a:cubicBezTo>
                    <a:pt x="33645" y="190279"/>
                    <a:pt x="72054" y="197223"/>
                    <a:pt x="72054" y="197223"/>
                  </a:cubicBezTo>
                  <a:cubicBezTo>
                    <a:pt x="138304" y="263473"/>
                    <a:pt x="35415" y="165930"/>
                    <a:pt x="116878" y="224117"/>
                  </a:cubicBezTo>
                  <a:cubicBezTo>
                    <a:pt x="130633" y="233942"/>
                    <a:pt x="152737" y="259976"/>
                    <a:pt x="152737" y="259976"/>
                  </a:cubicBezTo>
                  <a:cubicBezTo>
                    <a:pt x="164690" y="256988"/>
                    <a:pt x="179324" y="259124"/>
                    <a:pt x="188596" y="251011"/>
                  </a:cubicBezTo>
                  <a:cubicBezTo>
                    <a:pt x="226111" y="218185"/>
                    <a:pt x="224454" y="213658"/>
                    <a:pt x="224454" y="197223"/>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2208229" y="1897929"/>
              <a:ext cx="456327" cy="195945"/>
            </a:xfrm>
            <a:custGeom>
              <a:avLst/>
              <a:gdLst>
                <a:gd name="connsiteX0" fmla="*/ 64635 w 468200"/>
                <a:gd name="connsiteY0" fmla="*/ 96 h 224214"/>
                <a:gd name="connsiteX1" fmla="*/ 46706 w 468200"/>
                <a:gd name="connsiteY1" fmla="*/ 44920 h 224214"/>
                <a:gd name="connsiteX2" fmla="*/ 1882 w 468200"/>
                <a:gd name="connsiteY2" fmla="*/ 53884 h 224214"/>
                <a:gd name="connsiteX3" fmla="*/ 10847 w 468200"/>
                <a:gd name="connsiteY3" fmla="*/ 80779 h 224214"/>
                <a:gd name="connsiteX4" fmla="*/ 37741 w 468200"/>
                <a:gd name="connsiteY4" fmla="*/ 134567 h 224214"/>
                <a:gd name="connsiteX5" fmla="*/ 73600 w 468200"/>
                <a:gd name="connsiteY5" fmla="*/ 179390 h 224214"/>
                <a:gd name="connsiteX6" fmla="*/ 82564 w 468200"/>
                <a:gd name="connsiteY6" fmla="*/ 206284 h 224214"/>
                <a:gd name="connsiteX7" fmla="*/ 145317 w 468200"/>
                <a:gd name="connsiteY7" fmla="*/ 224214 h 224214"/>
                <a:gd name="connsiteX8" fmla="*/ 279788 w 468200"/>
                <a:gd name="connsiteY8" fmla="*/ 206284 h 224214"/>
                <a:gd name="connsiteX9" fmla="*/ 306682 w 468200"/>
                <a:gd name="connsiteY9" fmla="*/ 188355 h 224214"/>
                <a:gd name="connsiteX10" fmla="*/ 324612 w 468200"/>
                <a:gd name="connsiteY10" fmla="*/ 170426 h 224214"/>
                <a:gd name="connsiteX11" fmla="*/ 378400 w 468200"/>
                <a:gd name="connsiteY11" fmla="*/ 152496 h 224214"/>
                <a:gd name="connsiteX12" fmla="*/ 423223 w 468200"/>
                <a:gd name="connsiteY12" fmla="*/ 116637 h 224214"/>
                <a:gd name="connsiteX13" fmla="*/ 450117 w 468200"/>
                <a:gd name="connsiteY13" fmla="*/ 107673 h 224214"/>
                <a:gd name="connsiteX14" fmla="*/ 459082 w 468200"/>
                <a:gd name="connsiteY14" fmla="*/ 18026 h 224214"/>
                <a:gd name="connsiteX15" fmla="*/ 441153 w 468200"/>
                <a:gd name="connsiteY15" fmla="*/ 96 h 224214"/>
                <a:gd name="connsiteX16" fmla="*/ 396329 w 468200"/>
                <a:gd name="connsiteY16" fmla="*/ 9061 h 224214"/>
                <a:gd name="connsiteX17" fmla="*/ 342541 w 468200"/>
                <a:gd name="connsiteY17" fmla="*/ 26990 h 224214"/>
                <a:gd name="connsiteX18" fmla="*/ 261859 w 468200"/>
                <a:gd name="connsiteY18" fmla="*/ 53884 h 224214"/>
                <a:gd name="connsiteX19" fmla="*/ 208070 w 468200"/>
                <a:gd name="connsiteY19" fmla="*/ 71814 h 224214"/>
                <a:gd name="connsiteX20" fmla="*/ 181176 w 468200"/>
                <a:gd name="connsiteY20" fmla="*/ 80779 h 224214"/>
                <a:gd name="connsiteX21" fmla="*/ 118423 w 468200"/>
                <a:gd name="connsiteY21" fmla="*/ 35955 h 224214"/>
                <a:gd name="connsiteX22" fmla="*/ 64635 w 468200"/>
                <a:gd name="connsiteY22" fmla="*/ 96 h 22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200" h="224214">
                  <a:moveTo>
                    <a:pt x="64635" y="96"/>
                  </a:moveTo>
                  <a:cubicBezTo>
                    <a:pt x="52682" y="1590"/>
                    <a:pt x="58924" y="34447"/>
                    <a:pt x="46706" y="44920"/>
                  </a:cubicBezTo>
                  <a:cubicBezTo>
                    <a:pt x="35137" y="54836"/>
                    <a:pt x="12656" y="43110"/>
                    <a:pt x="1882" y="53884"/>
                  </a:cubicBezTo>
                  <a:cubicBezTo>
                    <a:pt x="-4800" y="60566"/>
                    <a:pt x="8251" y="71693"/>
                    <a:pt x="10847" y="80779"/>
                  </a:cubicBezTo>
                  <a:cubicBezTo>
                    <a:pt x="24065" y="127039"/>
                    <a:pt x="9589" y="106414"/>
                    <a:pt x="37741" y="134567"/>
                  </a:cubicBezTo>
                  <a:cubicBezTo>
                    <a:pt x="60276" y="202168"/>
                    <a:pt x="27257" y="121460"/>
                    <a:pt x="73600" y="179390"/>
                  </a:cubicBezTo>
                  <a:cubicBezTo>
                    <a:pt x="79503" y="186769"/>
                    <a:pt x="75882" y="199602"/>
                    <a:pt x="82564" y="206284"/>
                  </a:cubicBezTo>
                  <a:cubicBezTo>
                    <a:pt x="86850" y="210570"/>
                    <a:pt x="145007" y="224136"/>
                    <a:pt x="145317" y="224214"/>
                  </a:cubicBezTo>
                  <a:cubicBezTo>
                    <a:pt x="169358" y="222211"/>
                    <a:pt x="243168" y="224594"/>
                    <a:pt x="279788" y="206284"/>
                  </a:cubicBezTo>
                  <a:cubicBezTo>
                    <a:pt x="289425" y="201466"/>
                    <a:pt x="298269" y="195085"/>
                    <a:pt x="306682" y="188355"/>
                  </a:cubicBezTo>
                  <a:cubicBezTo>
                    <a:pt x="313282" y="183075"/>
                    <a:pt x="317052" y="174206"/>
                    <a:pt x="324612" y="170426"/>
                  </a:cubicBezTo>
                  <a:cubicBezTo>
                    <a:pt x="341516" y="161974"/>
                    <a:pt x="360471" y="158473"/>
                    <a:pt x="378400" y="152496"/>
                  </a:cubicBezTo>
                  <a:cubicBezTo>
                    <a:pt x="418777" y="139037"/>
                    <a:pt x="392616" y="135002"/>
                    <a:pt x="423223" y="116637"/>
                  </a:cubicBezTo>
                  <a:cubicBezTo>
                    <a:pt x="431326" y="111775"/>
                    <a:pt x="441152" y="110661"/>
                    <a:pt x="450117" y="107673"/>
                  </a:cubicBezTo>
                  <a:cubicBezTo>
                    <a:pt x="463630" y="67134"/>
                    <a:pt x="478050" y="55962"/>
                    <a:pt x="459082" y="18026"/>
                  </a:cubicBezTo>
                  <a:cubicBezTo>
                    <a:pt x="455302" y="10466"/>
                    <a:pt x="447129" y="6073"/>
                    <a:pt x="441153" y="96"/>
                  </a:cubicBezTo>
                  <a:cubicBezTo>
                    <a:pt x="426212" y="3084"/>
                    <a:pt x="411029" y="5052"/>
                    <a:pt x="396329" y="9061"/>
                  </a:cubicBezTo>
                  <a:cubicBezTo>
                    <a:pt x="378096" y="14034"/>
                    <a:pt x="360470" y="21014"/>
                    <a:pt x="342541" y="26990"/>
                  </a:cubicBezTo>
                  <a:lnTo>
                    <a:pt x="261859" y="53884"/>
                  </a:lnTo>
                  <a:lnTo>
                    <a:pt x="208070" y="71814"/>
                  </a:lnTo>
                  <a:lnTo>
                    <a:pt x="181176" y="80779"/>
                  </a:lnTo>
                  <a:cubicBezTo>
                    <a:pt x="113038" y="12641"/>
                    <a:pt x="175663" y="64575"/>
                    <a:pt x="118423" y="35955"/>
                  </a:cubicBezTo>
                  <a:cubicBezTo>
                    <a:pt x="75935" y="14711"/>
                    <a:pt x="76588" y="-1398"/>
                    <a:pt x="64635" y="96"/>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2469348" y="1870551"/>
              <a:ext cx="676715" cy="340683"/>
            </a:xfrm>
            <a:custGeom>
              <a:avLst/>
              <a:gdLst>
                <a:gd name="connsiteX0" fmla="*/ 146512 w 694323"/>
                <a:gd name="connsiteY0" fmla="*/ 26895 h 389831"/>
                <a:gd name="connsiteX1" fmla="*/ 101689 w 694323"/>
                <a:gd name="connsiteY1" fmla="*/ 53789 h 389831"/>
                <a:gd name="connsiteX2" fmla="*/ 56865 w 694323"/>
                <a:gd name="connsiteY2" fmla="*/ 80683 h 389831"/>
                <a:gd name="connsiteX3" fmla="*/ 29971 w 694323"/>
                <a:gd name="connsiteY3" fmla="*/ 188259 h 389831"/>
                <a:gd name="connsiteX4" fmla="*/ 12042 w 694323"/>
                <a:gd name="connsiteY4" fmla="*/ 251012 h 389831"/>
                <a:gd name="connsiteX5" fmla="*/ 3077 w 694323"/>
                <a:gd name="connsiteY5" fmla="*/ 295836 h 389831"/>
                <a:gd name="connsiteX6" fmla="*/ 12042 w 694323"/>
                <a:gd name="connsiteY6" fmla="*/ 376518 h 389831"/>
                <a:gd name="connsiteX7" fmla="*/ 137548 w 694323"/>
                <a:gd name="connsiteY7" fmla="*/ 385483 h 389831"/>
                <a:gd name="connsiteX8" fmla="*/ 442348 w 694323"/>
                <a:gd name="connsiteY8" fmla="*/ 376518 h 389831"/>
                <a:gd name="connsiteX9" fmla="*/ 415453 w 694323"/>
                <a:gd name="connsiteY9" fmla="*/ 277906 h 389831"/>
                <a:gd name="connsiteX10" fmla="*/ 424418 w 694323"/>
                <a:gd name="connsiteY10" fmla="*/ 170330 h 389831"/>
                <a:gd name="connsiteX11" fmla="*/ 442348 w 694323"/>
                <a:gd name="connsiteY11" fmla="*/ 197224 h 389831"/>
                <a:gd name="connsiteX12" fmla="*/ 451312 w 694323"/>
                <a:gd name="connsiteY12" fmla="*/ 233083 h 389831"/>
                <a:gd name="connsiteX13" fmla="*/ 514065 w 694323"/>
                <a:gd name="connsiteY13" fmla="*/ 277906 h 389831"/>
                <a:gd name="connsiteX14" fmla="*/ 531995 w 694323"/>
                <a:gd name="connsiteY14" fmla="*/ 295836 h 389831"/>
                <a:gd name="connsiteX15" fmla="*/ 621642 w 694323"/>
                <a:gd name="connsiteY15" fmla="*/ 277906 h 389831"/>
                <a:gd name="connsiteX16" fmla="*/ 639571 w 694323"/>
                <a:gd name="connsiteY16" fmla="*/ 251012 h 389831"/>
                <a:gd name="connsiteX17" fmla="*/ 648536 w 694323"/>
                <a:gd name="connsiteY17" fmla="*/ 224118 h 389831"/>
                <a:gd name="connsiteX18" fmla="*/ 675430 w 694323"/>
                <a:gd name="connsiteY18" fmla="*/ 206189 h 389831"/>
                <a:gd name="connsiteX19" fmla="*/ 684395 w 694323"/>
                <a:gd name="connsiteY19" fmla="*/ 161365 h 389831"/>
                <a:gd name="connsiteX20" fmla="*/ 693359 w 694323"/>
                <a:gd name="connsiteY20" fmla="*/ 134471 h 389831"/>
                <a:gd name="connsiteX21" fmla="*/ 666465 w 694323"/>
                <a:gd name="connsiteY21" fmla="*/ 125506 h 389831"/>
                <a:gd name="connsiteX22" fmla="*/ 639571 w 694323"/>
                <a:gd name="connsiteY22" fmla="*/ 107577 h 389831"/>
                <a:gd name="connsiteX23" fmla="*/ 621642 w 694323"/>
                <a:gd name="connsiteY23" fmla="*/ 89647 h 389831"/>
                <a:gd name="connsiteX24" fmla="*/ 594748 w 694323"/>
                <a:gd name="connsiteY24" fmla="*/ 80683 h 389831"/>
                <a:gd name="connsiteX25" fmla="*/ 567853 w 694323"/>
                <a:gd name="connsiteY25" fmla="*/ 125506 h 389831"/>
                <a:gd name="connsiteX26" fmla="*/ 558889 w 694323"/>
                <a:gd name="connsiteY26" fmla="*/ 152400 h 389831"/>
                <a:gd name="connsiteX27" fmla="*/ 540959 w 694323"/>
                <a:gd name="connsiteY27" fmla="*/ 134471 h 389831"/>
                <a:gd name="connsiteX28" fmla="*/ 505101 w 694323"/>
                <a:gd name="connsiteY28" fmla="*/ 89647 h 389831"/>
                <a:gd name="connsiteX29" fmla="*/ 451312 w 694323"/>
                <a:gd name="connsiteY29" fmla="*/ 17930 h 389831"/>
                <a:gd name="connsiteX30" fmla="*/ 433383 w 694323"/>
                <a:gd name="connsiteY30" fmla="*/ 0 h 389831"/>
                <a:gd name="connsiteX31" fmla="*/ 200301 w 694323"/>
                <a:gd name="connsiteY31" fmla="*/ 8965 h 389831"/>
                <a:gd name="connsiteX32" fmla="*/ 173406 w 694323"/>
                <a:gd name="connsiteY32" fmla="*/ 17930 h 389831"/>
                <a:gd name="connsiteX33" fmla="*/ 146512 w 694323"/>
                <a:gd name="connsiteY33" fmla="*/ 26895 h 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323" h="389831">
                  <a:moveTo>
                    <a:pt x="146512" y="26895"/>
                  </a:moveTo>
                  <a:cubicBezTo>
                    <a:pt x="134559" y="32871"/>
                    <a:pt x="115868" y="43662"/>
                    <a:pt x="101689" y="53789"/>
                  </a:cubicBezTo>
                  <a:cubicBezTo>
                    <a:pt x="58620" y="84552"/>
                    <a:pt x="112413" y="62166"/>
                    <a:pt x="56865" y="80683"/>
                  </a:cubicBezTo>
                  <a:cubicBezTo>
                    <a:pt x="26912" y="170544"/>
                    <a:pt x="48080" y="97720"/>
                    <a:pt x="29971" y="188259"/>
                  </a:cubicBezTo>
                  <a:cubicBezTo>
                    <a:pt x="13203" y="272096"/>
                    <a:pt x="29129" y="182664"/>
                    <a:pt x="12042" y="251012"/>
                  </a:cubicBezTo>
                  <a:cubicBezTo>
                    <a:pt x="8347" y="265794"/>
                    <a:pt x="6065" y="280895"/>
                    <a:pt x="3077" y="295836"/>
                  </a:cubicBezTo>
                  <a:cubicBezTo>
                    <a:pt x="6065" y="322730"/>
                    <a:pt x="-10473" y="361508"/>
                    <a:pt x="12042" y="376518"/>
                  </a:cubicBezTo>
                  <a:cubicBezTo>
                    <a:pt x="46940" y="399783"/>
                    <a:pt x="95606" y="385483"/>
                    <a:pt x="137548" y="385483"/>
                  </a:cubicBezTo>
                  <a:cubicBezTo>
                    <a:pt x="239192" y="385483"/>
                    <a:pt x="340748" y="379506"/>
                    <a:pt x="442348" y="376518"/>
                  </a:cubicBezTo>
                  <a:cubicBezTo>
                    <a:pt x="419599" y="308275"/>
                    <a:pt x="428125" y="341262"/>
                    <a:pt x="415453" y="277906"/>
                  </a:cubicBezTo>
                  <a:cubicBezTo>
                    <a:pt x="418441" y="242047"/>
                    <a:pt x="413039" y="204466"/>
                    <a:pt x="424418" y="170330"/>
                  </a:cubicBezTo>
                  <a:cubicBezTo>
                    <a:pt x="427825" y="160109"/>
                    <a:pt x="438104" y="187321"/>
                    <a:pt x="442348" y="197224"/>
                  </a:cubicBezTo>
                  <a:cubicBezTo>
                    <a:pt x="447201" y="208549"/>
                    <a:pt x="444782" y="222635"/>
                    <a:pt x="451312" y="233083"/>
                  </a:cubicBezTo>
                  <a:cubicBezTo>
                    <a:pt x="473702" y="268907"/>
                    <a:pt x="482399" y="267351"/>
                    <a:pt x="514065" y="277906"/>
                  </a:cubicBezTo>
                  <a:cubicBezTo>
                    <a:pt x="520042" y="283883"/>
                    <a:pt x="523594" y="294903"/>
                    <a:pt x="531995" y="295836"/>
                  </a:cubicBezTo>
                  <a:cubicBezTo>
                    <a:pt x="562898" y="299270"/>
                    <a:pt x="593129" y="287411"/>
                    <a:pt x="621642" y="277906"/>
                  </a:cubicBezTo>
                  <a:cubicBezTo>
                    <a:pt x="627618" y="268941"/>
                    <a:pt x="634753" y="260649"/>
                    <a:pt x="639571" y="251012"/>
                  </a:cubicBezTo>
                  <a:cubicBezTo>
                    <a:pt x="643797" y="242560"/>
                    <a:pt x="642633" y="231497"/>
                    <a:pt x="648536" y="224118"/>
                  </a:cubicBezTo>
                  <a:cubicBezTo>
                    <a:pt x="655267" y="215705"/>
                    <a:pt x="666465" y="212165"/>
                    <a:pt x="675430" y="206189"/>
                  </a:cubicBezTo>
                  <a:cubicBezTo>
                    <a:pt x="678418" y="191248"/>
                    <a:pt x="680700" y="176147"/>
                    <a:pt x="684395" y="161365"/>
                  </a:cubicBezTo>
                  <a:cubicBezTo>
                    <a:pt x="686687" y="152198"/>
                    <a:pt x="697585" y="142923"/>
                    <a:pt x="693359" y="134471"/>
                  </a:cubicBezTo>
                  <a:cubicBezTo>
                    <a:pt x="689133" y="126019"/>
                    <a:pt x="674917" y="129732"/>
                    <a:pt x="666465" y="125506"/>
                  </a:cubicBezTo>
                  <a:cubicBezTo>
                    <a:pt x="656828" y="120688"/>
                    <a:pt x="647984" y="114308"/>
                    <a:pt x="639571" y="107577"/>
                  </a:cubicBezTo>
                  <a:cubicBezTo>
                    <a:pt x="632971" y="102297"/>
                    <a:pt x="628890" y="93996"/>
                    <a:pt x="621642" y="89647"/>
                  </a:cubicBezTo>
                  <a:cubicBezTo>
                    <a:pt x="613539" y="84785"/>
                    <a:pt x="603713" y="83671"/>
                    <a:pt x="594748" y="80683"/>
                  </a:cubicBezTo>
                  <a:cubicBezTo>
                    <a:pt x="569350" y="156875"/>
                    <a:pt x="604773" y="63973"/>
                    <a:pt x="567853" y="125506"/>
                  </a:cubicBezTo>
                  <a:cubicBezTo>
                    <a:pt x="562991" y="133609"/>
                    <a:pt x="561877" y="143435"/>
                    <a:pt x="558889" y="152400"/>
                  </a:cubicBezTo>
                  <a:cubicBezTo>
                    <a:pt x="552912" y="146424"/>
                    <a:pt x="546239" y="141071"/>
                    <a:pt x="540959" y="134471"/>
                  </a:cubicBezTo>
                  <a:cubicBezTo>
                    <a:pt x="495713" y="77915"/>
                    <a:pt x="548400" y="132948"/>
                    <a:pt x="505101" y="89647"/>
                  </a:cubicBezTo>
                  <a:cubicBezTo>
                    <a:pt x="489454" y="42707"/>
                    <a:pt x="502819" y="69437"/>
                    <a:pt x="451312" y="17930"/>
                  </a:cubicBezTo>
                  <a:lnTo>
                    <a:pt x="433383" y="0"/>
                  </a:lnTo>
                  <a:cubicBezTo>
                    <a:pt x="355689" y="2988"/>
                    <a:pt x="277868" y="3615"/>
                    <a:pt x="200301" y="8965"/>
                  </a:cubicBezTo>
                  <a:cubicBezTo>
                    <a:pt x="190873" y="9615"/>
                    <a:pt x="181858" y="13704"/>
                    <a:pt x="173406" y="17930"/>
                  </a:cubicBezTo>
                  <a:cubicBezTo>
                    <a:pt x="163769" y="22748"/>
                    <a:pt x="158465" y="20919"/>
                    <a:pt x="146512" y="26895"/>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2583519" y="1854882"/>
              <a:ext cx="224186" cy="141020"/>
            </a:xfrm>
            <a:custGeom>
              <a:avLst/>
              <a:gdLst>
                <a:gd name="connsiteX0" fmla="*/ 4316 w 230020"/>
                <a:gd name="connsiteY0" fmla="*/ 53788 h 161364"/>
                <a:gd name="connsiteX1" fmla="*/ 13280 w 230020"/>
                <a:gd name="connsiteY1" fmla="*/ 125506 h 161364"/>
                <a:gd name="connsiteX2" fmla="*/ 40175 w 230020"/>
                <a:gd name="connsiteY2" fmla="*/ 116541 h 161364"/>
                <a:gd name="connsiteX3" fmla="*/ 84998 w 230020"/>
                <a:gd name="connsiteY3" fmla="*/ 89647 h 161364"/>
                <a:gd name="connsiteX4" fmla="*/ 120857 w 230020"/>
                <a:gd name="connsiteY4" fmla="*/ 161364 h 161364"/>
                <a:gd name="connsiteX5" fmla="*/ 138786 w 230020"/>
                <a:gd name="connsiteY5" fmla="*/ 134470 h 161364"/>
                <a:gd name="connsiteX6" fmla="*/ 156716 w 230020"/>
                <a:gd name="connsiteY6" fmla="*/ 116541 h 161364"/>
                <a:gd name="connsiteX7" fmla="*/ 192575 w 230020"/>
                <a:gd name="connsiteY7" fmla="*/ 71717 h 161364"/>
                <a:gd name="connsiteX8" fmla="*/ 201539 w 230020"/>
                <a:gd name="connsiteY8" fmla="*/ 0 h 161364"/>
                <a:gd name="connsiteX9" fmla="*/ 93963 w 230020"/>
                <a:gd name="connsiteY9" fmla="*/ 8964 h 161364"/>
                <a:gd name="connsiteX10" fmla="*/ 67069 w 230020"/>
                <a:gd name="connsiteY10" fmla="*/ 17929 h 161364"/>
                <a:gd name="connsiteX11" fmla="*/ 4316 w 230020"/>
                <a:gd name="connsiteY11" fmla="*/ 53788 h 1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0" h="161364">
                  <a:moveTo>
                    <a:pt x="4316" y="53788"/>
                  </a:moveTo>
                  <a:cubicBezTo>
                    <a:pt x="-4649" y="71717"/>
                    <a:pt x="1327" y="104588"/>
                    <a:pt x="13280" y="125506"/>
                  </a:cubicBezTo>
                  <a:cubicBezTo>
                    <a:pt x="17968" y="133711"/>
                    <a:pt x="32072" y="121403"/>
                    <a:pt x="40175" y="116541"/>
                  </a:cubicBezTo>
                  <a:cubicBezTo>
                    <a:pt x="101700" y="79625"/>
                    <a:pt x="8815" y="115040"/>
                    <a:pt x="84998" y="89647"/>
                  </a:cubicBezTo>
                  <a:cubicBezTo>
                    <a:pt x="105600" y="151453"/>
                    <a:pt x="89563" y="130072"/>
                    <a:pt x="120857" y="161364"/>
                  </a:cubicBezTo>
                  <a:cubicBezTo>
                    <a:pt x="126833" y="152399"/>
                    <a:pt x="132055" y="142883"/>
                    <a:pt x="138786" y="134470"/>
                  </a:cubicBezTo>
                  <a:cubicBezTo>
                    <a:pt x="144066" y="127870"/>
                    <a:pt x="152367" y="123789"/>
                    <a:pt x="156716" y="116541"/>
                  </a:cubicBezTo>
                  <a:cubicBezTo>
                    <a:pt x="185585" y="68427"/>
                    <a:pt x="139006" y="107429"/>
                    <a:pt x="192575" y="71717"/>
                  </a:cubicBezTo>
                  <a:cubicBezTo>
                    <a:pt x="234409" y="8964"/>
                    <a:pt x="246362" y="29882"/>
                    <a:pt x="201539" y="0"/>
                  </a:cubicBezTo>
                  <a:cubicBezTo>
                    <a:pt x="165680" y="2988"/>
                    <a:pt x="129630" y="4208"/>
                    <a:pt x="93963" y="8964"/>
                  </a:cubicBezTo>
                  <a:cubicBezTo>
                    <a:pt x="84596" y="10213"/>
                    <a:pt x="76236" y="15637"/>
                    <a:pt x="67069" y="17929"/>
                  </a:cubicBezTo>
                  <a:cubicBezTo>
                    <a:pt x="52287" y="21625"/>
                    <a:pt x="13281" y="35859"/>
                    <a:pt x="4316" y="53788"/>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2172220" y="1807003"/>
              <a:ext cx="46630" cy="73410"/>
            </a:xfrm>
            <a:custGeom>
              <a:avLst/>
              <a:gdLst>
                <a:gd name="connsiteX0" fmla="*/ 38879 w 47843"/>
                <a:gd name="connsiteY0" fmla="*/ 0 h 84000"/>
                <a:gd name="connsiteX1" fmla="*/ 11985 w 47843"/>
                <a:gd name="connsiteY1" fmla="*/ 80682 h 84000"/>
                <a:gd name="connsiteX2" fmla="*/ 47843 w 47843"/>
                <a:gd name="connsiteY2" fmla="*/ 80682 h 84000"/>
              </a:gdLst>
              <a:ahLst/>
              <a:cxnLst>
                <a:cxn ang="0">
                  <a:pos x="connsiteX0" y="connsiteY0"/>
                </a:cxn>
                <a:cxn ang="0">
                  <a:pos x="connsiteX1" y="connsiteY1"/>
                </a:cxn>
                <a:cxn ang="0">
                  <a:pos x="connsiteX2" y="connsiteY2"/>
                </a:cxn>
              </a:cxnLst>
              <a:rect l="l" t="t" r="r" b="b"/>
              <a:pathLst>
                <a:path w="47843" h="84000">
                  <a:moveTo>
                    <a:pt x="38879" y="0"/>
                  </a:moveTo>
                  <a:cubicBezTo>
                    <a:pt x="28304" y="13218"/>
                    <a:pt x="-22858" y="52807"/>
                    <a:pt x="11985" y="80682"/>
                  </a:cubicBezTo>
                  <a:cubicBezTo>
                    <a:pt x="21318" y="88149"/>
                    <a:pt x="35890" y="80682"/>
                    <a:pt x="47843" y="806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3066374" y="1906357"/>
              <a:ext cx="115721" cy="80838"/>
            </a:xfrm>
            <a:custGeom>
              <a:avLst/>
              <a:gdLst>
                <a:gd name="connsiteX0" fmla="*/ 53788 w 118732"/>
                <a:gd name="connsiteY0" fmla="*/ 11818 h 92500"/>
                <a:gd name="connsiteX1" fmla="*/ 89647 w 118732"/>
                <a:gd name="connsiteY1" fmla="*/ 56641 h 92500"/>
                <a:gd name="connsiteX2" fmla="*/ 89647 w 118732"/>
                <a:gd name="connsiteY2" fmla="*/ 92500 h 92500"/>
                <a:gd name="connsiteX3" fmla="*/ 44823 w 118732"/>
                <a:gd name="connsiteY3" fmla="*/ 65606 h 92500"/>
                <a:gd name="connsiteX4" fmla="*/ 0 w 118732"/>
                <a:gd name="connsiteY4" fmla="*/ 38712 h 92500"/>
                <a:gd name="connsiteX5" fmla="*/ 35859 w 118732"/>
                <a:gd name="connsiteY5" fmla="*/ 2853 h 92500"/>
                <a:gd name="connsiteX6" fmla="*/ 44823 w 118732"/>
                <a:gd name="connsiteY6" fmla="*/ 29747 h 92500"/>
                <a:gd name="connsiteX7" fmla="*/ 53788 w 118732"/>
                <a:gd name="connsiteY7" fmla="*/ 11818 h 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32" h="92500">
                  <a:moveTo>
                    <a:pt x="53788" y="11818"/>
                  </a:moveTo>
                  <a:cubicBezTo>
                    <a:pt x="61259" y="16300"/>
                    <a:pt x="75119" y="44189"/>
                    <a:pt x="89647" y="56641"/>
                  </a:cubicBezTo>
                  <a:cubicBezTo>
                    <a:pt x="117591" y="80593"/>
                    <a:pt x="137951" y="44196"/>
                    <a:pt x="89647" y="92500"/>
                  </a:cubicBezTo>
                  <a:cubicBezTo>
                    <a:pt x="44219" y="47070"/>
                    <a:pt x="103011" y="100518"/>
                    <a:pt x="44823" y="65606"/>
                  </a:cubicBezTo>
                  <a:cubicBezTo>
                    <a:pt x="-16707" y="28688"/>
                    <a:pt x="76189" y="64107"/>
                    <a:pt x="0" y="38712"/>
                  </a:cubicBezTo>
                  <a:cubicBezTo>
                    <a:pt x="3415" y="28467"/>
                    <a:pt x="8539" y="-10807"/>
                    <a:pt x="35859" y="2853"/>
                  </a:cubicBezTo>
                  <a:cubicBezTo>
                    <a:pt x="44311" y="7079"/>
                    <a:pt x="39153" y="22187"/>
                    <a:pt x="44823" y="29747"/>
                  </a:cubicBezTo>
                  <a:cubicBezTo>
                    <a:pt x="48832" y="35093"/>
                    <a:pt x="46317" y="7336"/>
                    <a:pt x="53788" y="11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3028622" y="1854881"/>
              <a:ext cx="79077" cy="144487"/>
              <a:chOff x="2348717" y="2284579"/>
              <a:chExt cx="183084" cy="235399"/>
            </a:xfrm>
          </p:grpSpPr>
          <p:sp>
            <p:nvSpPr>
              <p:cNvPr id="95" name="フリーフォーム 94"/>
              <p:cNvSpPr/>
              <p:nvPr/>
            </p:nvSpPr>
            <p:spPr>
              <a:xfrm>
                <a:off x="2393577" y="247425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2388742" y="244487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2348717" y="2447177"/>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rot="1819921">
                <a:off x="2380248" y="2284579"/>
                <a:ext cx="151553" cy="2116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rot="1819921">
                <a:off x="2405842" y="2321433"/>
                <a:ext cx="98146" cy="144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月 61"/>
            <p:cNvSpPr/>
            <p:nvPr/>
          </p:nvSpPr>
          <p:spPr>
            <a:xfrm rot="4791789" flipH="1">
              <a:off x="2886001" y="1168003"/>
              <a:ext cx="227142" cy="64272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2342511" y="1363794"/>
              <a:ext cx="669494" cy="570539"/>
              <a:chOff x="10721363" y="466040"/>
              <a:chExt cx="659498" cy="669672"/>
            </a:xfrm>
          </p:grpSpPr>
          <p:sp>
            <p:nvSpPr>
              <p:cNvPr id="8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9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9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701"/>
              <p:cNvSpPr>
                <a:spLocks/>
              </p:cNvSpPr>
              <p:nvPr/>
            </p:nvSpPr>
            <p:spPr bwMode="auto">
              <a:xfrm flipV="1">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702"/>
              <p:cNvSpPr>
                <a:spLocks/>
              </p:cNvSpPr>
              <p:nvPr/>
            </p:nvSpPr>
            <p:spPr bwMode="auto">
              <a:xfrm flipV="1">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64" name="Freeform 573"/>
            <p:cNvSpPr>
              <a:spLocks/>
            </p:cNvSpPr>
            <p:nvPr/>
          </p:nvSpPr>
          <p:spPr bwMode="auto">
            <a:xfrm>
              <a:off x="3028740" y="1783914"/>
              <a:ext cx="325574" cy="92176"/>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 name="フリーフォーム 64"/>
            <p:cNvSpPr/>
            <p:nvPr/>
          </p:nvSpPr>
          <p:spPr>
            <a:xfrm>
              <a:off x="2457491" y="1594334"/>
              <a:ext cx="85234" cy="9775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2500107" y="1643213"/>
              <a:ext cx="42617" cy="32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flipH="1">
              <a:off x="2619902" y="1582914"/>
              <a:ext cx="85234" cy="9775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flipH="1">
              <a:off x="2619902" y="1631793"/>
              <a:ext cx="42617" cy="32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flipH="1" flipV="1">
              <a:off x="2464691" y="1733744"/>
              <a:ext cx="312177" cy="122288"/>
            </a:xfrm>
            <a:custGeom>
              <a:avLst/>
              <a:gdLst>
                <a:gd name="connsiteX0" fmla="*/ 227230 w 442383"/>
                <a:gd name="connsiteY0" fmla="*/ 17929 h 208604"/>
                <a:gd name="connsiteX1" fmla="*/ 164477 w 442383"/>
                <a:gd name="connsiteY1" fmla="*/ 8964 h 208604"/>
                <a:gd name="connsiteX2" fmla="*/ 128619 w 442383"/>
                <a:gd name="connsiteY2" fmla="*/ 0 h 208604"/>
                <a:gd name="connsiteX3" fmla="*/ 83795 w 442383"/>
                <a:gd name="connsiteY3" fmla="*/ 8964 h 208604"/>
                <a:gd name="connsiteX4" fmla="*/ 30007 w 442383"/>
                <a:gd name="connsiteY4" fmla="*/ 35858 h 208604"/>
                <a:gd name="connsiteX5" fmla="*/ 12077 w 442383"/>
                <a:gd name="connsiteY5" fmla="*/ 53788 h 208604"/>
                <a:gd name="connsiteX6" fmla="*/ 12077 w 442383"/>
                <a:gd name="connsiteY6" fmla="*/ 170329 h 208604"/>
                <a:gd name="connsiteX7" fmla="*/ 38972 w 442383"/>
                <a:gd name="connsiteY7" fmla="*/ 179294 h 208604"/>
                <a:gd name="connsiteX8" fmla="*/ 56901 w 442383"/>
                <a:gd name="connsiteY8" fmla="*/ 206188 h 208604"/>
                <a:gd name="connsiteX9" fmla="*/ 173442 w 442383"/>
                <a:gd name="connsiteY9" fmla="*/ 197223 h 208604"/>
                <a:gd name="connsiteX10" fmla="*/ 227230 w 442383"/>
                <a:gd name="connsiteY10" fmla="*/ 134470 h 208604"/>
                <a:gd name="connsiteX11" fmla="*/ 254124 w 442383"/>
                <a:gd name="connsiteY11" fmla="*/ 125505 h 208604"/>
                <a:gd name="connsiteX12" fmla="*/ 281019 w 442383"/>
                <a:gd name="connsiteY12" fmla="*/ 107576 h 208604"/>
                <a:gd name="connsiteX13" fmla="*/ 325842 w 442383"/>
                <a:gd name="connsiteY13" fmla="*/ 116541 h 208604"/>
                <a:gd name="connsiteX14" fmla="*/ 379630 w 442383"/>
                <a:gd name="connsiteY14" fmla="*/ 134470 h 208604"/>
                <a:gd name="connsiteX15" fmla="*/ 415489 w 442383"/>
                <a:gd name="connsiteY15" fmla="*/ 125505 h 208604"/>
                <a:gd name="connsiteX16" fmla="*/ 424454 w 442383"/>
                <a:gd name="connsiteY16" fmla="*/ 98611 h 208604"/>
                <a:gd name="connsiteX17" fmla="*/ 442383 w 442383"/>
                <a:gd name="connsiteY17" fmla="*/ 62753 h 208604"/>
                <a:gd name="connsiteX18" fmla="*/ 281019 w 442383"/>
                <a:gd name="connsiteY18" fmla="*/ 26894 h 208604"/>
                <a:gd name="connsiteX19" fmla="*/ 227230 w 442383"/>
                <a:gd name="connsiteY19" fmla="*/ 17929 h 2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83" h="208604">
                  <a:moveTo>
                    <a:pt x="227230" y="17929"/>
                  </a:moveTo>
                  <a:cubicBezTo>
                    <a:pt x="207806" y="14941"/>
                    <a:pt x="185266" y="12744"/>
                    <a:pt x="164477" y="8964"/>
                  </a:cubicBezTo>
                  <a:cubicBezTo>
                    <a:pt x="152355" y="6760"/>
                    <a:pt x="140939" y="0"/>
                    <a:pt x="128619" y="0"/>
                  </a:cubicBezTo>
                  <a:cubicBezTo>
                    <a:pt x="113382" y="0"/>
                    <a:pt x="98577" y="5269"/>
                    <a:pt x="83795" y="8964"/>
                  </a:cubicBezTo>
                  <a:cubicBezTo>
                    <a:pt x="59695" y="14989"/>
                    <a:pt x="49924" y="19924"/>
                    <a:pt x="30007" y="35858"/>
                  </a:cubicBezTo>
                  <a:cubicBezTo>
                    <a:pt x="23407" y="41138"/>
                    <a:pt x="18054" y="47811"/>
                    <a:pt x="12077" y="53788"/>
                  </a:cubicBezTo>
                  <a:cubicBezTo>
                    <a:pt x="1252" y="97092"/>
                    <a:pt x="-8573" y="118705"/>
                    <a:pt x="12077" y="170329"/>
                  </a:cubicBezTo>
                  <a:cubicBezTo>
                    <a:pt x="15587" y="179103"/>
                    <a:pt x="30007" y="176306"/>
                    <a:pt x="38972" y="179294"/>
                  </a:cubicBezTo>
                  <a:cubicBezTo>
                    <a:pt x="44948" y="188259"/>
                    <a:pt x="46221" y="204764"/>
                    <a:pt x="56901" y="206188"/>
                  </a:cubicBezTo>
                  <a:cubicBezTo>
                    <a:pt x="95521" y="211337"/>
                    <a:pt x="136063" y="208217"/>
                    <a:pt x="173442" y="197223"/>
                  </a:cubicBezTo>
                  <a:cubicBezTo>
                    <a:pt x="215535" y="184843"/>
                    <a:pt x="200807" y="155609"/>
                    <a:pt x="227230" y="134470"/>
                  </a:cubicBezTo>
                  <a:cubicBezTo>
                    <a:pt x="234609" y="128567"/>
                    <a:pt x="245672" y="129731"/>
                    <a:pt x="254124" y="125505"/>
                  </a:cubicBezTo>
                  <a:cubicBezTo>
                    <a:pt x="263761" y="120687"/>
                    <a:pt x="272054" y="113552"/>
                    <a:pt x="281019" y="107576"/>
                  </a:cubicBezTo>
                  <a:cubicBezTo>
                    <a:pt x="295960" y="110564"/>
                    <a:pt x="311142" y="112532"/>
                    <a:pt x="325842" y="116541"/>
                  </a:cubicBezTo>
                  <a:cubicBezTo>
                    <a:pt x="344075" y="121514"/>
                    <a:pt x="379630" y="134470"/>
                    <a:pt x="379630" y="134470"/>
                  </a:cubicBezTo>
                  <a:cubicBezTo>
                    <a:pt x="391583" y="131482"/>
                    <a:pt x="405868" y="133202"/>
                    <a:pt x="415489" y="125505"/>
                  </a:cubicBezTo>
                  <a:cubicBezTo>
                    <a:pt x="422868" y="119602"/>
                    <a:pt x="420732" y="107297"/>
                    <a:pt x="424454" y="98611"/>
                  </a:cubicBezTo>
                  <a:cubicBezTo>
                    <a:pt x="429718" y="86328"/>
                    <a:pt x="436407" y="74706"/>
                    <a:pt x="442383" y="62753"/>
                  </a:cubicBezTo>
                  <a:cubicBezTo>
                    <a:pt x="424140" y="-28468"/>
                    <a:pt x="446291" y="5337"/>
                    <a:pt x="281019" y="26894"/>
                  </a:cubicBezTo>
                  <a:cubicBezTo>
                    <a:pt x="262278" y="29338"/>
                    <a:pt x="246654" y="20917"/>
                    <a:pt x="227230" y="1792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flipH="1" flipV="1">
              <a:off x="2590747" y="1787958"/>
              <a:ext cx="0" cy="42043"/>
            </a:xfrm>
            <a:custGeom>
              <a:avLst/>
              <a:gdLst>
                <a:gd name="connsiteX0" fmla="*/ 0 w 0"/>
                <a:gd name="connsiteY0" fmla="*/ 0 h 71718"/>
                <a:gd name="connsiteX1" fmla="*/ 0 w 0"/>
                <a:gd name="connsiteY1" fmla="*/ 71718 h 71718"/>
              </a:gdLst>
              <a:ahLst/>
              <a:cxnLst>
                <a:cxn ang="0">
                  <a:pos x="connsiteX0" y="connsiteY0"/>
                </a:cxn>
                <a:cxn ang="0">
                  <a:pos x="connsiteX1" y="connsiteY1"/>
                </a:cxn>
              </a:cxnLst>
              <a:rect l="l" t="t" r="r" b="b"/>
              <a:pathLst>
                <a:path h="71718">
                  <a:moveTo>
                    <a:pt x="0" y="0"/>
                  </a:moveTo>
                  <a:lnTo>
                    <a:pt x="0" y="7171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flipH="1" flipV="1">
              <a:off x="2533812" y="1793213"/>
              <a:ext cx="0" cy="47298"/>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flipH="1" flipV="1">
              <a:off x="2647682" y="1751171"/>
              <a:ext cx="0" cy="89340"/>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flipH="1" flipV="1">
              <a:off x="2704587" y="1730150"/>
              <a:ext cx="6356" cy="110361"/>
            </a:xfrm>
            <a:custGeom>
              <a:avLst/>
              <a:gdLst>
                <a:gd name="connsiteX0" fmla="*/ 0 w 9007"/>
                <a:gd name="connsiteY0" fmla="*/ 0 h 188259"/>
                <a:gd name="connsiteX1" fmla="*/ 8964 w 9007"/>
                <a:gd name="connsiteY1" fmla="*/ 188259 h 188259"/>
              </a:gdLst>
              <a:ahLst/>
              <a:cxnLst>
                <a:cxn ang="0">
                  <a:pos x="connsiteX0" y="connsiteY0"/>
                </a:cxn>
                <a:cxn ang="0">
                  <a:pos x="connsiteX1" y="connsiteY1"/>
                </a:cxn>
              </a:cxnLst>
              <a:rect l="l" t="t" r="r" b="b"/>
              <a:pathLst>
                <a:path w="9007" h="188259">
                  <a:moveTo>
                    <a:pt x="0" y="0"/>
                  </a:moveTo>
                  <a:cubicBezTo>
                    <a:pt x="10157" y="152360"/>
                    <a:pt x="8964" y="89547"/>
                    <a:pt x="8964" y="1882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Freeform 573"/>
            <p:cNvSpPr>
              <a:spLocks/>
            </p:cNvSpPr>
            <p:nvPr/>
          </p:nvSpPr>
          <p:spPr bwMode="auto">
            <a:xfrm flipV="1">
              <a:off x="3084468" y="1260628"/>
              <a:ext cx="325573" cy="92175"/>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75" name="Group 1526"/>
            <p:cNvGrpSpPr>
              <a:grpSpLocks/>
            </p:cNvGrpSpPr>
            <p:nvPr/>
          </p:nvGrpSpPr>
          <p:grpSpPr bwMode="auto">
            <a:xfrm>
              <a:off x="2255853" y="1269412"/>
              <a:ext cx="767116" cy="343367"/>
              <a:chOff x="7259" y="1752"/>
              <a:chExt cx="405" cy="211"/>
            </a:xfrm>
          </p:grpSpPr>
          <p:sp>
            <p:nvSpPr>
              <p:cNvPr id="8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6" name="円/楕円 75"/>
            <p:cNvSpPr/>
            <p:nvPr/>
          </p:nvSpPr>
          <p:spPr>
            <a:xfrm rot="1026829">
              <a:off x="2131510" y="2183259"/>
              <a:ext cx="1337750" cy="525662"/>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rot="1026829">
              <a:off x="2260984" y="2250479"/>
              <a:ext cx="1203580" cy="446994"/>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rot="1026829">
              <a:off x="2421453" y="2271450"/>
              <a:ext cx="1038532" cy="425728"/>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rot="1026829">
              <a:off x="2598985" y="2322186"/>
              <a:ext cx="863863" cy="35560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rot="1026829">
              <a:off x="2754721" y="2388432"/>
              <a:ext cx="710158" cy="273581"/>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rot="1026829">
              <a:off x="2902134" y="2467375"/>
              <a:ext cx="549861" cy="15355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雲 81"/>
            <p:cNvSpPr/>
            <p:nvPr/>
          </p:nvSpPr>
          <p:spPr>
            <a:xfrm>
              <a:off x="3679982" y="2303920"/>
              <a:ext cx="482627" cy="333411"/>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585336" y="2407131"/>
              <a:ext cx="271172" cy="1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コネクタ 83"/>
            <p:cNvCxnSpPr/>
            <p:nvPr/>
          </p:nvCxnSpPr>
          <p:spPr>
            <a:xfrm>
              <a:off x="3473802" y="2446090"/>
              <a:ext cx="366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80608" y="2516831"/>
              <a:ext cx="366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角丸四角形吹き出し 99"/>
          <p:cNvSpPr/>
          <p:nvPr/>
        </p:nvSpPr>
        <p:spPr>
          <a:xfrm>
            <a:off x="1246398" y="1624553"/>
            <a:ext cx="2172906" cy="315247"/>
          </a:xfrm>
          <a:prstGeom prst="wedgeRoundRectCallout">
            <a:avLst>
              <a:gd name="adj1" fmla="val -65490"/>
              <a:gd name="adj2" fmla="val 545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AutoShape 928"/>
          <p:cNvSpPr>
            <a:spLocks noChangeArrowheads="1"/>
          </p:cNvSpPr>
          <p:nvPr/>
        </p:nvSpPr>
        <p:spPr bwMode="auto">
          <a:xfrm>
            <a:off x="434497"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外観チェック作業の負荷軽減に挑戦しよう</a:t>
            </a:r>
            <a:endParaRPr lang="ja-JP" altLang="en-US" sz="2400" dirty="0">
              <a:latin typeface="HGP創英角ｺﾞｼｯｸUB" pitchFamily="50" charset="-128"/>
              <a:ea typeface="HGP創英角ｺﾞｼｯｸUB" pitchFamily="50" charset="-128"/>
            </a:endParaRPr>
          </a:p>
        </p:txBody>
      </p:sp>
      <p:pic>
        <p:nvPicPr>
          <p:cNvPr id="1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306366"/>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687" y="4169979"/>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テキスト ボックス 106"/>
          <p:cNvSpPr txBox="1"/>
          <p:nvPr/>
        </p:nvSpPr>
        <p:spPr>
          <a:xfrm>
            <a:off x="3931383" y="1598229"/>
            <a:ext cx="568609" cy="184666"/>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108" name="テキスト ボックス 107"/>
          <p:cNvSpPr txBox="1"/>
          <p:nvPr/>
        </p:nvSpPr>
        <p:spPr>
          <a:xfrm>
            <a:off x="260113" y="3604328"/>
            <a:ext cx="1497526" cy="307777"/>
          </a:xfrm>
          <a:prstGeom prst="rect">
            <a:avLst/>
          </a:prstGeom>
          <a:noFill/>
        </p:spPr>
        <p:txBody>
          <a:bodyPr wrap="none" rtlCol="0">
            <a:spAutoFit/>
          </a:bodyPr>
          <a:lstStyle/>
          <a:p>
            <a:r>
              <a:rPr lang="ja-JP" altLang="en-US" sz="1400" dirty="0" smtClean="0"/>
              <a:t>疲労度アンケート</a:t>
            </a:r>
            <a:endParaRPr kumimoji="1" lang="ja-JP" altLang="en-US" sz="1400" dirty="0"/>
          </a:p>
        </p:txBody>
      </p:sp>
      <p:sp>
        <p:nvSpPr>
          <p:cNvPr id="109" name="テキスト ボックス 108"/>
          <p:cNvSpPr txBox="1"/>
          <p:nvPr/>
        </p:nvSpPr>
        <p:spPr>
          <a:xfrm>
            <a:off x="1365440" y="1627457"/>
            <a:ext cx="2266013" cy="307777"/>
          </a:xfrm>
          <a:prstGeom prst="rect">
            <a:avLst/>
          </a:prstGeom>
          <a:noFill/>
        </p:spPr>
        <p:txBody>
          <a:bodyPr wrap="square" rtlCol="0">
            <a:spAutoFit/>
          </a:bodyPr>
          <a:lstStyle/>
          <a:p>
            <a:r>
              <a:rPr lang="ja-JP" altLang="en-US" sz="1400" dirty="0" smtClean="0"/>
              <a:t>作業が遅れちゃうよぉー</a:t>
            </a:r>
            <a:endParaRPr kumimoji="1" lang="ja-JP" altLang="en-US" sz="1400" dirty="0"/>
          </a:p>
        </p:txBody>
      </p:sp>
      <p:sp>
        <p:nvSpPr>
          <p:cNvPr id="110" name="角丸四角形吹き出し 109"/>
          <p:cNvSpPr/>
          <p:nvPr/>
        </p:nvSpPr>
        <p:spPr>
          <a:xfrm>
            <a:off x="1835688" y="1991513"/>
            <a:ext cx="1678888" cy="454164"/>
          </a:xfrm>
          <a:prstGeom prst="wedgeRoundRectCallout">
            <a:avLst>
              <a:gd name="adj1" fmla="val 63132"/>
              <a:gd name="adj2" fmla="val -385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1875486" y="1968266"/>
            <a:ext cx="1835543" cy="523220"/>
          </a:xfrm>
          <a:prstGeom prst="rect">
            <a:avLst/>
          </a:prstGeom>
          <a:noFill/>
        </p:spPr>
        <p:txBody>
          <a:bodyPr wrap="square" rtlCol="0">
            <a:spAutoFit/>
          </a:bodyPr>
          <a:lstStyle/>
          <a:p>
            <a:r>
              <a:rPr kumimoji="1" lang="ja-JP" altLang="en-US" sz="1400" dirty="0" smtClean="0"/>
              <a:t>品質チェックが不安</a:t>
            </a:r>
            <a:endParaRPr kumimoji="1" lang="en-US" altLang="ja-JP" sz="1400" dirty="0" smtClean="0"/>
          </a:p>
          <a:p>
            <a:r>
              <a:rPr kumimoji="1" lang="ja-JP" altLang="en-US" sz="1400" dirty="0" smtClean="0"/>
              <a:t>に</a:t>
            </a:r>
            <a:r>
              <a:rPr lang="ja-JP" altLang="en-US" sz="1400" dirty="0" smtClean="0"/>
              <a:t>なっちゃうよ</a:t>
            </a:r>
            <a:endParaRPr kumimoji="1" lang="ja-JP" altLang="en-US" sz="1400" dirty="0"/>
          </a:p>
        </p:txBody>
      </p:sp>
      <p:sp>
        <p:nvSpPr>
          <p:cNvPr id="112" name="正方形/長方形 111"/>
          <p:cNvSpPr/>
          <p:nvPr/>
        </p:nvSpPr>
        <p:spPr>
          <a:xfrm>
            <a:off x="1093998" y="2055794"/>
            <a:ext cx="481222" cy="215444"/>
          </a:xfrm>
          <a:prstGeom prst="rect">
            <a:avLst/>
          </a:prstGeom>
          <a:noFill/>
        </p:spPr>
        <p:txBody>
          <a:bodyPr wrap="none" lIns="91440" tIns="45720" rIns="91440" bIns="45720">
            <a:spAutoFit/>
          </a:bodyPr>
          <a:lstStyle/>
          <a:p>
            <a:pPr algn="ctr"/>
            <a:r>
              <a:rPr lang="ja-JP" altLang="en-US" sz="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3" name="正方形/長方形 112"/>
          <p:cNvSpPr/>
          <p:nvPr/>
        </p:nvSpPr>
        <p:spPr>
          <a:xfrm>
            <a:off x="1246398" y="2208194"/>
            <a:ext cx="481222" cy="215444"/>
          </a:xfrm>
          <a:prstGeom prst="rect">
            <a:avLst/>
          </a:prstGeom>
          <a:noFill/>
        </p:spPr>
        <p:txBody>
          <a:bodyPr wrap="none" lIns="91440" tIns="45720" rIns="91440" bIns="45720">
            <a:spAutoFit/>
          </a:bodyPr>
          <a:lstStyle/>
          <a:p>
            <a:pPr algn="ctr"/>
            <a:r>
              <a:rPr lang="ja-JP" altLang="en-US" sz="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4" name="正方形/長方形 113"/>
          <p:cNvSpPr/>
          <p:nvPr/>
        </p:nvSpPr>
        <p:spPr>
          <a:xfrm>
            <a:off x="3707904" y="1333505"/>
            <a:ext cx="481222" cy="215444"/>
          </a:xfrm>
          <a:prstGeom prst="rect">
            <a:avLst/>
          </a:prstGeom>
          <a:noFill/>
        </p:spPr>
        <p:txBody>
          <a:bodyPr wrap="none" lIns="91440" tIns="45720" rIns="91440" bIns="45720">
            <a:spAutoFit/>
          </a:bodyPr>
          <a:lstStyle/>
          <a:p>
            <a:pPr algn="ctr"/>
            <a:r>
              <a:rPr lang="ja-JP" altLang="en-US" sz="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5" name="正方形/長方形 114"/>
          <p:cNvSpPr/>
          <p:nvPr/>
        </p:nvSpPr>
        <p:spPr>
          <a:xfrm>
            <a:off x="4119153" y="1465933"/>
            <a:ext cx="481222" cy="215444"/>
          </a:xfrm>
          <a:prstGeom prst="rect">
            <a:avLst/>
          </a:prstGeom>
          <a:noFill/>
        </p:spPr>
        <p:txBody>
          <a:bodyPr wrap="none" lIns="91440" tIns="45720" rIns="91440" bIns="45720">
            <a:spAutoFit/>
          </a:bodyPr>
          <a:lstStyle/>
          <a:p>
            <a:pPr algn="ctr"/>
            <a:r>
              <a:rPr lang="ja-JP" altLang="en-US" sz="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63" name="テキスト ボックス 162"/>
          <p:cNvSpPr txBox="1"/>
          <p:nvPr/>
        </p:nvSpPr>
        <p:spPr>
          <a:xfrm>
            <a:off x="5744213" y="3088565"/>
            <a:ext cx="1925527" cy="338554"/>
          </a:xfrm>
          <a:prstGeom prst="rect">
            <a:avLst/>
          </a:prstGeom>
          <a:noFill/>
        </p:spPr>
        <p:txBody>
          <a:bodyPr wrap="none" rtlCol="0">
            <a:spAutoFit/>
          </a:bodyPr>
          <a:lstStyle/>
          <a:p>
            <a:r>
              <a:rPr lang="ja-JP" altLang="en-US" sz="1600" dirty="0" smtClean="0"/>
              <a:t>作業負荷ランク基準</a:t>
            </a:r>
            <a:endParaRPr kumimoji="1" lang="ja-JP" altLang="en-US" sz="1600" dirty="0"/>
          </a:p>
        </p:txBody>
      </p:sp>
      <p:sp>
        <p:nvSpPr>
          <p:cNvPr id="164" name="正方形/長方形 163"/>
          <p:cNvSpPr/>
          <p:nvPr/>
        </p:nvSpPr>
        <p:spPr>
          <a:xfrm>
            <a:off x="5031259" y="4385307"/>
            <a:ext cx="3009157" cy="369332"/>
          </a:xfrm>
          <a:prstGeom prst="rect">
            <a:avLst/>
          </a:prstGeom>
          <a:noFill/>
        </p:spPr>
        <p:txBody>
          <a:bodyPr wrap="none" lIns="91440" tIns="45720" rIns="91440" bIns="45720">
            <a:spAutoFit/>
          </a:bodyPr>
          <a:lstStyle/>
          <a:p>
            <a:pPr algn="ctr"/>
            <a:r>
              <a:rPr lang="ja-JP" altLang="en-US"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誰</a:t>
            </a:r>
            <a:r>
              <a:rPr lang="ja-JP" altLang="en-US"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でも</a:t>
            </a:r>
            <a:r>
              <a:rPr lang="ja-JP" altLang="en-US"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安全で楽に作業できる</a:t>
            </a:r>
            <a:endParaRPr lang="ja-JP" altLang="en-US"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65" name="正方形/長方形 164"/>
          <p:cNvSpPr/>
          <p:nvPr/>
        </p:nvSpPr>
        <p:spPr>
          <a:xfrm>
            <a:off x="7092280" y="4669922"/>
            <a:ext cx="1701107" cy="369332"/>
          </a:xfrm>
          <a:prstGeom prst="rect">
            <a:avLst/>
          </a:prstGeom>
          <a:noFill/>
        </p:spPr>
        <p:txBody>
          <a:bodyPr wrap="none" lIns="91440" tIns="45720" rIns="91440" bIns="45720">
            <a:spAutoFit/>
          </a:bodyPr>
          <a:lstStyle/>
          <a:p>
            <a:pPr algn="ctr"/>
            <a:r>
              <a:rPr lang="ja-JP" altLang="en-US"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環境を目指して</a:t>
            </a:r>
            <a:endParaRPr lang="ja-JP" altLang="en-US"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79" name="正方形/長方形 178"/>
          <p:cNvSpPr/>
          <p:nvPr/>
        </p:nvSpPr>
        <p:spPr>
          <a:xfrm>
            <a:off x="6804248" y="5066020"/>
            <a:ext cx="2045752" cy="523220"/>
          </a:xfrm>
          <a:prstGeom prst="rect">
            <a:avLst/>
          </a:prstGeom>
          <a:noFill/>
        </p:spPr>
        <p:txBody>
          <a:bodyPr wrap="none" lIns="91440" tIns="45720" rIns="91440" bIns="45720">
            <a:spAutoFit/>
          </a:bodyPr>
          <a:lstStyle/>
          <a:p>
            <a:pPr algn="ctr"/>
            <a:r>
              <a:rPr lang="ja-JP" alt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がんばろう</a:t>
            </a:r>
            <a:r>
              <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80"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216" name="Oval 1371"/>
          <p:cNvSpPr>
            <a:spLocks noChangeArrowheads="1"/>
          </p:cNvSpPr>
          <p:nvPr/>
        </p:nvSpPr>
        <p:spPr bwMode="auto">
          <a:xfrm flipH="1">
            <a:off x="5284239" y="1302668"/>
            <a:ext cx="79849" cy="77501"/>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32" name="テキスト ボックス 231"/>
          <p:cNvSpPr txBox="1"/>
          <p:nvPr/>
        </p:nvSpPr>
        <p:spPr>
          <a:xfrm>
            <a:off x="4705362" y="368461"/>
            <a:ext cx="2653290" cy="369332"/>
          </a:xfrm>
          <a:prstGeom prst="rect">
            <a:avLst/>
          </a:prstGeom>
          <a:noFill/>
        </p:spPr>
        <p:txBody>
          <a:bodyPr wrap="none" rtlCol="0">
            <a:spAutoFit/>
          </a:bodyPr>
          <a:lstStyle/>
          <a:p>
            <a:r>
              <a:rPr lang="ja-JP" altLang="en-US" b="1" dirty="0" smtClean="0"/>
              <a:t>女性の本音を聞いてみた</a:t>
            </a:r>
            <a:endParaRPr kumimoji="1" lang="ja-JP" altLang="en-US" b="1" dirty="0"/>
          </a:p>
        </p:txBody>
      </p:sp>
      <p:sp>
        <p:nvSpPr>
          <p:cNvPr id="233" name="角丸四角形吹き出し 232"/>
          <p:cNvSpPr/>
          <p:nvPr/>
        </p:nvSpPr>
        <p:spPr>
          <a:xfrm>
            <a:off x="5789795" y="682655"/>
            <a:ext cx="2275074" cy="598828"/>
          </a:xfrm>
          <a:prstGeom prst="wedgeRoundRectCallout">
            <a:avLst>
              <a:gd name="adj1" fmla="val -61667"/>
              <a:gd name="adj2" fmla="val 573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34" name="角丸四角形吹き出し 233"/>
          <p:cNvSpPr/>
          <p:nvPr/>
        </p:nvSpPr>
        <p:spPr>
          <a:xfrm>
            <a:off x="6071177" y="1336048"/>
            <a:ext cx="1696702" cy="477567"/>
          </a:xfrm>
          <a:prstGeom prst="wedgeRoundRectCallout">
            <a:avLst>
              <a:gd name="adj1" fmla="val 65903"/>
              <a:gd name="adj2" fmla="val -4477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35" name="角丸四角形吹き出し 234"/>
          <p:cNvSpPr/>
          <p:nvPr/>
        </p:nvSpPr>
        <p:spPr>
          <a:xfrm>
            <a:off x="6061062" y="1870668"/>
            <a:ext cx="2409878" cy="784275"/>
          </a:xfrm>
          <a:prstGeom prst="wedgeRoundRectCallout">
            <a:avLst>
              <a:gd name="adj1" fmla="val -64013"/>
              <a:gd name="adj2" fmla="val -10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女性陣</a:t>
            </a:r>
            <a:r>
              <a:rPr lang="ja-JP" altLang="en-US" sz="1400" dirty="0" smtClean="0">
                <a:solidFill>
                  <a:schemeClr val="tx1"/>
                </a:solidFill>
              </a:rPr>
              <a:t>の</a:t>
            </a:r>
            <a:r>
              <a:rPr lang="ja-JP" altLang="en-US" sz="1400" dirty="0">
                <a:solidFill>
                  <a:schemeClr val="tx1"/>
                </a:solidFill>
              </a:rPr>
              <a:t>悩み</a:t>
            </a:r>
            <a:r>
              <a:rPr lang="ja-JP" altLang="en-US" sz="1400" dirty="0" smtClean="0">
                <a:solidFill>
                  <a:schemeClr val="tx1"/>
                </a:solidFill>
              </a:rPr>
              <a:t>を解決し</a:t>
            </a:r>
            <a:endParaRPr lang="en-US" altLang="ja-JP" sz="1400" dirty="0" smtClean="0">
              <a:solidFill>
                <a:schemeClr val="tx1"/>
              </a:solidFill>
            </a:endParaRPr>
          </a:p>
          <a:p>
            <a:pPr algn="ctr"/>
            <a:r>
              <a:rPr kumimoji="1" lang="ja-JP" altLang="en-US" sz="1400" dirty="0">
                <a:solidFill>
                  <a:schemeClr val="tx1"/>
                </a:solidFill>
              </a:rPr>
              <a:t>ゆとりを</a:t>
            </a:r>
            <a:r>
              <a:rPr kumimoji="1" lang="ja-JP" altLang="en-US" sz="1400" dirty="0" smtClean="0">
                <a:solidFill>
                  <a:schemeClr val="tx1"/>
                </a:solidFill>
              </a:rPr>
              <a:t>持って</a:t>
            </a:r>
            <a:r>
              <a:rPr kumimoji="1" lang="ja-JP" altLang="en-US" sz="1400" dirty="0">
                <a:solidFill>
                  <a:schemeClr val="tx1"/>
                </a:solidFill>
              </a:rPr>
              <a:t>作業</a:t>
            </a:r>
            <a:r>
              <a:rPr kumimoji="1" lang="ja-JP" altLang="en-US" sz="1400" dirty="0" smtClean="0">
                <a:solidFill>
                  <a:schemeClr val="tx1"/>
                </a:solidFill>
              </a:rPr>
              <a:t>できる</a:t>
            </a:r>
            <a:endParaRPr kumimoji="1" lang="en-US" altLang="ja-JP" sz="1400" dirty="0" smtClean="0">
              <a:solidFill>
                <a:schemeClr val="tx1"/>
              </a:solidFill>
            </a:endParaRPr>
          </a:p>
          <a:p>
            <a:pPr algn="ctr"/>
            <a:r>
              <a:rPr kumimoji="1" lang="ja-JP" altLang="en-US" sz="1400" dirty="0" smtClean="0">
                <a:solidFill>
                  <a:schemeClr val="tx1"/>
                </a:solidFill>
              </a:rPr>
              <a:t>ようにし品質を確保したい</a:t>
            </a:r>
            <a:endParaRPr kumimoji="1" lang="ja-JP" altLang="en-US" sz="1400" dirty="0">
              <a:solidFill>
                <a:schemeClr val="tx1"/>
              </a:solidFill>
            </a:endParaRPr>
          </a:p>
        </p:txBody>
      </p:sp>
      <p:sp>
        <p:nvSpPr>
          <p:cNvPr id="269" name="テキスト ボックス 268"/>
          <p:cNvSpPr txBox="1"/>
          <p:nvPr/>
        </p:nvSpPr>
        <p:spPr>
          <a:xfrm>
            <a:off x="323528" y="647072"/>
            <a:ext cx="3449983" cy="369332"/>
          </a:xfrm>
          <a:prstGeom prst="rect">
            <a:avLst/>
          </a:prstGeom>
          <a:noFill/>
        </p:spPr>
        <p:txBody>
          <a:bodyPr wrap="none" rtlCol="0">
            <a:spAutoFit/>
          </a:bodyPr>
          <a:lstStyle/>
          <a:p>
            <a:r>
              <a:rPr lang="ja-JP" altLang="en-US" b="1" dirty="0" smtClean="0"/>
              <a:t>サークル会合（メンバーの困り事）</a:t>
            </a:r>
            <a:endParaRPr kumimoji="1" lang="ja-JP" altLang="en-US" b="1" dirty="0"/>
          </a:p>
        </p:txBody>
      </p:sp>
      <p:sp>
        <p:nvSpPr>
          <p:cNvPr id="303" name="角丸四角形吹き出し 302"/>
          <p:cNvSpPr/>
          <p:nvPr/>
        </p:nvSpPr>
        <p:spPr>
          <a:xfrm>
            <a:off x="1246157" y="1056425"/>
            <a:ext cx="2909600" cy="521452"/>
          </a:xfrm>
          <a:prstGeom prst="wedgeRoundRectCallout">
            <a:avLst>
              <a:gd name="adj1" fmla="val -55434"/>
              <a:gd name="adj2" fmla="val -27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女性の外観チェック作業がフォローしないと間に合わないんだ</a:t>
            </a:r>
            <a:endParaRPr kumimoji="1" lang="ja-JP" altLang="en-US" sz="1400" dirty="0">
              <a:solidFill>
                <a:schemeClr val="tx1"/>
              </a:solidFill>
              <a:latin typeface="+mn-ea"/>
            </a:endParaRPr>
          </a:p>
        </p:txBody>
      </p:sp>
      <p:sp>
        <p:nvSpPr>
          <p:cNvPr id="305" name="Text Box 877"/>
          <p:cNvSpPr txBox="1">
            <a:spLocks noChangeArrowheads="1"/>
          </p:cNvSpPr>
          <p:nvPr/>
        </p:nvSpPr>
        <p:spPr bwMode="auto">
          <a:xfrm>
            <a:off x="6302114" y="546073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芦木</a:t>
            </a:r>
            <a:endParaRPr lang="ja-JP" altLang="en-US" sz="1400" dirty="0"/>
          </a:p>
        </p:txBody>
      </p:sp>
      <p:sp>
        <p:nvSpPr>
          <p:cNvPr id="325" name="Text Box 880"/>
          <p:cNvSpPr txBox="1">
            <a:spLocks noChangeArrowheads="1"/>
          </p:cNvSpPr>
          <p:nvPr/>
        </p:nvSpPr>
        <p:spPr bwMode="auto">
          <a:xfrm>
            <a:off x="5600257" y="545834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清水</a:t>
            </a:r>
          </a:p>
        </p:txBody>
      </p:sp>
      <p:sp>
        <p:nvSpPr>
          <p:cNvPr id="124" name="Freeform 830"/>
          <p:cNvSpPr>
            <a:spLocks/>
          </p:cNvSpPr>
          <p:nvPr/>
        </p:nvSpPr>
        <p:spPr bwMode="auto">
          <a:xfrm flipH="1">
            <a:off x="4644008" y="4988944"/>
            <a:ext cx="727136" cy="396486"/>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25" name="Freeform 831"/>
          <p:cNvSpPr>
            <a:spLocks/>
          </p:cNvSpPr>
          <p:nvPr/>
        </p:nvSpPr>
        <p:spPr bwMode="auto">
          <a:xfrm flipH="1">
            <a:off x="4653251" y="4884843"/>
            <a:ext cx="640865" cy="219063"/>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a:p>
        </p:txBody>
      </p:sp>
      <p:sp>
        <p:nvSpPr>
          <p:cNvPr id="126" name="Freeform 832"/>
          <p:cNvSpPr>
            <a:spLocks/>
          </p:cNvSpPr>
          <p:nvPr/>
        </p:nvSpPr>
        <p:spPr bwMode="auto">
          <a:xfrm flipH="1">
            <a:off x="4908981" y="5134684"/>
            <a:ext cx="335838" cy="161129"/>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a:p>
        </p:txBody>
      </p:sp>
      <p:sp>
        <p:nvSpPr>
          <p:cNvPr id="127" name="Freeform 833"/>
          <p:cNvSpPr>
            <a:spLocks/>
          </p:cNvSpPr>
          <p:nvPr/>
        </p:nvSpPr>
        <p:spPr bwMode="auto">
          <a:xfrm flipH="1">
            <a:off x="4670197" y="5105717"/>
            <a:ext cx="57000" cy="44356"/>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8" name="Freeform 834"/>
          <p:cNvSpPr>
            <a:spLocks/>
          </p:cNvSpPr>
          <p:nvPr/>
        </p:nvSpPr>
        <p:spPr bwMode="auto">
          <a:xfrm flipH="1">
            <a:off x="5133900" y="5051404"/>
            <a:ext cx="55460" cy="31683"/>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Freeform 835"/>
          <p:cNvSpPr>
            <a:spLocks/>
          </p:cNvSpPr>
          <p:nvPr/>
        </p:nvSpPr>
        <p:spPr bwMode="auto">
          <a:xfrm flipH="1">
            <a:off x="5047630" y="5051404"/>
            <a:ext cx="49297" cy="29872"/>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836"/>
          <p:cNvSpPr>
            <a:spLocks/>
          </p:cNvSpPr>
          <p:nvPr/>
        </p:nvSpPr>
        <p:spPr bwMode="auto">
          <a:xfrm flipH="1">
            <a:off x="5019900" y="5024247"/>
            <a:ext cx="73946" cy="18104"/>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837"/>
          <p:cNvSpPr>
            <a:spLocks/>
          </p:cNvSpPr>
          <p:nvPr/>
        </p:nvSpPr>
        <p:spPr bwMode="auto">
          <a:xfrm flipH="1">
            <a:off x="5133900" y="5031489"/>
            <a:ext cx="61622" cy="15389"/>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Freeform 838"/>
          <p:cNvSpPr>
            <a:spLocks/>
          </p:cNvSpPr>
          <p:nvPr/>
        </p:nvSpPr>
        <p:spPr bwMode="auto">
          <a:xfrm flipH="1">
            <a:off x="5189360" y="5002522"/>
            <a:ext cx="24649" cy="30777"/>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Freeform 839"/>
          <p:cNvSpPr>
            <a:spLocks/>
          </p:cNvSpPr>
          <p:nvPr/>
        </p:nvSpPr>
        <p:spPr bwMode="auto">
          <a:xfrm flipH="1">
            <a:off x="4751846" y="5063172"/>
            <a:ext cx="745622" cy="436315"/>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134" name="Freeform 840"/>
          <p:cNvSpPr>
            <a:spLocks/>
          </p:cNvSpPr>
          <p:nvPr/>
        </p:nvSpPr>
        <p:spPr bwMode="auto">
          <a:xfrm flipH="1">
            <a:off x="5081522" y="5332022"/>
            <a:ext cx="110919" cy="66081"/>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35" name="Freeform 841"/>
          <p:cNvSpPr>
            <a:spLocks/>
          </p:cNvSpPr>
          <p:nvPr/>
        </p:nvSpPr>
        <p:spPr bwMode="auto">
          <a:xfrm flipH="1">
            <a:off x="5167792" y="5330211"/>
            <a:ext cx="101676" cy="5521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842"/>
          <p:cNvSpPr>
            <a:spLocks/>
          </p:cNvSpPr>
          <p:nvPr/>
        </p:nvSpPr>
        <p:spPr bwMode="auto">
          <a:xfrm flipH="1">
            <a:off x="5010657" y="5351936"/>
            <a:ext cx="117081" cy="53408"/>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843"/>
          <p:cNvSpPr>
            <a:spLocks/>
          </p:cNvSpPr>
          <p:nvPr/>
        </p:nvSpPr>
        <p:spPr bwMode="auto">
          <a:xfrm flipH="1">
            <a:off x="5278711" y="5342884"/>
            <a:ext cx="58541" cy="18104"/>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Freeform 844"/>
          <p:cNvSpPr>
            <a:spLocks/>
          </p:cNvSpPr>
          <p:nvPr/>
        </p:nvSpPr>
        <p:spPr bwMode="auto">
          <a:xfrm flipH="1">
            <a:off x="5277171" y="4845919"/>
            <a:ext cx="328135" cy="252556"/>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39" name="Line 845"/>
          <p:cNvSpPr>
            <a:spLocks noChangeShapeType="1"/>
          </p:cNvSpPr>
          <p:nvPr/>
        </p:nvSpPr>
        <p:spPr bwMode="auto">
          <a:xfrm flipH="1">
            <a:off x="5519036" y="5064982"/>
            <a:ext cx="0" cy="90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0" name="Freeform 846"/>
          <p:cNvSpPr>
            <a:spLocks/>
          </p:cNvSpPr>
          <p:nvPr/>
        </p:nvSpPr>
        <p:spPr bwMode="auto">
          <a:xfrm flipH="1">
            <a:off x="5374225" y="4971744"/>
            <a:ext cx="75487" cy="66986"/>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Freeform 847"/>
          <p:cNvSpPr>
            <a:spLocks/>
          </p:cNvSpPr>
          <p:nvPr/>
        </p:nvSpPr>
        <p:spPr bwMode="auto">
          <a:xfrm flipH="1">
            <a:off x="5303360" y="4873981"/>
            <a:ext cx="78568" cy="58839"/>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Freeform 848"/>
          <p:cNvSpPr>
            <a:spLocks/>
          </p:cNvSpPr>
          <p:nvPr/>
        </p:nvSpPr>
        <p:spPr bwMode="auto">
          <a:xfrm flipH="1">
            <a:off x="5314144" y="4893896"/>
            <a:ext cx="101676" cy="108626"/>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 name="Line 849"/>
          <p:cNvSpPr>
            <a:spLocks noChangeShapeType="1"/>
          </p:cNvSpPr>
          <p:nvPr/>
        </p:nvSpPr>
        <p:spPr bwMode="auto">
          <a:xfrm>
            <a:off x="5415819" y="4965408"/>
            <a:ext cx="20027" cy="1086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06" name="グループ化 305"/>
          <p:cNvGrpSpPr/>
          <p:nvPr/>
        </p:nvGrpSpPr>
        <p:grpSpPr>
          <a:xfrm>
            <a:off x="6198616" y="4798433"/>
            <a:ext cx="722545" cy="707216"/>
            <a:chOff x="-1580903" y="458990"/>
            <a:chExt cx="1229424" cy="1468675"/>
          </a:xfrm>
        </p:grpSpPr>
        <p:sp>
          <p:nvSpPr>
            <p:cNvPr id="307" name="Freeform 742"/>
            <p:cNvSpPr>
              <a:spLocks/>
            </p:cNvSpPr>
            <p:nvPr/>
          </p:nvSpPr>
          <p:spPr bwMode="auto">
            <a:xfrm>
              <a:off x="-1497088" y="946664"/>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08" name="Freeform 743"/>
            <p:cNvSpPr>
              <a:spLocks/>
            </p:cNvSpPr>
            <p:nvPr/>
          </p:nvSpPr>
          <p:spPr bwMode="auto">
            <a:xfrm>
              <a:off x="-1045037" y="1553075"/>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09" name="Freeform 744"/>
            <p:cNvSpPr>
              <a:spLocks/>
            </p:cNvSpPr>
            <p:nvPr/>
          </p:nvSpPr>
          <p:spPr bwMode="auto">
            <a:xfrm>
              <a:off x="-1145340" y="1548834"/>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0" name="Freeform 745"/>
            <p:cNvSpPr>
              <a:spLocks/>
            </p:cNvSpPr>
            <p:nvPr/>
          </p:nvSpPr>
          <p:spPr bwMode="auto">
            <a:xfrm>
              <a:off x="-961223" y="1596895"/>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746"/>
            <p:cNvSpPr>
              <a:spLocks/>
            </p:cNvSpPr>
            <p:nvPr/>
          </p:nvSpPr>
          <p:spPr bwMode="auto">
            <a:xfrm>
              <a:off x="-1233277" y="1577105"/>
              <a:ext cx="75571" cy="40993"/>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2" name="Freeform 747"/>
            <p:cNvSpPr>
              <a:spLocks/>
            </p:cNvSpPr>
            <p:nvPr/>
          </p:nvSpPr>
          <p:spPr bwMode="auto">
            <a:xfrm>
              <a:off x="-1580903" y="458990"/>
              <a:ext cx="425944" cy="56824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13" name="Line 748"/>
            <p:cNvSpPr>
              <a:spLocks noChangeShapeType="1"/>
            </p:cNvSpPr>
            <p:nvPr/>
          </p:nvSpPr>
          <p:spPr bwMode="auto">
            <a:xfrm>
              <a:off x="-1469608" y="952318"/>
              <a:ext cx="0" cy="1414"/>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14" name="Freeform 749"/>
            <p:cNvSpPr>
              <a:spLocks/>
            </p:cNvSpPr>
            <p:nvPr/>
          </p:nvSpPr>
          <p:spPr bwMode="auto">
            <a:xfrm>
              <a:off x="-1378923" y="741699"/>
              <a:ext cx="97555" cy="1512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5" name="Freeform 750"/>
            <p:cNvSpPr>
              <a:spLocks/>
            </p:cNvSpPr>
            <p:nvPr/>
          </p:nvSpPr>
          <p:spPr bwMode="auto">
            <a:xfrm>
              <a:off x="-1290986" y="522600"/>
              <a:ext cx="101677" cy="131460"/>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6" name="Freeform 751"/>
            <p:cNvSpPr>
              <a:spLocks/>
            </p:cNvSpPr>
            <p:nvPr/>
          </p:nvSpPr>
          <p:spPr bwMode="auto">
            <a:xfrm>
              <a:off x="-1334954" y="566420"/>
              <a:ext cx="131905" cy="2445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7" name="Line 752"/>
            <p:cNvSpPr>
              <a:spLocks noChangeShapeType="1"/>
            </p:cNvSpPr>
            <p:nvPr/>
          </p:nvSpPr>
          <p:spPr bwMode="auto">
            <a:xfrm flipH="1">
              <a:off x="-1361061" y="727564"/>
              <a:ext cx="26106" cy="2403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18" name="Freeform 696"/>
            <p:cNvSpPr>
              <a:spLocks/>
            </p:cNvSpPr>
            <p:nvPr/>
          </p:nvSpPr>
          <p:spPr bwMode="auto">
            <a:xfrm>
              <a:off x="-1335566" y="689397"/>
              <a:ext cx="984087" cy="8403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319" name="Freeform 697"/>
            <p:cNvSpPr>
              <a:spLocks/>
            </p:cNvSpPr>
            <p:nvPr/>
          </p:nvSpPr>
          <p:spPr bwMode="auto">
            <a:xfrm>
              <a:off x="-1205839" y="842180"/>
              <a:ext cx="680081" cy="7448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0" name="Freeform 698"/>
            <p:cNvSpPr>
              <a:spLocks/>
            </p:cNvSpPr>
            <p:nvPr/>
          </p:nvSpPr>
          <p:spPr bwMode="auto">
            <a:xfrm>
              <a:off x="-1110183" y="1149338"/>
              <a:ext cx="470422" cy="23872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321" name="Freeform 699"/>
            <p:cNvSpPr>
              <a:spLocks/>
            </p:cNvSpPr>
            <p:nvPr/>
          </p:nvSpPr>
          <p:spPr bwMode="auto">
            <a:xfrm>
              <a:off x="-1070871" y="1025202"/>
              <a:ext cx="93036" cy="60477"/>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2" name="Freeform 700"/>
            <p:cNvSpPr>
              <a:spLocks/>
            </p:cNvSpPr>
            <p:nvPr/>
          </p:nvSpPr>
          <p:spPr bwMode="auto">
            <a:xfrm>
              <a:off x="-879558" y="1010879"/>
              <a:ext cx="103519" cy="6206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3" name="Freeform 701"/>
            <p:cNvSpPr>
              <a:spLocks/>
            </p:cNvSpPr>
            <p:nvPr/>
          </p:nvSpPr>
          <p:spPr bwMode="auto">
            <a:xfrm>
              <a:off x="-866454" y="931304"/>
              <a:ext cx="116623" cy="827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4" name="Freeform 702"/>
            <p:cNvSpPr>
              <a:spLocks/>
            </p:cNvSpPr>
            <p:nvPr/>
          </p:nvSpPr>
          <p:spPr bwMode="auto">
            <a:xfrm>
              <a:off x="-1091837" y="955176"/>
              <a:ext cx="112692" cy="60477"/>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26" name="グループ化 325"/>
          <p:cNvGrpSpPr/>
          <p:nvPr/>
        </p:nvGrpSpPr>
        <p:grpSpPr>
          <a:xfrm>
            <a:off x="5449578" y="4883591"/>
            <a:ext cx="749039" cy="597772"/>
            <a:chOff x="10188624" y="5067335"/>
            <a:chExt cx="533429" cy="679930"/>
          </a:xfrm>
        </p:grpSpPr>
        <p:sp>
          <p:nvSpPr>
            <p:cNvPr id="327" name="Freeform 1180"/>
            <p:cNvSpPr>
              <a:spLocks/>
            </p:cNvSpPr>
            <p:nvPr/>
          </p:nvSpPr>
          <p:spPr bwMode="auto">
            <a:xfrm>
              <a:off x="10194215" y="5434465"/>
              <a:ext cx="527838" cy="312800"/>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28" name="Freeform 1181"/>
            <p:cNvSpPr>
              <a:spLocks/>
            </p:cNvSpPr>
            <p:nvPr/>
          </p:nvSpPr>
          <p:spPr bwMode="auto">
            <a:xfrm>
              <a:off x="10488111" y="5458857"/>
              <a:ext cx="51726" cy="130573"/>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29" name="Freeform 1182"/>
            <p:cNvSpPr>
              <a:spLocks/>
            </p:cNvSpPr>
            <p:nvPr/>
          </p:nvSpPr>
          <p:spPr bwMode="auto">
            <a:xfrm>
              <a:off x="10426981" y="5481815"/>
              <a:ext cx="61130" cy="10187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 name="Freeform 1183"/>
            <p:cNvSpPr>
              <a:spLocks/>
            </p:cNvSpPr>
            <p:nvPr/>
          </p:nvSpPr>
          <p:spPr bwMode="auto">
            <a:xfrm>
              <a:off x="10506921" y="5466032"/>
              <a:ext cx="72886" cy="12339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184"/>
            <p:cNvSpPr>
              <a:spLocks/>
            </p:cNvSpPr>
            <p:nvPr/>
          </p:nvSpPr>
          <p:spPr bwMode="auto">
            <a:xfrm>
              <a:off x="10402294" y="5694175"/>
              <a:ext cx="32917" cy="53090"/>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Line 1185"/>
            <p:cNvSpPr>
              <a:spLocks noChangeShapeType="1"/>
            </p:cNvSpPr>
            <p:nvPr/>
          </p:nvSpPr>
          <p:spPr bwMode="auto">
            <a:xfrm>
              <a:off x="10351744" y="5520557"/>
              <a:ext cx="39970" cy="4161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 name="Line 1186"/>
            <p:cNvSpPr>
              <a:spLocks noChangeShapeType="1"/>
            </p:cNvSpPr>
            <p:nvPr/>
          </p:nvSpPr>
          <p:spPr bwMode="auto">
            <a:xfrm>
              <a:off x="10303545" y="5536340"/>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4" name="Freeform 1188"/>
            <p:cNvSpPr>
              <a:spLocks/>
            </p:cNvSpPr>
            <p:nvPr/>
          </p:nvSpPr>
          <p:spPr bwMode="auto">
            <a:xfrm>
              <a:off x="10264750" y="5536340"/>
              <a:ext cx="41145" cy="68874"/>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35" name="グループ化 334"/>
            <p:cNvGrpSpPr/>
            <p:nvPr/>
          </p:nvGrpSpPr>
          <p:grpSpPr>
            <a:xfrm>
              <a:off x="10282499" y="5067335"/>
              <a:ext cx="436929" cy="432859"/>
              <a:chOff x="10721363" y="466040"/>
              <a:chExt cx="659498" cy="669672"/>
            </a:xfrm>
          </p:grpSpPr>
          <p:sp>
            <p:nvSpPr>
              <p:cNvPr id="338"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39"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40"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3"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36" name="Freeform 573"/>
            <p:cNvSpPr>
              <a:spLocks/>
            </p:cNvSpPr>
            <p:nvPr/>
          </p:nvSpPr>
          <p:spPr bwMode="auto">
            <a:xfrm flipH="1">
              <a:off x="10356896" y="5337989"/>
              <a:ext cx="212477" cy="699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7" name="Freeform 747"/>
            <p:cNvSpPr>
              <a:spLocks/>
            </p:cNvSpPr>
            <p:nvPr/>
          </p:nvSpPr>
          <p:spPr bwMode="auto">
            <a:xfrm>
              <a:off x="10188624" y="5442304"/>
              <a:ext cx="166790" cy="22815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sp>
        <p:nvSpPr>
          <p:cNvPr id="344" name="Text Box 881"/>
          <p:cNvSpPr txBox="1">
            <a:spLocks noChangeArrowheads="1"/>
          </p:cNvSpPr>
          <p:nvPr/>
        </p:nvSpPr>
        <p:spPr bwMode="auto">
          <a:xfrm>
            <a:off x="4836700" y="5460737"/>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grpSp>
        <p:nvGrpSpPr>
          <p:cNvPr id="122" name="グループ化 121"/>
          <p:cNvGrpSpPr/>
          <p:nvPr/>
        </p:nvGrpSpPr>
        <p:grpSpPr>
          <a:xfrm>
            <a:off x="4867024" y="1552133"/>
            <a:ext cx="1011103" cy="1133772"/>
            <a:chOff x="4867024" y="1526733"/>
            <a:chExt cx="1011103" cy="1133772"/>
          </a:xfrm>
        </p:grpSpPr>
        <p:grpSp>
          <p:nvGrpSpPr>
            <p:cNvPr id="345" name="グループ化 344"/>
            <p:cNvGrpSpPr/>
            <p:nvPr/>
          </p:nvGrpSpPr>
          <p:grpSpPr>
            <a:xfrm>
              <a:off x="4912774" y="1611384"/>
              <a:ext cx="846139" cy="797998"/>
              <a:chOff x="5574145" y="5223068"/>
              <a:chExt cx="485881" cy="460369"/>
            </a:xfrm>
          </p:grpSpPr>
          <p:sp>
            <p:nvSpPr>
              <p:cNvPr id="346"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47"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48"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9" name="Freeform 542"/>
              <p:cNvSpPr>
                <a:spLocks/>
              </p:cNvSpPr>
              <p:nvPr/>
            </p:nvSpPr>
            <p:spPr bwMode="auto">
              <a:xfrm>
                <a:off x="5766853" y="5473268"/>
                <a:ext cx="212801" cy="1501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50"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1"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2"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3"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4"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5" name="Freeform 549"/>
              <p:cNvSpPr>
                <a:spLocks/>
              </p:cNvSpPr>
              <p:nvPr/>
            </p:nvSpPr>
            <p:spPr bwMode="auto">
              <a:xfrm>
                <a:off x="5855445" y="5625533"/>
                <a:ext cx="53885" cy="57904"/>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6" name="Freeform 550"/>
              <p:cNvSpPr>
                <a:spLocks/>
              </p:cNvSpPr>
              <p:nvPr/>
            </p:nvSpPr>
            <p:spPr bwMode="auto">
              <a:xfrm>
                <a:off x="5787860" y="5621959"/>
                <a:ext cx="108684" cy="61478"/>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7" name="Freeform 551"/>
              <p:cNvSpPr>
                <a:spLocks/>
              </p:cNvSpPr>
              <p:nvPr/>
            </p:nvSpPr>
            <p:spPr bwMode="auto">
              <a:xfrm>
                <a:off x="5905677" y="5629107"/>
                <a:ext cx="36532" cy="45036"/>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37" name="Freeform 1407"/>
            <p:cNvSpPr>
              <a:spLocks/>
            </p:cNvSpPr>
            <p:nvPr/>
          </p:nvSpPr>
          <p:spPr bwMode="auto">
            <a:xfrm>
              <a:off x="4867024" y="2319468"/>
              <a:ext cx="1011103" cy="341037"/>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38" name="Freeform 1408"/>
            <p:cNvSpPr>
              <a:spLocks/>
            </p:cNvSpPr>
            <p:nvPr/>
          </p:nvSpPr>
          <p:spPr bwMode="auto">
            <a:xfrm>
              <a:off x="4979737" y="1710199"/>
              <a:ext cx="692855" cy="354450"/>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247" name="Freeform 1418"/>
            <p:cNvSpPr>
              <a:spLocks/>
            </p:cNvSpPr>
            <p:nvPr/>
          </p:nvSpPr>
          <p:spPr bwMode="auto">
            <a:xfrm>
              <a:off x="5327823" y="2373114"/>
              <a:ext cx="121001" cy="95797"/>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48" name="Line 1419"/>
            <p:cNvSpPr>
              <a:spLocks noChangeShapeType="1"/>
            </p:cNvSpPr>
            <p:nvPr/>
          </p:nvSpPr>
          <p:spPr bwMode="auto">
            <a:xfrm flipH="1">
              <a:off x="5251575" y="2532139"/>
              <a:ext cx="23206" cy="613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9" name="Line 1420"/>
            <p:cNvSpPr>
              <a:spLocks noChangeShapeType="1"/>
            </p:cNvSpPr>
            <p:nvPr/>
          </p:nvSpPr>
          <p:spPr bwMode="auto">
            <a:xfrm>
              <a:off x="5511808" y="2520643"/>
              <a:ext cx="39781" cy="7280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0" name="Freeform 1421"/>
            <p:cNvSpPr>
              <a:spLocks/>
            </p:cNvSpPr>
            <p:nvPr/>
          </p:nvSpPr>
          <p:spPr bwMode="auto">
            <a:xfrm>
              <a:off x="5251575" y="2346291"/>
              <a:ext cx="147522" cy="1149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1" name="Freeform 1422"/>
            <p:cNvSpPr>
              <a:spLocks/>
            </p:cNvSpPr>
            <p:nvPr/>
          </p:nvSpPr>
          <p:spPr bwMode="auto">
            <a:xfrm>
              <a:off x="5438876" y="2359704"/>
              <a:ext cx="112713" cy="9771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1423"/>
            <p:cNvSpPr>
              <a:spLocks/>
            </p:cNvSpPr>
            <p:nvPr/>
          </p:nvSpPr>
          <p:spPr bwMode="auto">
            <a:xfrm>
              <a:off x="4988025" y="2409518"/>
              <a:ext cx="223769" cy="16093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3" name="Line 1424"/>
            <p:cNvSpPr>
              <a:spLocks noChangeShapeType="1"/>
            </p:cNvSpPr>
            <p:nvPr/>
          </p:nvSpPr>
          <p:spPr bwMode="auto">
            <a:xfrm flipH="1">
              <a:off x="5064272" y="2497652"/>
              <a:ext cx="26521" cy="49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4" name="Line 1425"/>
            <p:cNvSpPr>
              <a:spLocks noChangeShapeType="1"/>
            </p:cNvSpPr>
            <p:nvPr/>
          </p:nvSpPr>
          <p:spPr bwMode="auto">
            <a:xfrm flipH="1">
              <a:off x="5117313" y="2507230"/>
              <a:ext cx="18233" cy="4789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5" name="Freeform 1426"/>
            <p:cNvSpPr>
              <a:spLocks/>
            </p:cNvSpPr>
            <p:nvPr/>
          </p:nvSpPr>
          <p:spPr bwMode="auto">
            <a:xfrm>
              <a:off x="5072560" y="2468912"/>
              <a:ext cx="94480" cy="19159"/>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 name="Freeform 1427"/>
            <p:cNvSpPr>
              <a:spLocks/>
            </p:cNvSpPr>
            <p:nvPr/>
          </p:nvSpPr>
          <p:spPr bwMode="auto">
            <a:xfrm>
              <a:off x="5654358" y="2332880"/>
              <a:ext cx="200564" cy="19542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7" name="Freeform 1428"/>
            <p:cNvSpPr>
              <a:spLocks/>
            </p:cNvSpPr>
            <p:nvPr/>
          </p:nvSpPr>
          <p:spPr bwMode="auto">
            <a:xfrm>
              <a:off x="5762099" y="2432509"/>
              <a:ext cx="58014" cy="13411"/>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8" name="Freeform 1429"/>
            <p:cNvSpPr>
              <a:spLocks/>
            </p:cNvSpPr>
            <p:nvPr/>
          </p:nvSpPr>
          <p:spPr bwMode="auto">
            <a:xfrm>
              <a:off x="5757126" y="2468912"/>
              <a:ext cx="49726" cy="15328"/>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9" name="Freeform 1430"/>
            <p:cNvSpPr>
              <a:spLocks/>
            </p:cNvSpPr>
            <p:nvPr/>
          </p:nvSpPr>
          <p:spPr bwMode="auto">
            <a:xfrm>
              <a:off x="5704084" y="2396106"/>
              <a:ext cx="34809" cy="82386"/>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58" name="グループ化 357"/>
            <p:cNvGrpSpPr/>
            <p:nvPr/>
          </p:nvGrpSpPr>
          <p:grpSpPr>
            <a:xfrm flipH="1">
              <a:off x="4946895" y="1526733"/>
              <a:ext cx="921248" cy="437320"/>
              <a:chOff x="9684182" y="1376617"/>
              <a:chExt cx="845976" cy="437320"/>
            </a:xfrm>
          </p:grpSpPr>
          <p:sp>
            <p:nvSpPr>
              <p:cNvPr id="359"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0"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61" name="Group 1526"/>
              <p:cNvGrpSpPr>
                <a:grpSpLocks/>
              </p:cNvGrpSpPr>
              <p:nvPr/>
            </p:nvGrpSpPr>
            <p:grpSpPr bwMode="auto">
              <a:xfrm>
                <a:off x="9769104" y="1376617"/>
                <a:ext cx="761054" cy="437320"/>
                <a:chOff x="7259" y="1752"/>
                <a:chExt cx="405" cy="211"/>
              </a:xfrm>
            </p:grpSpPr>
            <p:sp>
              <p:nvSpPr>
                <p:cNvPr id="363"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4"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5"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62" name="テキスト ボックス 361"/>
              <p:cNvSpPr txBox="1"/>
              <p:nvPr/>
            </p:nvSpPr>
            <p:spPr>
              <a:xfrm>
                <a:off x="9684182" y="1406676"/>
                <a:ext cx="619054" cy="246221"/>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grpSp>
        <p:nvGrpSpPr>
          <p:cNvPr id="424" name="グループ化 423"/>
          <p:cNvGrpSpPr/>
          <p:nvPr/>
        </p:nvGrpSpPr>
        <p:grpSpPr>
          <a:xfrm>
            <a:off x="6337857" y="4843439"/>
            <a:ext cx="635416" cy="294624"/>
            <a:chOff x="6718234" y="590436"/>
            <a:chExt cx="914200" cy="492062"/>
          </a:xfrm>
        </p:grpSpPr>
        <p:sp>
          <p:nvSpPr>
            <p:cNvPr id="42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8" name="テキスト ボックス 427"/>
            <p:cNvSpPr txBox="1"/>
            <p:nvPr/>
          </p:nvSpPr>
          <p:spPr>
            <a:xfrm>
              <a:off x="6777481" y="590436"/>
              <a:ext cx="854953" cy="359821"/>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429" name="グループ化 428"/>
          <p:cNvGrpSpPr/>
          <p:nvPr/>
        </p:nvGrpSpPr>
        <p:grpSpPr>
          <a:xfrm>
            <a:off x="4682109" y="4762829"/>
            <a:ext cx="660595" cy="348870"/>
            <a:chOff x="742258" y="3429754"/>
            <a:chExt cx="778759" cy="478010"/>
          </a:xfrm>
        </p:grpSpPr>
        <p:sp>
          <p:nvSpPr>
            <p:cNvPr id="430"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1"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2"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3" name="テキスト ボックス 432"/>
            <p:cNvSpPr txBox="1"/>
            <p:nvPr/>
          </p:nvSpPr>
          <p:spPr>
            <a:xfrm rot="21354649" flipH="1">
              <a:off x="890903" y="3429754"/>
              <a:ext cx="630114" cy="295194"/>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436" name="グループ化 435"/>
          <p:cNvGrpSpPr/>
          <p:nvPr/>
        </p:nvGrpSpPr>
        <p:grpSpPr>
          <a:xfrm>
            <a:off x="5579360" y="4710121"/>
            <a:ext cx="629066" cy="343842"/>
            <a:chOff x="6718234" y="594578"/>
            <a:chExt cx="905064" cy="487920"/>
          </a:xfrm>
        </p:grpSpPr>
        <p:sp>
          <p:nvSpPr>
            <p:cNvPr id="437"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8"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9"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0" name="テキスト ボックス 439"/>
            <p:cNvSpPr txBox="1"/>
            <p:nvPr/>
          </p:nvSpPr>
          <p:spPr>
            <a:xfrm>
              <a:off x="6768345" y="614836"/>
              <a:ext cx="854953" cy="305720"/>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366" name="正方形/長方形 365"/>
          <p:cNvSpPr/>
          <p:nvPr/>
        </p:nvSpPr>
        <p:spPr>
          <a:xfrm>
            <a:off x="1979712" y="2773076"/>
            <a:ext cx="5428127"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このままで</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は品質・安全に重大な影響がでる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8" name="正方形/長方形 367"/>
          <p:cNvSpPr/>
          <p:nvPr/>
        </p:nvSpPr>
        <p:spPr>
          <a:xfrm>
            <a:off x="128833" y="5673874"/>
            <a:ext cx="4688784"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女性の負荷レベルが平均９．３と高い</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9" name="正方形/長方形 368"/>
          <p:cNvSpPr/>
          <p:nvPr/>
        </p:nvSpPr>
        <p:spPr>
          <a:xfrm>
            <a:off x="4569407" y="5673874"/>
            <a:ext cx="4431410"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無理なく安全にできるレベルを目指す</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04" name="テキスト ボックス 103"/>
          <p:cNvSpPr txBox="1"/>
          <p:nvPr/>
        </p:nvSpPr>
        <p:spPr>
          <a:xfrm>
            <a:off x="5789257" y="720459"/>
            <a:ext cx="2305439" cy="523220"/>
          </a:xfrm>
          <a:prstGeom prst="rect">
            <a:avLst/>
          </a:prstGeom>
          <a:noFill/>
        </p:spPr>
        <p:txBody>
          <a:bodyPr wrap="none" rtlCol="0">
            <a:spAutoFit/>
          </a:bodyPr>
          <a:lstStyle/>
          <a:p>
            <a:r>
              <a:rPr kumimoji="1" lang="ja-JP" altLang="en-US" sz="1400" dirty="0" smtClean="0"/>
              <a:t>作業が遅れて慌てて品質</a:t>
            </a:r>
            <a:endParaRPr kumimoji="1" lang="en-US" altLang="ja-JP" sz="1400" dirty="0" smtClean="0"/>
          </a:p>
          <a:p>
            <a:r>
              <a:rPr lang="ja-JP" altLang="en-US" sz="1400" dirty="0"/>
              <a:t>チェック</a:t>
            </a:r>
            <a:r>
              <a:rPr lang="ja-JP" altLang="en-US" sz="1400" dirty="0" smtClean="0"/>
              <a:t>を</a:t>
            </a:r>
            <a:r>
              <a:rPr lang="ja-JP" altLang="en-US" sz="1400" dirty="0"/>
              <a:t>する</a:t>
            </a:r>
            <a:r>
              <a:rPr lang="ja-JP" altLang="en-US" sz="1400" dirty="0" smtClean="0"/>
              <a:t>為品質に不安</a:t>
            </a:r>
            <a:endParaRPr kumimoji="1" lang="ja-JP" altLang="en-US" sz="1400" dirty="0"/>
          </a:p>
        </p:txBody>
      </p:sp>
      <p:sp>
        <p:nvSpPr>
          <p:cNvPr id="120" name="テキスト ボックス 119"/>
          <p:cNvSpPr txBox="1"/>
          <p:nvPr/>
        </p:nvSpPr>
        <p:spPr>
          <a:xfrm>
            <a:off x="6178194" y="1320908"/>
            <a:ext cx="1604927" cy="523220"/>
          </a:xfrm>
          <a:prstGeom prst="rect">
            <a:avLst/>
          </a:prstGeom>
          <a:noFill/>
        </p:spPr>
        <p:txBody>
          <a:bodyPr wrap="none" rtlCol="0">
            <a:spAutoFit/>
          </a:bodyPr>
          <a:lstStyle/>
          <a:p>
            <a:r>
              <a:rPr kumimoji="1" lang="ja-JP" altLang="en-US" sz="1400" dirty="0" smtClean="0"/>
              <a:t>腰に負担がかかり</a:t>
            </a:r>
            <a:endParaRPr kumimoji="1" lang="en-US" altLang="ja-JP" sz="1400" dirty="0" smtClean="0"/>
          </a:p>
          <a:p>
            <a:r>
              <a:rPr lang="ja-JP" altLang="en-US" sz="1400" dirty="0"/>
              <a:t>腰痛が心配</a:t>
            </a:r>
            <a:endParaRPr kumimoji="1" lang="ja-JP" altLang="en-US" sz="1400" dirty="0"/>
          </a:p>
        </p:txBody>
      </p:sp>
      <p:graphicFrame>
        <p:nvGraphicFramePr>
          <p:cNvPr id="146" name="表 145"/>
          <p:cNvGraphicFramePr>
            <a:graphicFrameLocks noGrp="1"/>
          </p:cNvGraphicFramePr>
          <p:nvPr>
            <p:extLst>
              <p:ext uri="{D42A27DB-BD31-4B8C-83A1-F6EECF244321}">
                <p14:modId xmlns:p14="http://schemas.microsoft.com/office/powerpoint/2010/main" val="2615322118"/>
              </p:ext>
            </p:extLst>
          </p:nvPr>
        </p:nvGraphicFramePr>
        <p:xfrm>
          <a:off x="4600375" y="3638443"/>
          <a:ext cx="4162625" cy="304800"/>
        </p:xfrm>
        <a:graphic>
          <a:graphicData uri="http://schemas.openxmlformats.org/drawingml/2006/table">
            <a:tbl>
              <a:tblPr firstRow="1" bandRow="1">
                <a:tableStyleId>{5C22544A-7EE6-4342-B048-85BDC9FD1C3A}</a:tableStyleId>
              </a:tblPr>
              <a:tblGrid>
                <a:gridCol w="651721">
                  <a:extLst>
                    <a:ext uri="{9D8B030D-6E8A-4147-A177-3AD203B41FA5}">
                      <a16:colId xmlns:a16="http://schemas.microsoft.com/office/drawing/2014/main" val="20000"/>
                    </a:ext>
                  </a:extLst>
                </a:gridCol>
                <a:gridCol w="2134612">
                  <a:extLst>
                    <a:ext uri="{9D8B030D-6E8A-4147-A177-3AD203B41FA5}">
                      <a16:colId xmlns:a16="http://schemas.microsoft.com/office/drawing/2014/main" val="20001"/>
                    </a:ext>
                  </a:extLst>
                </a:gridCol>
                <a:gridCol w="1376292">
                  <a:extLst>
                    <a:ext uri="{9D8B030D-6E8A-4147-A177-3AD203B41FA5}">
                      <a16:colId xmlns:a16="http://schemas.microsoft.com/office/drawing/2014/main" val="20002"/>
                    </a:ext>
                  </a:extLst>
                </a:gridCol>
              </a:tblGrid>
              <a:tr h="144016">
                <a:tc>
                  <a:txBody>
                    <a:bodyPr/>
                    <a:lstStyle/>
                    <a:p>
                      <a:pPr algn="ctr"/>
                      <a:r>
                        <a:rPr kumimoji="1" lang="ja-JP" altLang="en-US" sz="1400" dirty="0" smtClean="0"/>
                        <a:t>Ａ</a:t>
                      </a:r>
                      <a:endParaRPr kumimoji="1" lang="ja-JP" altLang="en-US" sz="1400" dirty="0"/>
                    </a:p>
                  </a:txBody>
                  <a:tcPr>
                    <a:solidFill>
                      <a:srgbClr val="0070C0"/>
                    </a:solidFill>
                  </a:tcPr>
                </a:tc>
                <a:tc>
                  <a:txBody>
                    <a:bodyPr/>
                    <a:lstStyle/>
                    <a:p>
                      <a:r>
                        <a:rPr kumimoji="1" lang="ja-JP" altLang="en-US" sz="1400" dirty="0" smtClean="0"/>
                        <a:t>誰もが安全で快適な作業</a:t>
                      </a:r>
                      <a:endParaRPr kumimoji="1" lang="en-US" altLang="ja-JP" sz="1400" dirty="0" smtClean="0"/>
                    </a:p>
                  </a:txBody>
                  <a:tcPr>
                    <a:solidFill>
                      <a:srgbClr val="0070C0"/>
                    </a:solidFill>
                  </a:tcPr>
                </a:tc>
                <a:tc>
                  <a:txBody>
                    <a:bodyPr/>
                    <a:lstStyle/>
                    <a:p>
                      <a:r>
                        <a:rPr kumimoji="1" lang="ja-JP" altLang="en-US" sz="1400" dirty="0" smtClean="0"/>
                        <a:t>目指すべき姿</a:t>
                      </a:r>
                      <a:endParaRPr kumimoji="1" lang="ja-JP" altLang="en-US" sz="1400" dirty="0"/>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373" name="表 372"/>
          <p:cNvGraphicFramePr>
            <a:graphicFrameLocks noGrp="1"/>
          </p:cNvGraphicFramePr>
          <p:nvPr>
            <p:extLst>
              <p:ext uri="{D42A27DB-BD31-4B8C-83A1-F6EECF244321}">
                <p14:modId xmlns:p14="http://schemas.microsoft.com/office/powerpoint/2010/main" val="2202721191"/>
              </p:ext>
            </p:extLst>
          </p:nvPr>
        </p:nvGraphicFramePr>
        <p:xfrm>
          <a:off x="4582257" y="3915014"/>
          <a:ext cx="4191892" cy="304800"/>
        </p:xfrm>
        <a:graphic>
          <a:graphicData uri="http://schemas.openxmlformats.org/drawingml/2006/table">
            <a:tbl>
              <a:tblPr firstRow="1" bandRow="1">
                <a:tableStyleId>{5C22544A-7EE6-4342-B048-85BDC9FD1C3A}</a:tableStyleId>
              </a:tblPr>
              <a:tblGrid>
                <a:gridCol w="626562">
                  <a:extLst>
                    <a:ext uri="{9D8B030D-6E8A-4147-A177-3AD203B41FA5}">
                      <a16:colId xmlns:a16="http://schemas.microsoft.com/office/drawing/2014/main" val="20000"/>
                    </a:ext>
                  </a:extLst>
                </a:gridCol>
                <a:gridCol w="2201050">
                  <a:extLst>
                    <a:ext uri="{9D8B030D-6E8A-4147-A177-3AD203B41FA5}">
                      <a16:colId xmlns:a16="http://schemas.microsoft.com/office/drawing/2014/main" val="20001"/>
                    </a:ext>
                  </a:extLst>
                </a:gridCol>
                <a:gridCol w="1364280">
                  <a:extLst>
                    <a:ext uri="{9D8B030D-6E8A-4147-A177-3AD203B41FA5}">
                      <a16:colId xmlns:a16="http://schemas.microsoft.com/office/drawing/2014/main" val="20002"/>
                    </a:ext>
                  </a:extLst>
                </a:gridCol>
              </a:tblGrid>
              <a:tr h="229282">
                <a:tc>
                  <a:txBody>
                    <a:bodyPr/>
                    <a:lstStyle/>
                    <a:p>
                      <a:pPr algn="ctr"/>
                      <a:r>
                        <a:rPr kumimoji="1" lang="ja-JP" altLang="en-US" sz="1400" dirty="0" smtClean="0"/>
                        <a:t>Ｂ</a:t>
                      </a:r>
                      <a:endParaRPr kumimoji="1" lang="ja-JP" altLang="en-US" sz="1400" dirty="0"/>
                    </a:p>
                  </a:txBody>
                  <a:tcPr>
                    <a:solidFill>
                      <a:srgbClr val="FF0000"/>
                    </a:solidFill>
                  </a:tcPr>
                </a:tc>
                <a:tc>
                  <a:txBody>
                    <a:bodyPr/>
                    <a:lstStyle/>
                    <a:p>
                      <a:r>
                        <a:rPr kumimoji="1" lang="ja-JP" altLang="en-US" sz="1400" dirty="0" smtClean="0"/>
                        <a:t>無理なく安全にできる作業</a:t>
                      </a:r>
                      <a:endParaRPr kumimoji="1" lang="en-US" altLang="ja-JP" sz="1400" dirty="0" smtClean="0"/>
                    </a:p>
                  </a:txBody>
                  <a:tcPr>
                    <a:solidFill>
                      <a:srgbClr val="FF0000"/>
                    </a:solidFill>
                  </a:tcPr>
                </a:tc>
                <a:tc>
                  <a:txBody>
                    <a:bodyPr/>
                    <a:lstStyle/>
                    <a:p>
                      <a:pPr algn="ctr"/>
                      <a:r>
                        <a:rPr kumimoji="1" lang="ja-JP" altLang="en-US" sz="1400" dirty="0" smtClean="0"/>
                        <a:t>目標ランク</a:t>
                      </a:r>
                      <a:endParaRPr kumimoji="1" lang="ja-JP" altLang="en-US" sz="1400" dirty="0"/>
                    </a:p>
                  </a:txBody>
                  <a:tcPr>
                    <a:solidFill>
                      <a:srgbClr val="FF0000"/>
                    </a:solidFill>
                  </a:tcPr>
                </a:tc>
                <a:extLst>
                  <a:ext uri="{0D108BD9-81ED-4DB2-BD59-A6C34878D82A}">
                    <a16:rowId xmlns:a16="http://schemas.microsoft.com/office/drawing/2014/main" val="10000"/>
                  </a:ext>
                </a:extLst>
              </a:tr>
            </a:tbl>
          </a:graphicData>
        </a:graphic>
      </p:graphicFrame>
      <p:sp>
        <p:nvSpPr>
          <p:cNvPr id="367" name="テキスト ボックス 366"/>
          <p:cNvSpPr txBox="1"/>
          <p:nvPr/>
        </p:nvSpPr>
        <p:spPr>
          <a:xfrm>
            <a:off x="2166914" y="3510092"/>
            <a:ext cx="1800493" cy="307777"/>
          </a:xfrm>
          <a:prstGeom prst="rect">
            <a:avLst/>
          </a:prstGeom>
          <a:noFill/>
        </p:spPr>
        <p:txBody>
          <a:bodyPr wrap="none" rtlCol="0">
            <a:spAutoFit/>
          </a:bodyPr>
          <a:lstStyle/>
          <a:p>
            <a:r>
              <a:rPr lang="ja-JP" altLang="en-US" sz="1400" dirty="0" smtClean="0"/>
              <a:t>作業別疲労度平均値</a:t>
            </a:r>
            <a:endParaRPr kumimoji="1" lang="ja-JP" altLang="en-US" sz="1400" dirty="0"/>
          </a:p>
        </p:txBody>
      </p:sp>
      <p:sp>
        <p:nvSpPr>
          <p:cNvPr id="144" name="テキスト ボックス 143"/>
          <p:cNvSpPr txBox="1"/>
          <p:nvPr/>
        </p:nvSpPr>
        <p:spPr>
          <a:xfrm>
            <a:off x="1979712" y="5411653"/>
            <a:ext cx="652438" cy="276999"/>
          </a:xfrm>
          <a:prstGeom prst="rect">
            <a:avLst/>
          </a:prstGeom>
          <a:noFill/>
        </p:spPr>
        <p:txBody>
          <a:bodyPr wrap="square" rtlCol="0">
            <a:spAutoFit/>
          </a:bodyPr>
          <a:lstStyle/>
          <a:p>
            <a:r>
              <a:rPr lang="ja-JP" altLang="en-US" sz="1200" dirty="0"/>
              <a:t>最終</a:t>
            </a:r>
            <a:endParaRPr kumimoji="1" lang="en-US" altLang="ja-JP" sz="1200" dirty="0" smtClean="0"/>
          </a:p>
        </p:txBody>
      </p:sp>
      <p:sp>
        <p:nvSpPr>
          <p:cNvPr id="374" name="テキスト ボックス 373"/>
          <p:cNvSpPr txBox="1"/>
          <p:nvPr/>
        </p:nvSpPr>
        <p:spPr>
          <a:xfrm>
            <a:off x="2534210" y="5411653"/>
            <a:ext cx="652438" cy="276999"/>
          </a:xfrm>
          <a:prstGeom prst="rect">
            <a:avLst/>
          </a:prstGeom>
          <a:noFill/>
        </p:spPr>
        <p:txBody>
          <a:bodyPr wrap="square" rtlCol="0">
            <a:spAutoFit/>
          </a:bodyPr>
          <a:lstStyle/>
          <a:p>
            <a:r>
              <a:rPr lang="ja-JP" altLang="en-US" sz="1200" dirty="0"/>
              <a:t>Ｈ／Ｇ</a:t>
            </a:r>
            <a:endParaRPr kumimoji="1" lang="en-US" altLang="ja-JP" sz="1200" dirty="0" smtClean="0"/>
          </a:p>
        </p:txBody>
      </p:sp>
      <p:sp>
        <p:nvSpPr>
          <p:cNvPr id="375" name="テキスト ボックス 374"/>
          <p:cNvSpPr txBox="1"/>
          <p:nvPr/>
        </p:nvSpPr>
        <p:spPr>
          <a:xfrm>
            <a:off x="3138625" y="5411653"/>
            <a:ext cx="652438" cy="276999"/>
          </a:xfrm>
          <a:prstGeom prst="rect">
            <a:avLst/>
          </a:prstGeom>
          <a:noFill/>
        </p:spPr>
        <p:txBody>
          <a:bodyPr wrap="square" rtlCol="0">
            <a:spAutoFit/>
          </a:bodyPr>
          <a:lstStyle/>
          <a:p>
            <a:r>
              <a:rPr lang="ja-JP" altLang="en-US" sz="1200" dirty="0"/>
              <a:t>モータ</a:t>
            </a:r>
            <a:endParaRPr kumimoji="1" lang="en-US" altLang="ja-JP" sz="1200" dirty="0" smtClean="0"/>
          </a:p>
        </p:txBody>
      </p:sp>
      <p:sp>
        <p:nvSpPr>
          <p:cNvPr id="376" name="テキスト ボックス 375"/>
          <p:cNvSpPr txBox="1"/>
          <p:nvPr/>
        </p:nvSpPr>
        <p:spPr>
          <a:xfrm>
            <a:off x="3635896" y="5400470"/>
            <a:ext cx="872411" cy="276999"/>
          </a:xfrm>
          <a:prstGeom prst="rect">
            <a:avLst/>
          </a:prstGeom>
          <a:noFill/>
        </p:spPr>
        <p:txBody>
          <a:bodyPr wrap="square" rtlCol="0">
            <a:spAutoFit/>
          </a:bodyPr>
          <a:lstStyle/>
          <a:p>
            <a:r>
              <a:rPr lang="ja-JP" altLang="en-US" sz="1200" dirty="0" smtClean="0"/>
              <a:t>外観検査</a:t>
            </a:r>
            <a:endParaRPr kumimoji="1" lang="en-US" altLang="ja-JP" sz="1200" dirty="0" smtClean="0"/>
          </a:p>
        </p:txBody>
      </p:sp>
      <p:pic>
        <p:nvPicPr>
          <p:cNvPr id="3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241" y="4036175"/>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テキスト ボックス 104"/>
          <p:cNvSpPr txBox="1"/>
          <p:nvPr/>
        </p:nvSpPr>
        <p:spPr>
          <a:xfrm>
            <a:off x="1647005" y="5287075"/>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370" name="テキスト ボックス 369"/>
          <p:cNvSpPr txBox="1"/>
          <p:nvPr/>
        </p:nvSpPr>
        <p:spPr>
          <a:xfrm>
            <a:off x="1647005" y="4951486"/>
            <a:ext cx="276038"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372" name="テキスト ボックス 371"/>
          <p:cNvSpPr txBox="1"/>
          <p:nvPr/>
        </p:nvSpPr>
        <p:spPr>
          <a:xfrm>
            <a:off x="1647005" y="4651872"/>
            <a:ext cx="276038" cy="307777"/>
          </a:xfrm>
          <a:prstGeom prst="rect">
            <a:avLst/>
          </a:prstGeom>
          <a:noFill/>
        </p:spPr>
        <p:txBody>
          <a:bodyPr wrap="none" rtlCol="0">
            <a:spAutoFit/>
          </a:bodyPr>
          <a:lstStyle/>
          <a:p>
            <a:r>
              <a:rPr kumimoji="1" lang="en-US" altLang="ja-JP" sz="1400" dirty="0" smtClean="0"/>
              <a:t>4</a:t>
            </a:r>
            <a:endParaRPr kumimoji="1" lang="ja-JP" altLang="en-US" sz="1400" dirty="0"/>
          </a:p>
        </p:txBody>
      </p:sp>
      <p:sp>
        <p:nvSpPr>
          <p:cNvPr id="377" name="テキスト ボックス 376"/>
          <p:cNvSpPr txBox="1"/>
          <p:nvPr/>
        </p:nvSpPr>
        <p:spPr>
          <a:xfrm>
            <a:off x="1647005" y="4350582"/>
            <a:ext cx="276038" cy="307777"/>
          </a:xfrm>
          <a:prstGeom prst="rect">
            <a:avLst/>
          </a:prstGeom>
          <a:noFill/>
        </p:spPr>
        <p:txBody>
          <a:bodyPr wrap="none" rtlCol="0">
            <a:spAutoFit/>
          </a:bodyPr>
          <a:lstStyle/>
          <a:p>
            <a:r>
              <a:rPr kumimoji="1" lang="en-US" altLang="ja-JP" sz="1400" dirty="0" smtClean="0"/>
              <a:t>6</a:t>
            </a:r>
            <a:endParaRPr kumimoji="1" lang="ja-JP" altLang="en-US" sz="1400" dirty="0"/>
          </a:p>
        </p:txBody>
      </p:sp>
      <p:sp>
        <p:nvSpPr>
          <p:cNvPr id="379" name="テキスト ボックス 378"/>
          <p:cNvSpPr txBox="1"/>
          <p:nvPr/>
        </p:nvSpPr>
        <p:spPr>
          <a:xfrm>
            <a:off x="1647005" y="4064457"/>
            <a:ext cx="276038" cy="307777"/>
          </a:xfrm>
          <a:prstGeom prst="rect">
            <a:avLst/>
          </a:prstGeom>
          <a:noFill/>
        </p:spPr>
        <p:txBody>
          <a:bodyPr wrap="none" rtlCol="0">
            <a:spAutoFit/>
          </a:bodyPr>
          <a:lstStyle/>
          <a:p>
            <a:r>
              <a:rPr lang="en-US" altLang="ja-JP" sz="1400" dirty="0"/>
              <a:t>8</a:t>
            </a:r>
            <a:endParaRPr kumimoji="1" lang="ja-JP" altLang="en-US" sz="1400" dirty="0"/>
          </a:p>
        </p:txBody>
      </p:sp>
      <p:sp>
        <p:nvSpPr>
          <p:cNvPr id="380" name="テキスト ボックス 379"/>
          <p:cNvSpPr txBox="1"/>
          <p:nvPr/>
        </p:nvSpPr>
        <p:spPr>
          <a:xfrm>
            <a:off x="1600705" y="3748954"/>
            <a:ext cx="367408" cy="307777"/>
          </a:xfrm>
          <a:prstGeom prst="rect">
            <a:avLst/>
          </a:prstGeom>
          <a:noFill/>
        </p:spPr>
        <p:txBody>
          <a:bodyPr wrap="none" rtlCol="0">
            <a:spAutoFit/>
          </a:bodyPr>
          <a:lstStyle/>
          <a:p>
            <a:r>
              <a:rPr kumimoji="1" lang="en-US" altLang="ja-JP" sz="1400" dirty="0" smtClean="0"/>
              <a:t>10</a:t>
            </a:r>
            <a:endParaRPr kumimoji="1" lang="ja-JP" altLang="en-US" sz="1400" dirty="0"/>
          </a:p>
        </p:txBody>
      </p:sp>
      <p:sp>
        <p:nvSpPr>
          <p:cNvPr id="381" name="テキスト ボックス 380"/>
          <p:cNvSpPr txBox="1"/>
          <p:nvPr/>
        </p:nvSpPr>
        <p:spPr>
          <a:xfrm>
            <a:off x="3819998" y="3265239"/>
            <a:ext cx="614271" cy="276999"/>
          </a:xfrm>
          <a:prstGeom prst="rect">
            <a:avLst/>
          </a:prstGeom>
          <a:noFill/>
        </p:spPr>
        <p:txBody>
          <a:bodyPr wrap="none" rtlCol="0">
            <a:spAutoFit/>
          </a:bodyPr>
          <a:lstStyle/>
          <a:p>
            <a:r>
              <a:rPr lang="en-US" altLang="ja-JP" sz="1200" dirty="0" smtClean="0"/>
              <a:t>‘18.4.9</a:t>
            </a:r>
            <a:endParaRPr kumimoji="1" lang="ja-JP" altLang="en-US" sz="1200" dirty="0"/>
          </a:p>
        </p:txBody>
      </p:sp>
      <p:sp>
        <p:nvSpPr>
          <p:cNvPr id="384" name="テキスト ボックス 383"/>
          <p:cNvSpPr txBox="1"/>
          <p:nvPr/>
        </p:nvSpPr>
        <p:spPr>
          <a:xfrm>
            <a:off x="4007549" y="3429000"/>
            <a:ext cx="492443" cy="276999"/>
          </a:xfrm>
          <a:prstGeom prst="rect">
            <a:avLst/>
          </a:prstGeom>
          <a:noFill/>
        </p:spPr>
        <p:txBody>
          <a:bodyPr wrap="none" rtlCol="0">
            <a:spAutoFit/>
          </a:bodyPr>
          <a:lstStyle/>
          <a:p>
            <a:r>
              <a:rPr lang="ja-JP" altLang="en-US" sz="1200" dirty="0"/>
              <a:t>全員</a:t>
            </a:r>
            <a:endParaRPr kumimoji="1" lang="ja-JP" altLang="en-US" sz="1400" dirty="0"/>
          </a:p>
        </p:txBody>
      </p:sp>
      <p:sp>
        <p:nvSpPr>
          <p:cNvPr id="382" name="テキスト ボックス 381"/>
          <p:cNvSpPr txBox="1"/>
          <p:nvPr/>
        </p:nvSpPr>
        <p:spPr>
          <a:xfrm>
            <a:off x="1611164" y="3584049"/>
            <a:ext cx="513282" cy="276999"/>
          </a:xfrm>
          <a:prstGeom prst="rect">
            <a:avLst/>
          </a:prstGeom>
          <a:noFill/>
        </p:spPr>
        <p:txBody>
          <a:bodyPr wrap="none" rtlCol="0">
            <a:spAutoFit/>
          </a:bodyPr>
          <a:lstStyle/>
          <a:p>
            <a:r>
              <a:rPr lang="ja-JP" altLang="en-US" sz="1200" dirty="0" smtClean="0"/>
              <a:t>（Ｌｖ）</a:t>
            </a:r>
            <a:endParaRPr kumimoji="1" lang="ja-JP" altLang="en-US" sz="1400" dirty="0"/>
          </a:p>
        </p:txBody>
      </p:sp>
      <p:pic>
        <p:nvPicPr>
          <p:cNvPr id="38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9415" y="4533033"/>
            <a:ext cx="2681551" cy="162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6" name="テキスト ボックス 385"/>
          <p:cNvSpPr txBox="1"/>
          <p:nvPr/>
        </p:nvSpPr>
        <p:spPr>
          <a:xfrm>
            <a:off x="2267744" y="3463332"/>
            <a:ext cx="1784463" cy="338554"/>
          </a:xfrm>
          <a:prstGeom prst="rect">
            <a:avLst/>
          </a:prstGeom>
          <a:noFill/>
        </p:spPr>
        <p:txBody>
          <a:bodyPr wrap="none" rtlCol="0">
            <a:spAutoFit/>
          </a:bodyPr>
          <a:lstStyle/>
          <a:p>
            <a:r>
              <a:rPr lang="ja-JP" altLang="en-US" sz="1600" dirty="0" smtClean="0"/>
              <a:t>作業負荷レベル表</a:t>
            </a:r>
            <a:endParaRPr kumimoji="1" lang="ja-JP" altLang="en-US" sz="1600" dirty="0"/>
          </a:p>
        </p:txBody>
      </p:sp>
      <p:sp>
        <p:nvSpPr>
          <p:cNvPr id="387" name="テキスト ボックス 386"/>
          <p:cNvSpPr txBox="1"/>
          <p:nvPr/>
        </p:nvSpPr>
        <p:spPr>
          <a:xfrm>
            <a:off x="1547664" y="5373216"/>
            <a:ext cx="3201978" cy="276999"/>
          </a:xfrm>
          <a:prstGeom prst="rect">
            <a:avLst/>
          </a:prstGeom>
          <a:noFill/>
        </p:spPr>
        <p:txBody>
          <a:bodyPr wrap="square" rtlCol="0">
            <a:spAutoFit/>
          </a:bodyPr>
          <a:lstStyle/>
          <a:p>
            <a:r>
              <a:rPr lang="en-US" altLang="ja-JP" sz="1200" dirty="0" smtClean="0"/>
              <a:t>※</a:t>
            </a:r>
            <a:r>
              <a:rPr lang="ja-JP" altLang="en-US" sz="1200" dirty="0" smtClean="0"/>
              <a:t>レベル１～３：ランクＡ　４～８：Ｂ　</a:t>
            </a:r>
            <a:r>
              <a:rPr lang="ja-JP" altLang="en-US" sz="1200" dirty="0"/>
              <a:t>９</a:t>
            </a:r>
            <a:r>
              <a:rPr lang="ja-JP" altLang="en-US" sz="1200" dirty="0" smtClean="0"/>
              <a:t>以上：Ｃ</a:t>
            </a:r>
            <a:endParaRPr kumimoji="1" lang="ja-JP" altLang="en-US" sz="1200" dirty="0"/>
          </a:p>
        </p:txBody>
      </p:sp>
      <p:sp>
        <p:nvSpPr>
          <p:cNvPr id="119" name="テキスト ボックス 118"/>
          <p:cNvSpPr txBox="1"/>
          <p:nvPr/>
        </p:nvSpPr>
        <p:spPr>
          <a:xfrm>
            <a:off x="453896" y="3140968"/>
            <a:ext cx="2111475" cy="369332"/>
          </a:xfrm>
          <a:prstGeom prst="rect">
            <a:avLst/>
          </a:prstGeom>
          <a:noFill/>
        </p:spPr>
        <p:txBody>
          <a:bodyPr wrap="none" rtlCol="0">
            <a:spAutoFit/>
          </a:bodyPr>
          <a:lstStyle/>
          <a:p>
            <a:r>
              <a:rPr lang="ja-JP" altLang="en-US" b="1" dirty="0" smtClean="0"/>
              <a:t>緊急アンケート調査</a:t>
            </a:r>
            <a:endParaRPr kumimoji="1" lang="ja-JP" altLang="en-US" b="1" dirty="0"/>
          </a:p>
        </p:txBody>
      </p:sp>
      <p:sp>
        <p:nvSpPr>
          <p:cNvPr id="388" name="テキスト ボックス 387"/>
          <p:cNvSpPr txBox="1"/>
          <p:nvPr/>
        </p:nvSpPr>
        <p:spPr>
          <a:xfrm>
            <a:off x="3968206" y="3417639"/>
            <a:ext cx="614271" cy="276999"/>
          </a:xfrm>
          <a:prstGeom prst="rect">
            <a:avLst/>
          </a:prstGeom>
          <a:noFill/>
        </p:spPr>
        <p:txBody>
          <a:bodyPr wrap="none" rtlCol="0">
            <a:spAutoFit/>
          </a:bodyPr>
          <a:lstStyle/>
          <a:p>
            <a:r>
              <a:rPr lang="en-US" altLang="ja-JP" sz="1200" dirty="0" smtClean="0"/>
              <a:t>‘18.4.9</a:t>
            </a:r>
            <a:endParaRPr kumimoji="1" lang="ja-JP" altLang="en-US" sz="1200" dirty="0"/>
          </a:p>
        </p:txBody>
      </p:sp>
      <p:sp>
        <p:nvSpPr>
          <p:cNvPr id="389" name="テキスト ボックス 388"/>
          <p:cNvSpPr txBox="1"/>
          <p:nvPr/>
        </p:nvSpPr>
        <p:spPr>
          <a:xfrm>
            <a:off x="4117657" y="3568700"/>
            <a:ext cx="492443" cy="276999"/>
          </a:xfrm>
          <a:prstGeom prst="rect">
            <a:avLst/>
          </a:prstGeom>
          <a:noFill/>
        </p:spPr>
        <p:txBody>
          <a:bodyPr wrap="none" rtlCol="0">
            <a:spAutoFit/>
          </a:bodyPr>
          <a:lstStyle/>
          <a:p>
            <a:r>
              <a:rPr lang="ja-JP" altLang="en-US" sz="1200" dirty="0"/>
              <a:t>全員</a:t>
            </a:r>
            <a:endParaRPr kumimoji="1" lang="ja-JP" altLang="en-US" sz="1400" dirty="0"/>
          </a:p>
        </p:txBody>
      </p:sp>
      <p:grpSp>
        <p:nvGrpSpPr>
          <p:cNvPr id="390" name="グループ化 389"/>
          <p:cNvGrpSpPr/>
          <p:nvPr/>
        </p:nvGrpSpPr>
        <p:grpSpPr>
          <a:xfrm>
            <a:off x="519072" y="922456"/>
            <a:ext cx="597678" cy="688607"/>
            <a:chOff x="6300192" y="1315126"/>
            <a:chExt cx="653208" cy="755584"/>
          </a:xfrm>
        </p:grpSpPr>
        <p:sp>
          <p:nvSpPr>
            <p:cNvPr id="391" name="Freeform 526"/>
            <p:cNvSpPr>
              <a:spLocks/>
            </p:cNvSpPr>
            <p:nvPr/>
          </p:nvSpPr>
          <p:spPr bwMode="auto">
            <a:xfrm flipH="1">
              <a:off x="6300192" y="1898327"/>
              <a:ext cx="641450" cy="172383"/>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92" name="Freeform 697"/>
            <p:cNvSpPr>
              <a:spLocks/>
            </p:cNvSpPr>
            <p:nvPr/>
          </p:nvSpPr>
          <p:spPr bwMode="auto">
            <a:xfrm>
              <a:off x="6367629" y="1438819"/>
              <a:ext cx="496491" cy="506454"/>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3" name="グループ化 392"/>
            <p:cNvGrpSpPr/>
            <p:nvPr/>
          </p:nvGrpSpPr>
          <p:grpSpPr>
            <a:xfrm>
              <a:off x="6486123" y="1931960"/>
              <a:ext cx="212130" cy="86683"/>
              <a:chOff x="8133729" y="5050325"/>
              <a:chExt cx="237014" cy="96881"/>
            </a:xfrm>
          </p:grpSpPr>
          <p:sp>
            <p:nvSpPr>
              <p:cNvPr id="422" name="Freeform 744"/>
              <p:cNvSpPr>
                <a:spLocks/>
              </p:cNvSpPr>
              <p:nvPr/>
            </p:nvSpPr>
            <p:spPr bwMode="auto">
              <a:xfrm>
                <a:off x="8182978" y="5050325"/>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43"/>
              <p:cNvSpPr>
                <a:spLocks/>
              </p:cNvSpPr>
              <p:nvPr/>
            </p:nvSpPr>
            <p:spPr bwMode="auto">
              <a:xfrm>
                <a:off x="8239154" y="5052767"/>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34" name="Freeform 745"/>
              <p:cNvSpPr>
                <a:spLocks/>
              </p:cNvSpPr>
              <p:nvPr/>
            </p:nvSpPr>
            <p:spPr bwMode="auto">
              <a:xfrm>
                <a:off x="8286095" y="5078005"/>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746"/>
              <p:cNvSpPr>
                <a:spLocks/>
              </p:cNvSpPr>
              <p:nvPr/>
            </p:nvSpPr>
            <p:spPr bwMode="auto">
              <a:xfrm>
                <a:off x="8133729" y="5066607"/>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4" name="Freeform 532"/>
            <p:cNvSpPr>
              <a:spLocks/>
            </p:cNvSpPr>
            <p:nvPr/>
          </p:nvSpPr>
          <p:spPr bwMode="auto">
            <a:xfrm rot="11083233" flipH="1">
              <a:off x="6532304" y="1809906"/>
              <a:ext cx="194555" cy="59134"/>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Freeform 533"/>
            <p:cNvSpPr>
              <a:spLocks/>
            </p:cNvSpPr>
            <p:nvPr/>
          </p:nvSpPr>
          <p:spPr bwMode="auto">
            <a:xfrm flipH="1">
              <a:off x="6521259" y="1656372"/>
              <a:ext cx="54110" cy="37474"/>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6" name="Freeform 858"/>
            <p:cNvSpPr>
              <a:spLocks/>
            </p:cNvSpPr>
            <p:nvPr/>
          </p:nvSpPr>
          <p:spPr bwMode="auto">
            <a:xfrm>
              <a:off x="6371982" y="1410031"/>
              <a:ext cx="503666" cy="333670"/>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grpSp>
          <p:nvGrpSpPr>
            <p:cNvPr id="397" name="グループ化 396"/>
            <p:cNvGrpSpPr/>
            <p:nvPr/>
          </p:nvGrpSpPr>
          <p:grpSpPr>
            <a:xfrm rot="245351">
              <a:off x="6301898" y="1315126"/>
              <a:ext cx="651502" cy="349560"/>
              <a:chOff x="6718234" y="588223"/>
              <a:chExt cx="872310" cy="494275"/>
            </a:xfrm>
          </p:grpSpPr>
          <p:sp>
            <p:nvSpPr>
              <p:cNvPr id="40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4" name="テキスト ボックス 403"/>
              <p:cNvSpPr txBox="1"/>
              <p:nvPr/>
            </p:nvSpPr>
            <p:spPr>
              <a:xfrm>
                <a:off x="6797638" y="588223"/>
                <a:ext cx="792906" cy="304635"/>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398" name="Line 863"/>
            <p:cNvSpPr>
              <a:spLocks noChangeShapeType="1"/>
            </p:cNvSpPr>
            <p:nvPr/>
          </p:nvSpPr>
          <p:spPr bwMode="auto">
            <a:xfrm>
              <a:off x="6698253" y="1606825"/>
              <a:ext cx="100582" cy="6460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 name="Line 863"/>
            <p:cNvSpPr>
              <a:spLocks noChangeShapeType="1"/>
            </p:cNvSpPr>
            <p:nvPr/>
          </p:nvSpPr>
          <p:spPr bwMode="auto">
            <a:xfrm flipH="1">
              <a:off x="6486120" y="1605432"/>
              <a:ext cx="103809" cy="3810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0" name="Freeform 533"/>
            <p:cNvSpPr>
              <a:spLocks/>
            </p:cNvSpPr>
            <p:nvPr/>
          </p:nvSpPr>
          <p:spPr bwMode="auto">
            <a:xfrm flipH="1">
              <a:off x="6693115" y="1653124"/>
              <a:ext cx="54110" cy="37474"/>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41" name="Text Box 880"/>
          <p:cNvSpPr txBox="1">
            <a:spLocks noChangeArrowheads="1"/>
          </p:cNvSpPr>
          <p:nvPr/>
        </p:nvSpPr>
        <p:spPr bwMode="auto">
          <a:xfrm>
            <a:off x="8377537" y="1803646"/>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442" name="Text Box 880"/>
          <p:cNvSpPr txBox="1">
            <a:spLocks noChangeArrowheads="1"/>
          </p:cNvSpPr>
          <p:nvPr/>
        </p:nvSpPr>
        <p:spPr bwMode="auto">
          <a:xfrm>
            <a:off x="5520804" y="1448425"/>
            <a:ext cx="5760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443" name="Text Box 882"/>
          <p:cNvSpPr txBox="1">
            <a:spLocks noChangeArrowheads="1"/>
          </p:cNvSpPr>
          <p:nvPr/>
        </p:nvSpPr>
        <p:spPr bwMode="auto">
          <a:xfrm>
            <a:off x="5148064" y="2545159"/>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内藤</a:t>
            </a:r>
          </a:p>
        </p:txBody>
      </p:sp>
      <p:sp>
        <p:nvSpPr>
          <p:cNvPr id="444" name="Text Box 883"/>
          <p:cNvSpPr txBox="1">
            <a:spLocks noChangeArrowheads="1"/>
          </p:cNvSpPr>
          <p:nvPr/>
        </p:nvSpPr>
        <p:spPr bwMode="auto">
          <a:xfrm>
            <a:off x="217612" y="144211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木村</a:t>
            </a:r>
          </a:p>
        </p:txBody>
      </p:sp>
      <p:pic>
        <p:nvPicPr>
          <p:cNvPr id="276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456" y="3937701"/>
            <a:ext cx="986460" cy="126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5" name="テキスト ボックス 404"/>
          <p:cNvSpPr txBox="1"/>
          <p:nvPr/>
        </p:nvSpPr>
        <p:spPr>
          <a:xfrm>
            <a:off x="8336318" y="35332"/>
            <a:ext cx="700178" cy="369332"/>
          </a:xfrm>
          <a:prstGeom prst="rect">
            <a:avLst/>
          </a:prstGeom>
          <a:noFill/>
        </p:spPr>
        <p:txBody>
          <a:bodyPr wrap="square" rtlCol="0">
            <a:spAutoFit/>
          </a:bodyPr>
          <a:lstStyle/>
          <a:p>
            <a:r>
              <a:rPr lang="en-US" altLang="ja-JP" dirty="0" smtClean="0"/>
              <a:t>9</a:t>
            </a:r>
            <a:r>
              <a:rPr kumimoji="1" lang="en-US" altLang="ja-JP" dirty="0" smtClean="0"/>
              <a:t>/21</a:t>
            </a:r>
            <a:endParaRPr kumimoji="1" lang="ja-JP" altLang="en-US" dirty="0"/>
          </a:p>
        </p:txBody>
      </p:sp>
      <p:sp>
        <p:nvSpPr>
          <p:cNvPr id="406"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９</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テーマの選定理由３</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371" name="角丸四角形吹き出し 370"/>
          <p:cNvSpPr/>
          <p:nvPr/>
        </p:nvSpPr>
        <p:spPr>
          <a:xfrm>
            <a:off x="2512501" y="2247491"/>
            <a:ext cx="2942811" cy="477388"/>
          </a:xfrm>
          <a:prstGeom prst="wedgeRoundRectCallout">
            <a:avLst>
              <a:gd name="adj1" fmla="val -42711"/>
              <a:gd name="adj2" fmla="val -331020"/>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マトリックス図で整理されていない</a:t>
            </a:r>
            <a:endParaRPr kumimoji="1" lang="ja-JP" altLang="en-US" dirty="0">
              <a:solidFill>
                <a:schemeClr val="tx1"/>
              </a:solidFill>
            </a:endParaRPr>
          </a:p>
        </p:txBody>
      </p:sp>
      <p:sp>
        <p:nvSpPr>
          <p:cNvPr id="408" name="角丸四角形吹き出し 407"/>
          <p:cNvSpPr/>
          <p:nvPr/>
        </p:nvSpPr>
        <p:spPr>
          <a:xfrm>
            <a:off x="1308808" y="2959651"/>
            <a:ext cx="3379066" cy="470713"/>
          </a:xfrm>
          <a:prstGeom prst="wedgeRoundRectCallout">
            <a:avLst>
              <a:gd name="adj1" fmla="val -17365"/>
              <a:gd name="adj2" fmla="val 96711"/>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一応必要性の高さを見てるかな</a:t>
            </a:r>
            <a:endParaRPr kumimoji="1" lang="ja-JP" altLang="en-US" dirty="0">
              <a:solidFill>
                <a:schemeClr val="tx1"/>
              </a:solidFill>
            </a:endParaRPr>
          </a:p>
        </p:txBody>
      </p:sp>
      <p:sp>
        <p:nvSpPr>
          <p:cNvPr id="409" name="角丸四角形吹き出し 408"/>
          <p:cNvSpPr/>
          <p:nvPr/>
        </p:nvSpPr>
        <p:spPr>
          <a:xfrm>
            <a:off x="1761108" y="4610489"/>
            <a:ext cx="2942811" cy="477388"/>
          </a:xfrm>
          <a:prstGeom prst="wedgeRoundRectCallout">
            <a:avLst>
              <a:gd name="adj1" fmla="val -59985"/>
              <a:gd name="adj2" fmla="val -2287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出</a:t>
            </a:r>
            <a:r>
              <a:rPr lang="ja-JP" altLang="en-US" dirty="0" smtClean="0">
                <a:solidFill>
                  <a:schemeClr val="tx1"/>
                </a:solidFill>
              </a:rPr>
              <a:t>てくる経緯がない</a:t>
            </a:r>
            <a:endParaRPr kumimoji="1" lang="ja-JP" altLang="en-US" dirty="0">
              <a:solidFill>
                <a:schemeClr val="tx1"/>
              </a:solidFill>
            </a:endParaRPr>
          </a:p>
        </p:txBody>
      </p:sp>
      <p:sp>
        <p:nvSpPr>
          <p:cNvPr id="410" name="角丸四角形吹き出し 409"/>
          <p:cNvSpPr/>
          <p:nvPr/>
        </p:nvSpPr>
        <p:spPr>
          <a:xfrm>
            <a:off x="5123905" y="5003359"/>
            <a:ext cx="3456640" cy="870570"/>
          </a:xfrm>
          <a:prstGeom prst="wedgeRoundRectCallout">
            <a:avLst>
              <a:gd name="adj1" fmla="val -105656"/>
              <a:gd name="adj2" fmla="val 10431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説明</a:t>
            </a:r>
            <a:r>
              <a:rPr lang="ja-JP" altLang="en-US" dirty="0" smtClean="0">
                <a:solidFill>
                  <a:schemeClr val="tx1"/>
                </a:solidFill>
              </a:rPr>
              <a:t>が全くなく突然出てきた</a:t>
            </a:r>
            <a:endParaRPr lang="en-US" altLang="ja-JP" dirty="0" smtClean="0">
              <a:solidFill>
                <a:schemeClr val="tx1"/>
              </a:solidFill>
            </a:endParaRPr>
          </a:p>
          <a:p>
            <a:pPr algn="ctr"/>
            <a:r>
              <a:rPr kumimoji="1" lang="ja-JP" altLang="en-US" dirty="0" smtClean="0">
                <a:solidFill>
                  <a:schemeClr val="tx1"/>
                </a:solidFill>
              </a:rPr>
              <a:t>ＱＣストーリ、ステップ④の重要性</a:t>
            </a:r>
            <a:endParaRPr kumimoji="1" lang="ja-JP" altLang="en-US" dirty="0">
              <a:solidFill>
                <a:schemeClr val="tx1"/>
              </a:solidFill>
            </a:endParaRPr>
          </a:p>
        </p:txBody>
      </p:sp>
      <p:sp>
        <p:nvSpPr>
          <p:cNvPr id="407" name="角丸四角形吹き出し 406"/>
          <p:cNvSpPr/>
          <p:nvPr/>
        </p:nvSpPr>
        <p:spPr>
          <a:xfrm>
            <a:off x="5118693" y="3660036"/>
            <a:ext cx="2551048" cy="477388"/>
          </a:xfrm>
          <a:prstGeom prst="wedgeRoundRectCallout">
            <a:avLst>
              <a:gd name="adj1" fmla="val -98745"/>
              <a:gd name="adj2" fmla="val 41775"/>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Ｑ７のグラフを隠してる</a:t>
            </a:r>
            <a:endParaRPr kumimoji="1" lang="ja-JP" altLang="en-US" dirty="0">
              <a:solidFill>
                <a:schemeClr val="tx1"/>
              </a:solidFill>
            </a:endParaRPr>
          </a:p>
        </p:txBody>
      </p:sp>
    </p:spTree>
    <p:extLst>
      <p:ext uri="{BB962C8B-B14F-4D97-AF65-F5344CB8AC3E}">
        <p14:creationId xmlns:p14="http://schemas.microsoft.com/office/powerpoint/2010/main" val="6068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wipe(down)">
                                      <p:cBhvr>
                                        <p:cTn id="7" dur="5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wipe(down)">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wipe(down)">
                                      <p:cBhvr>
                                        <p:cTn id="17" dur="500"/>
                                        <p:tgtEl>
                                          <p:spTgt spid="4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
                                        </p:tgtEl>
                                        <p:attrNameLst>
                                          <p:attrName>style.visibility</p:attrName>
                                        </p:attrNameLst>
                                      </p:cBhvr>
                                      <p:to>
                                        <p:strVal val="visible"/>
                                      </p:to>
                                    </p:set>
                                    <p:animEffect transition="in" filter="wipe(down)">
                                      <p:cBhvr>
                                        <p:cTn id="22" dur="500"/>
                                        <p:tgtEl>
                                          <p:spTgt spid="4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7"/>
                                        </p:tgtEl>
                                        <p:attrNameLst>
                                          <p:attrName>style.visibility</p:attrName>
                                        </p:attrNameLst>
                                      </p:cBhvr>
                                      <p:to>
                                        <p:strVal val="visible"/>
                                      </p:to>
                                    </p:set>
                                    <p:animEffect transition="in" filter="wipe(down)">
                                      <p:cBhvr>
                                        <p:cTn id="27"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408" grpId="0" animBg="1"/>
      <p:bldP spid="409" grpId="0" animBg="1"/>
      <p:bldP spid="410" grpId="0" animBg="1"/>
      <p:bldP spid="4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0363" y="244475"/>
            <a:ext cx="530225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400">
                <a:latin typeface="HGSｺﾞｼｯｸE" pitchFamily="50" charset="-128"/>
                <a:ea typeface="HGS創英角ﾎﾟｯﾌﾟ体" pitchFamily="50" charset="-128"/>
              </a:rPr>
              <a:t>手順１　</a:t>
            </a:r>
            <a:r>
              <a:rPr lang="ja-JP" altLang="en-US" sz="4000">
                <a:latin typeface="HGP創英角ﾎﾟｯﾌﾟ体" pitchFamily="50" charset="-128"/>
                <a:ea typeface="HGS創英角ﾎﾟｯﾌﾟ体" pitchFamily="50" charset="-128"/>
              </a:rPr>
              <a:t>テーマ</a:t>
            </a:r>
            <a:r>
              <a:rPr lang="ja-JP" altLang="en-US" sz="3600">
                <a:latin typeface="HGP創英角ﾎﾟｯﾌﾟ体" pitchFamily="50" charset="-128"/>
                <a:ea typeface="HGS創英角ﾎﾟｯﾌﾟ体" pitchFamily="50" charset="-128"/>
              </a:rPr>
              <a:t>の</a:t>
            </a:r>
            <a:r>
              <a:rPr lang="ja-JP" altLang="en-US" sz="4000">
                <a:latin typeface="HGS創英角ﾎﾟｯﾌﾟ体" pitchFamily="50" charset="-128"/>
                <a:ea typeface="HGS創英角ﾎﾟｯﾌﾟ体" pitchFamily="50" charset="-128"/>
              </a:rPr>
              <a:t>選定</a:t>
            </a:r>
          </a:p>
        </p:txBody>
      </p:sp>
      <p:sp>
        <p:nvSpPr>
          <p:cNvPr id="3" name="Rectangle 5"/>
          <p:cNvSpPr>
            <a:spLocks noChangeArrowheads="1"/>
          </p:cNvSpPr>
          <p:nvPr/>
        </p:nvSpPr>
        <p:spPr bwMode="auto">
          <a:xfrm>
            <a:off x="264553" y="2742349"/>
            <a:ext cx="26161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FF0000"/>
                </a:solidFill>
                <a:latin typeface="HG創英角ﾎﾟｯﾌﾟ体" pitchFamily="49" charset="-128"/>
                <a:ea typeface="HG創英角ﾎﾟｯﾌﾟ体" pitchFamily="49" charset="-128"/>
              </a:rPr>
              <a:t>３</a:t>
            </a:r>
            <a:r>
              <a:rPr lang="en-US" altLang="ja-JP" sz="2400" dirty="0">
                <a:solidFill>
                  <a:srgbClr val="FF0000"/>
                </a:solidFill>
                <a:latin typeface="HG創英角ﾎﾟｯﾌﾟ体" pitchFamily="49" charset="-128"/>
                <a:ea typeface="HG創英角ﾎﾟｯﾌﾟ体" pitchFamily="49" charset="-128"/>
              </a:rPr>
              <a:t>.</a:t>
            </a:r>
            <a:r>
              <a:rPr lang="ja-JP" altLang="en-US" sz="2400" dirty="0">
                <a:solidFill>
                  <a:srgbClr val="FF0000"/>
                </a:solidFill>
                <a:latin typeface="HG創英角ﾎﾟｯﾌﾟ体" pitchFamily="49" charset="-128"/>
                <a:ea typeface="HG創英角ﾎﾟｯﾌﾟ体" pitchFamily="49" charset="-128"/>
              </a:rPr>
              <a:t>問題を整理する</a:t>
            </a:r>
            <a:endParaRPr lang="ja-JP" altLang="en-US" sz="2400" dirty="0">
              <a:solidFill>
                <a:srgbClr val="FF0000"/>
              </a:solidFill>
              <a:ea typeface="HG正楷書体-PRO" pitchFamily="66" charset="-128"/>
            </a:endParaRPr>
          </a:p>
        </p:txBody>
      </p:sp>
      <p:sp>
        <p:nvSpPr>
          <p:cNvPr id="4" name="Rectangle 7"/>
          <p:cNvSpPr>
            <a:spLocks noChangeArrowheads="1"/>
          </p:cNvSpPr>
          <p:nvPr/>
        </p:nvSpPr>
        <p:spPr bwMode="auto">
          <a:xfrm>
            <a:off x="215446" y="3257961"/>
            <a:ext cx="644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FF0000"/>
                </a:solidFill>
                <a:latin typeface="HG創英角ﾎﾟｯﾌﾟ体" pitchFamily="49" charset="-128"/>
                <a:ea typeface="HG創英角ﾎﾟｯﾌﾟ体" pitchFamily="49" charset="-128"/>
              </a:rPr>
              <a:t>４</a:t>
            </a:r>
            <a:r>
              <a:rPr lang="en-US" altLang="ja-JP" sz="2400" dirty="0">
                <a:solidFill>
                  <a:srgbClr val="FF0000"/>
                </a:solidFill>
                <a:latin typeface="HG創英角ﾎﾟｯﾌﾟ体" pitchFamily="49" charset="-128"/>
                <a:ea typeface="HG創英角ﾎﾟｯﾌﾟ体" pitchFamily="49" charset="-128"/>
              </a:rPr>
              <a:t>.</a:t>
            </a:r>
            <a:r>
              <a:rPr lang="ja-JP" altLang="en-US" sz="2400" dirty="0">
                <a:solidFill>
                  <a:srgbClr val="FF0000"/>
                </a:solidFill>
                <a:latin typeface="HG創英角ﾎﾟｯﾌﾟ体" pitchFamily="49" charset="-128"/>
                <a:ea typeface="HG創英角ﾎﾟｯﾌﾟ体" pitchFamily="49" charset="-128"/>
              </a:rPr>
              <a:t>問題を評価し絞り込む</a:t>
            </a:r>
          </a:p>
        </p:txBody>
      </p:sp>
      <p:sp>
        <p:nvSpPr>
          <p:cNvPr id="5" name="Rectangle 8"/>
          <p:cNvSpPr>
            <a:spLocks noChangeArrowheads="1"/>
          </p:cNvSpPr>
          <p:nvPr/>
        </p:nvSpPr>
        <p:spPr bwMode="auto">
          <a:xfrm>
            <a:off x="215446" y="3724080"/>
            <a:ext cx="6823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FF0000"/>
                </a:solidFill>
                <a:latin typeface="HG創英角ﾎﾟｯﾌﾟ体" pitchFamily="49" charset="-128"/>
                <a:ea typeface="HG創英角ﾎﾟｯﾌﾟ体" pitchFamily="49" charset="-128"/>
              </a:rPr>
              <a:t>５</a:t>
            </a:r>
            <a:r>
              <a:rPr lang="en-US" altLang="ja-JP" sz="2400" dirty="0">
                <a:solidFill>
                  <a:srgbClr val="FF0000"/>
                </a:solidFill>
                <a:latin typeface="HG創英角ﾎﾟｯﾌﾟ体" pitchFamily="49" charset="-128"/>
                <a:ea typeface="HG創英角ﾎﾟｯﾌﾟ体" pitchFamily="49" charset="-128"/>
              </a:rPr>
              <a:t>.</a:t>
            </a:r>
            <a:r>
              <a:rPr lang="ja-JP" altLang="en-US" sz="2400" dirty="0">
                <a:solidFill>
                  <a:srgbClr val="FF0000"/>
                </a:solidFill>
                <a:latin typeface="HG創英角ﾎﾟｯﾌﾟ体" pitchFamily="49" charset="-128"/>
                <a:ea typeface="HG創英角ﾎﾟｯﾌﾟ体" pitchFamily="49" charset="-128"/>
              </a:rPr>
              <a:t>取り組む必要性を明確にする</a:t>
            </a:r>
          </a:p>
        </p:txBody>
      </p:sp>
      <p:sp>
        <p:nvSpPr>
          <p:cNvPr id="8" name="Rectangle 3"/>
          <p:cNvSpPr>
            <a:spLocks noChangeArrowheads="1"/>
          </p:cNvSpPr>
          <p:nvPr/>
        </p:nvSpPr>
        <p:spPr bwMode="auto">
          <a:xfrm>
            <a:off x="247650" y="980728"/>
            <a:ext cx="8245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chemeClr val="bg1">
                    <a:lumMod val="65000"/>
                  </a:schemeClr>
                </a:solidFill>
                <a:latin typeface="HG創英角ﾎﾟｯﾌﾟ体" pitchFamily="49" charset="-128"/>
                <a:ea typeface="HG創英角ﾎﾟｯﾌﾟ体" pitchFamily="49" charset="-128"/>
              </a:rPr>
              <a:t>１</a:t>
            </a:r>
            <a:r>
              <a:rPr lang="en-US" altLang="ja-JP" sz="2400" dirty="0">
                <a:solidFill>
                  <a:schemeClr val="bg1">
                    <a:lumMod val="65000"/>
                  </a:schemeClr>
                </a:solidFill>
                <a:latin typeface="HG創英角ﾎﾟｯﾌﾟ体" pitchFamily="49" charset="-128"/>
                <a:ea typeface="HG創英角ﾎﾟｯﾌﾟ体" pitchFamily="49" charset="-128"/>
              </a:rPr>
              <a:t>.</a:t>
            </a:r>
            <a:r>
              <a:rPr lang="ja-JP" altLang="en-US" sz="2400" dirty="0">
                <a:solidFill>
                  <a:schemeClr val="bg1">
                    <a:lumMod val="65000"/>
                  </a:schemeClr>
                </a:solidFill>
                <a:latin typeface="HG創英角ﾎﾟｯﾌﾟ体" pitchFamily="49" charset="-128"/>
                <a:ea typeface="HG創英角ﾎﾟｯﾌﾟ体" pitchFamily="49" charset="-128"/>
              </a:rPr>
              <a:t>職場に与えられている上司の方針、目標を確認する</a:t>
            </a:r>
          </a:p>
        </p:txBody>
      </p:sp>
      <p:sp>
        <p:nvSpPr>
          <p:cNvPr id="9" name="Rectangle 4"/>
          <p:cNvSpPr>
            <a:spLocks noChangeArrowheads="1"/>
          </p:cNvSpPr>
          <p:nvPr/>
        </p:nvSpPr>
        <p:spPr bwMode="auto">
          <a:xfrm>
            <a:off x="207392" y="2011821"/>
            <a:ext cx="8901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0000FF"/>
                </a:solidFill>
                <a:latin typeface="HG創英角ﾎﾟｯﾌﾟ体" pitchFamily="49" charset="-128"/>
                <a:ea typeface="HG創英角ﾎﾟｯﾌﾟ体" pitchFamily="49" charset="-128"/>
              </a:rPr>
              <a:t>２</a:t>
            </a:r>
            <a:r>
              <a:rPr lang="en-US" altLang="ja-JP" sz="2400" dirty="0">
                <a:solidFill>
                  <a:srgbClr val="0000FF"/>
                </a:solidFill>
                <a:latin typeface="HG創英角ﾎﾟｯﾌﾟ体" pitchFamily="49" charset="-128"/>
                <a:ea typeface="HG創英角ﾎﾟｯﾌﾟ体" pitchFamily="49" charset="-128"/>
              </a:rPr>
              <a:t>.</a:t>
            </a:r>
            <a:r>
              <a:rPr lang="ja-JP" altLang="en-US" sz="2400" dirty="0">
                <a:solidFill>
                  <a:srgbClr val="0000FF"/>
                </a:solidFill>
                <a:latin typeface="HG創英角ﾎﾟｯﾌﾟ体" pitchFamily="49" charset="-128"/>
                <a:ea typeface="HG創英角ﾎﾟｯﾌﾟ体" pitchFamily="49" charset="-128"/>
              </a:rPr>
              <a:t>問題を摘出</a:t>
            </a:r>
            <a:r>
              <a:rPr lang="ja-JP" altLang="en-US" sz="2400" dirty="0" smtClean="0">
                <a:solidFill>
                  <a:srgbClr val="0000FF"/>
                </a:solidFill>
                <a:latin typeface="HG創英角ﾎﾟｯﾌﾟ体" pitchFamily="49" charset="-128"/>
                <a:ea typeface="HG創英角ﾎﾟｯﾌﾟ体" pitchFamily="49" charset="-128"/>
              </a:rPr>
              <a:t>する・・</a:t>
            </a:r>
            <a:r>
              <a:rPr lang="ja-JP" altLang="en-US" sz="2400" dirty="0" smtClean="0">
                <a:latin typeface="HG創英角ﾎﾟｯﾌﾟ体" pitchFamily="49" charset="-128"/>
                <a:ea typeface="HG創英角ﾎﾟｯﾌﾟ体" pitchFamily="49" charset="-128"/>
              </a:rPr>
              <a:t>移管による減産で人が減り女性と年寄り</a:t>
            </a:r>
            <a:endParaRPr lang="en-US" altLang="ja-JP" sz="2400" dirty="0" smtClean="0">
              <a:latin typeface="HG創英角ﾎﾟｯﾌﾟ体" pitchFamily="49" charset="-128"/>
              <a:ea typeface="HG創英角ﾎﾟｯﾌﾟ体" pitchFamily="49" charset="-128"/>
            </a:endParaRPr>
          </a:p>
          <a:p>
            <a:pPr eaLnBrk="1" hangingPunct="1">
              <a:spcBef>
                <a:spcPct val="0"/>
              </a:spcBef>
              <a:buFontTx/>
              <a:buNone/>
            </a:pPr>
            <a:r>
              <a:rPr lang="ja-JP" altLang="en-US" sz="2400" dirty="0">
                <a:latin typeface="HG創英角ﾎﾟｯﾌﾟ体" pitchFamily="49" charset="-128"/>
                <a:ea typeface="HG創英角ﾎﾟｯﾌﾟ体" pitchFamily="49" charset="-128"/>
              </a:rPr>
              <a:t>　</a:t>
            </a:r>
            <a:r>
              <a:rPr lang="ja-JP" altLang="en-US" sz="2400" dirty="0" smtClean="0">
                <a:latin typeface="HG創英角ﾎﾟｯﾌﾟ体" pitchFamily="49" charset="-128"/>
                <a:ea typeface="HG創英角ﾎﾟｯﾌﾟ体" pitchFamily="49" charset="-128"/>
              </a:rPr>
              <a:t>　　　　　　　　　が増えたこの衆には重量物作業はムリだ</a:t>
            </a:r>
            <a:endParaRPr lang="en-US" altLang="ja-JP" sz="2400" dirty="0" smtClean="0">
              <a:latin typeface="HG創英角ﾎﾟｯﾌﾟ体" pitchFamily="49" charset="-128"/>
              <a:ea typeface="HG創英角ﾎﾟｯﾌﾟ体" pitchFamily="49" charset="-128"/>
            </a:endParaRPr>
          </a:p>
          <a:p>
            <a:pPr eaLnBrk="1" hangingPunct="1">
              <a:spcBef>
                <a:spcPct val="0"/>
              </a:spcBef>
              <a:buFontTx/>
              <a:buNone/>
            </a:pPr>
            <a:r>
              <a:rPr lang="ja-JP" altLang="en-US" sz="2400" dirty="0">
                <a:latin typeface="HG創英角ﾎﾟｯﾌﾟ体" pitchFamily="49" charset="-128"/>
                <a:ea typeface="HG創英角ﾎﾟｯﾌﾟ体" pitchFamily="49" charset="-128"/>
              </a:rPr>
              <a:t>　</a:t>
            </a:r>
            <a:r>
              <a:rPr lang="ja-JP" altLang="en-US" sz="2400" dirty="0" smtClean="0">
                <a:latin typeface="HG創英角ﾎﾟｯﾌﾟ体" pitchFamily="49" charset="-128"/>
                <a:ea typeface="HG創英角ﾎﾟｯﾌﾟ体" pitchFamily="49" charset="-128"/>
              </a:rPr>
              <a:t>　　　　　　　　　中でも外観チェック作業がきついんだ</a:t>
            </a:r>
            <a:endParaRPr lang="ja-JP" altLang="en-US" sz="1400" dirty="0">
              <a:latin typeface="Arial" charset="0"/>
              <a:ea typeface="HGP創英角ﾎﾟｯﾌﾟ体" pitchFamily="50" charset="-128"/>
            </a:endParaRPr>
          </a:p>
          <a:p>
            <a:pPr eaLnBrk="1" hangingPunct="1">
              <a:spcBef>
                <a:spcPct val="0"/>
              </a:spcBef>
              <a:buFontTx/>
              <a:buNone/>
            </a:pPr>
            <a:endParaRPr lang="en-US" altLang="ja-JP" sz="1400" dirty="0">
              <a:solidFill>
                <a:srgbClr val="CC0000"/>
              </a:solidFill>
              <a:latin typeface="HG創英角ﾎﾟｯﾌﾟ体" pitchFamily="49" charset="-128"/>
              <a:ea typeface="HGP創英角ﾎﾟｯﾌﾟ体" pitchFamily="50" charset="-128"/>
            </a:endParaRPr>
          </a:p>
        </p:txBody>
      </p:sp>
      <p:sp>
        <p:nvSpPr>
          <p:cNvPr id="10" name="Rectangle 9"/>
          <p:cNvSpPr txBox="1">
            <a:spLocks noChangeArrowheads="1"/>
          </p:cNvSpPr>
          <p:nvPr/>
        </p:nvSpPr>
        <p:spPr bwMode="auto">
          <a:xfrm>
            <a:off x="-396552" y="5177599"/>
            <a:ext cx="540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r>
              <a:rPr lang="ja-JP" altLang="en-US" sz="2400" kern="0" dirty="0" smtClean="0">
                <a:solidFill>
                  <a:srgbClr val="0000FF"/>
                </a:solidFill>
                <a:ea typeface="HG創英角ﾎﾟｯﾌﾟ体" pitchFamily="49" charset="-128"/>
              </a:rPr>
              <a:t>６．テーマ</a:t>
            </a:r>
            <a:r>
              <a:rPr lang="ja-JP" altLang="en-US" sz="2000" kern="0" dirty="0" smtClean="0">
                <a:solidFill>
                  <a:srgbClr val="0000FF"/>
                </a:solidFill>
                <a:ea typeface="HG創英角ﾎﾟｯﾌﾟ体" pitchFamily="49" charset="-128"/>
              </a:rPr>
              <a:t>を</a:t>
            </a:r>
            <a:r>
              <a:rPr lang="ja-JP" altLang="en-US" sz="2400" kern="0" dirty="0" smtClean="0">
                <a:solidFill>
                  <a:srgbClr val="0000FF"/>
                </a:solidFill>
                <a:ea typeface="HG創英角ﾎﾟｯﾌﾟ体" pitchFamily="49" charset="-128"/>
              </a:rPr>
              <a:t>決定する</a:t>
            </a:r>
            <a:r>
              <a:rPr lang="ja-JP" altLang="en-US" sz="1600" kern="0" dirty="0" smtClean="0">
                <a:solidFill>
                  <a:srgbClr val="0000FF"/>
                </a:solidFill>
                <a:ea typeface="HG創英角ﾎﾟｯﾌﾟ体" pitchFamily="49" charset="-128"/>
              </a:rPr>
              <a:t>（次ページ）</a:t>
            </a:r>
          </a:p>
        </p:txBody>
      </p:sp>
      <p:sp>
        <p:nvSpPr>
          <p:cNvPr id="11" name="AutoShape 1029"/>
          <p:cNvSpPr>
            <a:spLocks noChangeArrowheads="1"/>
          </p:cNvSpPr>
          <p:nvPr/>
        </p:nvSpPr>
        <p:spPr bwMode="auto">
          <a:xfrm>
            <a:off x="2067991" y="5951477"/>
            <a:ext cx="6880225" cy="725487"/>
          </a:xfrm>
          <a:prstGeom prst="roundRect">
            <a:avLst>
              <a:gd name="adj" fmla="val 16667"/>
            </a:avLst>
          </a:prstGeom>
          <a:solidFill>
            <a:srgbClr val="FFFF99"/>
          </a:solidFill>
          <a:ln w="9525">
            <a:solidFill>
              <a:schemeClr val="tx1"/>
            </a:solidFill>
            <a:round/>
            <a:headEnd/>
            <a:tailEnd/>
          </a:ln>
          <a:effectLst>
            <a:outerShdw dist="107763" dir="2700000" algn="ctr" rotWithShape="0">
              <a:schemeClr val="bg2"/>
            </a:outerShdw>
          </a:effec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dirty="0">
                <a:solidFill>
                  <a:srgbClr val="0099FF"/>
                </a:solidFill>
                <a:ea typeface="HGP創英角ﾎﾟｯﾌﾟ体" pitchFamily="50" charset="-128"/>
              </a:rPr>
              <a:t>テーマの必要性の</a:t>
            </a:r>
            <a:r>
              <a:rPr lang="ja-JP" altLang="en-US" dirty="0" smtClean="0">
                <a:solidFill>
                  <a:srgbClr val="0099FF"/>
                </a:solidFill>
                <a:ea typeface="HGP創英角ﾎﾟｯﾌﾟ体" pitchFamily="50" charset="-128"/>
              </a:rPr>
              <a:t>高さはどうでしたか</a:t>
            </a:r>
            <a:endParaRPr lang="ja-JP" altLang="en-US" dirty="0">
              <a:solidFill>
                <a:srgbClr val="0099FF"/>
              </a:solidFill>
              <a:ea typeface="HGP創英角ﾎﾟｯﾌﾟ体" pitchFamily="50" charset="-128"/>
            </a:endParaRPr>
          </a:p>
        </p:txBody>
      </p:sp>
      <p:sp>
        <p:nvSpPr>
          <p:cNvPr id="12" name="Oval 1030"/>
          <p:cNvSpPr>
            <a:spLocks noChangeArrowheads="1"/>
          </p:cNvSpPr>
          <p:nvPr/>
        </p:nvSpPr>
        <p:spPr bwMode="auto">
          <a:xfrm>
            <a:off x="75724" y="5621277"/>
            <a:ext cx="2208213" cy="660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solidFill>
                  <a:schemeClr val="bg1"/>
                </a:solidFill>
                <a:ea typeface="HGP創英角ﾎﾟｯﾌﾟ体" pitchFamily="50" charset="-128"/>
              </a:rPr>
              <a:t>Ｐｏｉｎｔ</a:t>
            </a:r>
          </a:p>
        </p:txBody>
      </p:sp>
      <p:sp>
        <p:nvSpPr>
          <p:cNvPr id="13" name="楕円 12"/>
          <p:cNvSpPr/>
          <p:nvPr/>
        </p:nvSpPr>
        <p:spPr>
          <a:xfrm>
            <a:off x="3635896" y="980728"/>
            <a:ext cx="1872208" cy="477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07504" y="1996689"/>
            <a:ext cx="8928992" cy="2189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180320" y="1412776"/>
            <a:ext cx="2380134" cy="646331"/>
          </a:xfrm>
          <a:prstGeom prst="rect">
            <a:avLst/>
          </a:prstGeom>
          <a:noFill/>
        </p:spPr>
        <p:txBody>
          <a:bodyPr wrap="square" rtlCol="0">
            <a:spAutoFit/>
          </a:bodyPr>
          <a:lstStyle/>
          <a:p>
            <a:r>
              <a:rPr kumimoji="1" lang="en-US" altLang="ja-JP" sz="3600" dirty="0" smtClean="0"/>
              <a:t>【</a:t>
            </a:r>
            <a:r>
              <a:rPr kumimoji="1" lang="ja-JP" altLang="en-US" sz="3600" dirty="0" smtClean="0"/>
              <a:t>振り返り</a:t>
            </a:r>
            <a:r>
              <a:rPr kumimoji="1" lang="en-US" altLang="ja-JP" sz="3600" dirty="0" smtClean="0"/>
              <a:t>】</a:t>
            </a:r>
            <a:endParaRPr kumimoji="1" lang="ja-JP" altLang="en-US" sz="3600" dirty="0"/>
          </a:p>
        </p:txBody>
      </p:sp>
      <p:sp>
        <p:nvSpPr>
          <p:cNvPr id="16" name="テキスト ボックス 15"/>
          <p:cNvSpPr txBox="1"/>
          <p:nvPr/>
        </p:nvSpPr>
        <p:spPr>
          <a:xfrm>
            <a:off x="611560" y="4135141"/>
            <a:ext cx="8208912" cy="954107"/>
          </a:xfrm>
          <a:prstGeom prst="rect">
            <a:avLst/>
          </a:prstGeom>
          <a:noFill/>
        </p:spPr>
        <p:txBody>
          <a:bodyPr wrap="square" rtlCol="0">
            <a:spAutoFit/>
          </a:bodyPr>
          <a:lstStyle/>
          <a:p>
            <a:r>
              <a:rPr kumimoji="1" lang="ja-JP" altLang="en-US" sz="2800" dirty="0" smtClean="0"/>
              <a:t>手順２でツマヅキ手順３以降へ行けなかった事、</a:t>
            </a:r>
            <a:endParaRPr kumimoji="1" lang="en-US" altLang="ja-JP" sz="2800" dirty="0" smtClean="0"/>
          </a:p>
          <a:p>
            <a:r>
              <a:rPr kumimoji="1" lang="ja-JP" altLang="en-US" sz="2800" dirty="0" smtClean="0"/>
              <a:t>そこを指導して上げてください。</a:t>
            </a:r>
            <a:endParaRPr kumimoji="1" lang="ja-JP" altLang="en-US" sz="2800" dirty="0"/>
          </a:p>
        </p:txBody>
      </p:sp>
    </p:spTree>
    <p:extLst>
      <p:ext uri="{BB962C8B-B14F-4D97-AF65-F5344CB8AC3E}">
        <p14:creationId xmlns:p14="http://schemas.microsoft.com/office/powerpoint/2010/main" val="1832338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15" y="973444"/>
            <a:ext cx="4747297" cy="564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AutoShape 3"/>
          <p:cNvSpPr>
            <a:spLocks noChangeArrowheads="1"/>
          </p:cNvSpPr>
          <p:nvPr/>
        </p:nvSpPr>
        <p:spPr bwMode="auto">
          <a:xfrm>
            <a:off x="5215771" y="330200"/>
            <a:ext cx="3703637" cy="6400800"/>
          </a:xfrm>
          <a:prstGeom prst="roundRect">
            <a:avLst>
              <a:gd name="adj" fmla="val 4519"/>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a:p>
        </p:txBody>
      </p:sp>
      <p:sp>
        <p:nvSpPr>
          <p:cNvPr id="10244" name="AutoShape 5"/>
          <p:cNvSpPr>
            <a:spLocks noChangeArrowheads="1"/>
          </p:cNvSpPr>
          <p:nvPr/>
        </p:nvSpPr>
        <p:spPr bwMode="auto">
          <a:xfrm>
            <a:off x="5417383" y="3656481"/>
            <a:ext cx="3310937" cy="1932759"/>
          </a:xfrm>
          <a:prstGeom prst="horizontalScroll">
            <a:avLst>
              <a:gd name="adj" fmla="val 5662"/>
            </a:avLst>
          </a:prstGeom>
          <a:solidFill>
            <a:schemeClr val="bg1"/>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0247" name="Text Box 8"/>
          <p:cNvSpPr txBox="1">
            <a:spLocks noChangeArrowheads="1"/>
          </p:cNvSpPr>
          <p:nvPr/>
        </p:nvSpPr>
        <p:spPr bwMode="auto">
          <a:xfrm>
            <a:off x="5745996" y="5024046"/>
            <a:ext cx="160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a:latin typeface="Times New Roman" pitchFamily="18" charset="0"/>
              </a:rPr>
              <a:t>どうする：</a:t>
            </a:r>
          </a:p>
        </p:txBody>
      </p:sp>
      <p:sp>
        <p:nvSpPr>
          <p:cNvPr id="10250" name="Text Box 11"/>
          <p:cNvSpPr txBox="1">
            <a:spLocks noChangeArrowheads="1"/>
          </p:cNvSpPr>
          <p:nvPr/>
        </p:nvSpPr>
        <p:spPr bwMode="auto">
          <a:xfrm>
            <a:off x="6727071" y="4952609"/>
            <a:ext cx="1892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smtClean="0">
                <a:latin typeface="HGP創英角ﾎﾟｯﾌﾟ体" pitchFamily="50" charset="-128"/>
              </a:rPr>
              <a:t>平均６に</a:t>
            </a:r>
            <a:r>
              <a:rPr lang="ja-JP" altLang="en-US" sz="2400" b="1" dirty="0">
                <a:latin typeface="HGP創英角ﾎﾟｯﾌﾟ体" pitchFamily="50" charset="-128"/>
              </a:rPr>
              <a:t>する</a:t>
            </a:r>
          </a:p>
        </p:txBody>
      </p:sp>
      <p:sp>
        <p:nvSpPr>
          <p:cNvPr id="10242" name="AutoShape 2"/>
          <p:cNvSpPr>
            <a:spLocks noChangeArrowheads="1"/>
          </p:cNvSpPr>
          <p:nvPr/>
        </p:nvSpPr>
        <p:spPr bwMode="auto">
          <a:xfrm>
            <a:off x="247144" y="332656"/>
            <a:ext cx="4897438" cy="6398344"/>
          </a:xfrm>
          <a:prstGeom prst="roundRect">
            <a:avLst>
              <a:gd name="adj" fmla="val 3722"/>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0501" name="Line 12"/>
          <p:cNvSpPr>
            <a:spLocks noChangeShapeType="1"/>
          </p:cNvSpPr>
          <p:nvPr/>
        </p:nvSpPr>
        <p:spPr bwMode="auto">
          <a:xfrm>
            <a:off x="678696" y="82427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02" name="Line 13"/>
          <p:cNvSpPr>
            <a:spLocks noChangeShapeType="1"/>
          </p:cNvSpPr>
          <p:nvPr/>
        </p:nvSpPr>
        <p:spPr bwMode="auto">
          <a:xfrm>
            <a:off x="2212611" y="815601"/>
            <a:ext cx="838200"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03" name="Text Box 14"/>
          <p:cNvSpPr txBox="1">
            <a:spLocks noChangeArrowheads="1"/>
          </p:cNvSpPr>
          <p:nvPr/>
        </p:nvSpPr>
        <p:spPr bwMode="auto">
          <a:xfrm>
            <a:off x="2974611" y="647961"/>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計画</a:t>
            </a:r>
          </a:p>
        </p:txBody>
      </p:sp>
      <p:sp>
        <p:nvSpPr>
          <p:cNvPr id="10504" name="Text Box 15"/>
          <p:cNvSpPr txBox="1">
            <a:spLocks noChangeArrowheads="1"/>
          </p:cNvSpPr>
          <p:nvPr/>
        </p:nvSpPr>
        <p:spPr bwMode="auto">
          <a:xfrm>
            <a:off x="1440696" y="65917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実施</a:t>
            </a:r>
          </a:p>
        </p:txBody>
      </p:sp>
      <p:sp>
        <p:nvSpPr>
          <p:cNvPr id="10347" name="Text Box 14"/>
          <p:cNvSpPr txBox="1">
            <a:spLocks noChangeArrowheads="1"/>
          </p:cNvSpPr>
          <p:nvPr/>
        </p:nvSpPr>
        <p:spPr bwMode="auto">
          <a:xfrm>
            <a:off x="4516091" y="590392"/>
            <a:ext cx="527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全員</a:t>
            </a:r>
          </a:p>
        </p:txBody>
      </p:sp>
      <p:sp>
        <p:nvSpPr>
          <p:cNvPr id="326" name="Rectangle 49"/>
          <p:cNvSpPr>
            <a:spLocks noChangeArrowheads="1"/>
          </p:cNvSpPr>
          <p:nvPr/>
        </p:nvSpPr>
        <p:spPr bwMode="auto">
          <a:xfrm>
            <a:off x="5248513" y="5689914"/>
            <a:ext cx="3639591" cy="892552"/>
          </a:xfrm>
          <a:prstGeom prst="rect">
            <a:avLst/>
          </a:prstGeom>
          <a:solidFill>
            <a:srgbClr val="CCFFCC"/>
          </a:solidFill>
          <a:ln w="1905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ja-JP" altLang="en-US" sz="2600" dirty="0" smtClean="0">
                <a:solidFill>
                  <a:srgbClr val="FF0066"/>
                </a:solidFill>
                <a:latin typeface="HGP創英角ﾎﾟｯﾌﾟ体" pitchFamily="50" charset="-128"/>
              </a:rPr>
              <a:t>合言葉</a:t>
            </a:r>
            <a:endParaRPr lang="en-US" altLang="ja-JP" sz="2600" dirty="0">
              <a:solidFill>
                <a:srgbClr val="FF0066"/>
              </a:solidFill>
              <a:latin typeface="HGP創英角ﾎﾟｯﾌﾟ体" pitchFamily="50" charset="-128"/>
            </a:endParaRPr>
          </a:p>
          <a:p>
            <a:pPr>
              <a:spcBef>
                <a:spcPct val="0"/>
              </a:spcBef>
            </a:pPr>
            <a:r>
              <a:rPr lang="ja-JP" altLang="en-US" sz="2600" dirty="0" smtClean="0">
                <a:solidFill>
                  <a:srgbClr val="FF0066"/>
                </a:solidFill>
                <a:latin typeface="HGP創英角ﾎﾟｯﾌﾟ体" pitchFamily="50" charset="-128"/>
              </a:rPr>
              <a:t>　　全員の力でやりきる</a:t>
            </a:r>
            <a:r>
              <a:rPr lang="en-US" altLang="ja-JP" sz="2600" dirty="0" smtClean="0">
                <a:solidFill>
                  <a:srgbClr val="FF0066"/>
                </a:solidFill>
                <a:latin typeface="HGP創英角ﾎﾟｯﾌﾟ体" pitchFamily="50" charset="-128"/>
              </a:rPr>
              <a:t>!!</a:t>
            </a:r>
            <a:endParaRPr lang="ja-JP" altLang="en-US" sz="2600" dirty="0" smtClean="0">
              <a:solidFill>
                <a:srgbClr val="FF0066"/>
              </a:solidFill>
              <a:latin typeface="HGP創英角ﾎﾟｯﾌﾟ体" pitchFamily="50" charset="-128"/>
            </a:endParaRPr>
          </a:p>
        </p:txBody>
      </p:sp>
      <p:sp>
        <p:nvSpPr>
          <p:cNvPr id="10245" name="Text Box 6"/>
          <p:cNvSpPr txBox="1">
            <a:spLocks noChangeArrowheads="1"/>
          </p:cNvSpPr>
          <p:nvPr/>
        </p:nvSpPr>
        <p:spPr bwMode="auto">
          <a:xfrm>
            <a:off x="6012930" y="3866302"/>
            <a:ext cx="944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何を：</a:t>
            </a:r>
          </a:p>
        </p:txBody>
      </p:sp>
      <p:sp>
        <p:nvSpPr>
          <p:cNvPr id="10246" name="Text Box 7"/>
          <p:cNvSpPr txBox="1">
            <a:spLocks noChangeArrowheads="1"/>
          </p:cNvSpPr>
          <p:nvPr/>
        </p:nvSpPr>
        <p:spPr bwMode="auto">
          <a:xfrm>
            <a:off x="5525559" y="4531921"/>
            <a:ext cx="1890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いつまでに：</a:t>
            </a:r>
          </a:p>
        </p:txBody>
      </p:sp>
      <p:sp>
        <p:nvSpPr>
          <p:cNvPr id="10248" name="Text Box 9"/>
          <p:cNvSpPr txBox="1">
            <a:spLocks noChangeArrowheads="1"/>
          </p:cNvSpPr>
          <p:nvPr/>
        </p:nvSpPr>
        <p:spPr bwMode="auto">
          <a:xfrm>
            <a:off x="6804248" y="3748764"/>
            <a:ext cx="1754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smtClean="0">
                <a:latin typeface="HGP創英角ﾎﾟｯﾌﾟ体" pitchFamily="50" charset="-128"/>
              </a:rPr>
              <a:t>外観チェック</a:t>
            </a:r>
            <a:endParaRPr lang="ja-JP" altLang="en-US" b="1" dirty="0">
              <a:latin typeface="HGP創英角ﾎﾟｯﾌﾟ体" pitchFamily="50" charset="-128"/>
            </a:endParaRPr>
          </a:p>
        </p:txBody>
      </p:sp>
      <p:sp>
        <p:nvSpPr>
          <p:cNvPr id="10249" name="Text Box 10"/>
          <p:cNvSpPr txBox="1">
            <a:spLocks noChangeArrowheads="1"/>
          </p:cNvSpPr>
          <p:nvPr/>
        </p:nvSpPr>
        <p:spPr bwMode="auto">
          <a:xfrm>
            <a:off x="6655633" y="4437112"/>
            <a:ext cx="2100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a:latin typeface="HGP創英角ﾎﾟｯﾌﾟ体" pitchFamily="50" charset="-128"/>
              </a:rPr>
              <a:t>７月末までに</a:t>
            </a:r>
          </a:p>
        </p:txBody>
      </p:sp>
      <p:sp>
        <p:nvSpPr>
          <p:cNvPr id="10288" name="Text Box 66"/>
          <p:cNvSpPr txBox="1">
            <a:spLocks noChangeArrowheads="1"/>
          </p:cNvSpPr>
          <p:nvPr/>
        </p:nvSpPr>
        <p:spPr bwMode="auto">
          <a:xfrm>
            <a:off x="5145286" y="732231"/>
            <a:ext cx="9074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（レベル）</a:t>
            </a:r>
            <a:endParaRPr lang="ja-JP" altLang="en-US" sz="1200" dirty="0">
              <a:latin typeface="HGP創英角ﾎﾟｯﾌﾟ体" pitchFamily="50" charset="-128"/>
            </a:endParaRPr>
          </a:p>
        </p:txBody>
      </p:sp>
      <p:graphicFrame>
        <p:nvGraphicFramePr>
          <p:cNvPr id="270" name="グラフ 269"/>
          <p:cNvGraphicFramePr>
            <a:graphicFrameLocks/>
          </p:cNvGraphicFramePr>
          <p:nvPr>
            <p:extLst>
              <p:ext uri="{D42A27DB-BD31-4B8C-83A1-F6EECF244321}">
                <p14:modId xmlns:p14="http://schemas.microsoft.com/office/powerpoint/2010/main" val="1090825089"/>
              </p:ext>
            </p:extLst>
          </p:nvPr>
        </p:nvGraphicFramePr>
        <p:xfrm>
          <a:off x="5318165" y="993208"/>
          <a:ext cx="3437731" cy="2600325"/>
        </p:xfrm>
        <a:graphic>
          <a:graphicData uri="http://schemas.openxmlformats.org/drawingml/2006/chart">
            <c:chart xmlns:c="http://schemas.openxmlformats.org/drawingml/2006/chart" xmlns:r="http://schemas.openxmlformats.org/officeDocument/2006/relationships" r:id="rId4"/>
          </a:graphicData>
        </a:graphic>
      </p:graphicFrame>
      <p:sp>
        <p:nvSpPr>
          <p:cNvPr id="10279" name="AutoShape 55"/>
          <p:cNvSpPr>
            <a:spLocks noChangeArrowheads="1"/>
          </p:cNvSpPr>
          <p:nvPr/>
        </p:nvSpPr>
        <p:spPr bwMode="auto">
          <a:xfrm rot="711612">
            <a:off x="6180811" y="1409062"/>
            <a:ext cx="1964239" cy="412792"/>
          </a:xfrm>
          <a:prstGeom prst="rightArrow">
            <a:avLst>
              <a:gd name="adj1" fmla="val 50000"/>
              <a:gd name="adj2" fmla="val 97758"/>
            </a:avLst>
          </a:prstGeom>
          <a:solidFill>
            <a:schemeClr val="tx1"/>
          </a:solidFill>
          <a:ln w="9525">
            <a:solidFill>
              <a:schemeClr val="tx1"/>
            </a:solidFill>
            <a:miter lim="800000"/>
            <a:headEnd/>
            <a:tailEnd/>
          </a:ln>
          <a:effectLst>
            <a:outerShdw dist="107763" dir="8100000" algn="ctr" rotWithShape="0">
              <a:schemeClr val="bg2"/>
            </a:outerShdw>
          </a:effectLst>
        </p:spPr>
        <p:txBody>
          <a:bodyPr wrap="none" anchor="ctr"/>
          <a:lstStyle/>
          <a:p>
            <a:endParaRPr lang="ja-JP" altLang="en-US" sz="1600"/>
          </a:p>
        </p:txBody>
      </p:sp>
      <p:sp>
        <p:nvSpPr>
          <p:cNvPr id="271" name="Text Box 65"/>
          <p:cNvSpPr txBox="1">
            <a:spLocks noChangeArrowheads="1"/>
          </p:cNvSpPr>
          <p:nvPr/>
        </p:nvSpPr>
        <p:spPr bwMode="auto">
          <a:xfrm>
            <a:off x="8158210" y="1736157"/>
            <a:ext cx="4973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６</a:t>
            </a:r>
            <a:endParaRPr lang="ja-JP" altLang="en-US" sz="1200" dirty="0">
              <a:latin typeface="HGP創英角ﾎﾟｯﾌﾟ体" pitchFamily="50" charset="-128"/>
            </a:endParaRPr>
          </a:p>
        </p:txBody>
      </p:sp>
      <p:sp>
        <p:nvSpPr>
          <p:cNvPr id="272" name="Text Box 65"/>
          <p:cNvSpPr txBox="1">
            <a:spLocks noChangeArrowheads="1"/>
          </p:cNvSpPr>
          <p:nvPr/>
        </p:nvSpPr>
        <p:spPr bwMode="auto">
          <a:xfrm>
            <a:off x="5696306" y="1039343"/>
            <a:ext cx="5499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９．３</a:t>
            </a:r>
          </a:p>
        </p:txBody>
      </p:sp>
      <p:sp>
        <p:nvSpPr>
          <p:cNvPr id="273" name="Text Box 9"/>
          <p:cNvSpPr txBox="1">
            <a:spLocks noChangeArrowheads="1"/>
          </p:cNvSpPr>
          <p:nvPr/>
        </p:nvSpPr>
        <p:spPr bwMode="auto">
          <a:xfrm>
            <a:off x="6799872" y="4030887"/>
            <a:ext cx="1941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smtClean="0">
                <a:latin typeface="HGP創英角ﾎﾟｯﾌﾟ体" pitchFamily="50" charset="-128"/>
              </a:rPr>
              <a:t>作業負荷レベル</a:t>
            </a:r>
            <a:endParaRPr lang="ja-JP" altLang="en-US" b="1" dirty="0">
              <a:latin typeface="HGP創英角ﾎﾟｯﾌﾟ体" pitchFamily="50" charset="-128"/>
            </a:endParaRPr>
          </a:p>
        </p:txBody>
      </p:sp>
      <p:sp>
        <p:nvSpPr>
          <p:cNvPr id="10290" name="Text Box 68"/>
          <p:cNvSpPr txBox="1">
            <a:spLocks noChangeArrowheads="1"/>
          </p:cNvSpPr>
          <p:nvPr/>
        </p:nvSpPr>
        <p:spPr bwMode="auto">
          <a:xfrm>
            <a:off x="8484966" y="3275918"/>
            <a:ext cx="738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（月）</a:t>
            </a:r>
          </a:p>
        </p:txBody>
      </p:sp>
      <p:sp>
        <p:nvSpPr>
          <p:cNvPr id="10291" name="Text Box 69"/>
          <p:cNvSpPr txBox="1">
            <a:spLocks noChangeArrowheads="1"/>
          </p:cNvSpPr>
          <p:nvPr/>
        </p:nvSpPr>
        <p:spPr bwMode="auto">
          <a:xfrm>
            <a:off x="5807232" y="3275010"/>
            <a:ext cx="471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３</a:t>
            </a:r>
          </a:p>
        </p:txBody>
      </p:sp>
      <p:sp>
        <p:nvSpPr>
          <p:cNvPr id="10292" name="Text Box 70"/>
          <p:cNvSpPr txBox="1">
            <a:spLocks noChangeArrowheads="1"/>
          </p:cNvSpPr>
          <p:nvPr/>
        </p:nvSpPr>
        <p:spPr bwMode="auto">
          <a:xfrm>
            <a:off x="6411125" y="3279319"/>
            <a:ext cx="58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４</a:t>
            </a:r>
          </a:p>
        </p:txBody>
      </p:sp>
      <p:sp>
        <p:nvSpPr>
          <p:cNvPr id="10293" name="Text Box 71"/>
          <p:cNvSpPr txBox="1">
            <a:spLocks noChangeArrowheads="1"/>
          </p:cNvSpPr>
          <p:nvPr/>
        </p:nvSpPr>
        <p:spPr bwMode="auto">
          <a:xfrm>
            <a:off x="6989795" y="3276606"/>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５</a:t>
            </a:r>
          </a:p>
        </p:txBody>
      </p:sp>
      <p:sp>
        <p:nvSpPr>
          <p:cNvPr id="10296" name="Text Box 74"/>
          <p:cNvSpPr txBox="1">
            <a:spLocks noChangeArrowheads="1"/>
          </p:cNvSpPr>
          <p:nvPr/>
        </p:nvSpPr>
        <p:spPr bwMode="auto">
          <a:xfrm>
            <a:off x="7590806" y="3275918"/>
            <a:ext cx="585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10369" name="Text Box 74"/>
          <p:cNvSpPr txBox="1">
            <a:spLocks noChangeArrowheads="1"/>
          </p:cNvSpPr>
          <p:nvPr/>
        </p:nvSpPr>
        <p:spPr bwMode="auto">
          <a:xfrm>
            <a:off x="8184449" y="327115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７</a:t>
            </a:r>
          </a:p>
        </p:txBody>
      </p:sp>
      <p:sp>
        <p:nvSpPr>
          <p:cNvPr id="10287" name="Text Box 65"/>
          <p:cNvSpPr txBox="1">
            <a:spLocks noChangeArrowheads="1"/>
          </p:cNvSpPr>
          <p:nvPr/>
        </p:nvSpPr>
        <p:spPr bwMode="auto">
          <a:xfrm>
            <a:off x="5330074" y="2684482"/>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２</a:t>
            </a:r>
          </a:p>
        </p:txBody>
      </p:sp>
      <p:sp>
        <p:nvSpPr>
          <p:cNvPr id="275" name="Text Box 65"/>
          <p:cNvSpPr txBox="1">
            <a:spLocks noChangeArrowheads="1"/>
          </p:cNvSpPr>
          <p:nvPr/>
        </p:nvSpPr>
        <p:spPr bwMode="auto">
          <a:xfrm>
            <a:off x="5332088" y="2264588"/>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４</a:t>
            </a:r>
            <a:endParaRPr lang="ja-JP" altLang="en-US" sz="1200" dirty="0">
              <a:latin typeface="HGP創英角ﾎﾟｯﾌﾟ体" pitchFamily="50" charset="-128"/>
            </a:endParaRPr>
          </a:p>
        </p:txBody>
      </p:sp>
      <p:sp>
        <p:nvSpPr>
          <p:cNvPr id="276" name="Text Box 65"/>
          <p:cNvSpPr txBox="1">
            <a:spLocks noChangeArrowheads="1"/>
          </p:cNvSpPr>
          <p:nvPr/>
        </p:nvSpPr>
        <p:spPr bwMode="auto">
          <a:xfrm>
            <a:off x="5327054" y="3117947"/>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０</a:t>
            </a:r>
            <a:endParaRPr lang="ja-JP" altLang="en-US" sz="1200" dirty="0">
              <a:latin typeface="HGP創英角ﾎﾟｯﾌﾟ体" pitchFamily="50" charset="-128"/>
            </a:endParaRPr>
          </a:p>
        </p:txBody>
      </p:sp>
      <p:sp>
        <p:nvSpPr>
          <p:cNvPr id="277" name="Text Box 65"/>
          <p:cNvSpPr txBox="1">
            <a:spLocks noChangeArrowheads="1"/>
          </p:cNvSpPr>
          <p:nvPr/>
        </p:nvSpPr>
        <p:spPr bwMode="auto">
          <a:xfrm>
            <a:off x="5324995" y="1831881"/>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６</a:t>
            </a:r>
            <a:endParaRPr lang="ja-JP" altLang="en-US" sz="1200" dirty="0">
              <a:latin typeface="HGP創英角ﾎﾟｯﾌﾟ体" pitchFamily="50" charset="-128"/>
            </a:endParaRPr>
          </a:p>
        </p:txBody>
      </p:sp>
      <p:sp>
        <p:nvSpPr>
          <p:cNvPr id="278" name="Text Box 65"/>
          <p:cNvSpPr txBox="1">
            <a:spLocks noChangeArrowheads="1"/>
          </p:cNvSpPr>
          <p:nvPr/>
        </p:nvSpPr>
        <p:spPr bwMode="auto">
          <a:xfrm>
            <a:off x="5327274" y="1415433"/>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８</a:t>
            </a:r>
            <a:endParaRPr lang="ja-JP" altLang="en-US" sz="1200" dirty="0">
              <a:latin typeface="HGP創英角ﾎﾟｯﾌﾟ体" pitchFamily="50" charset="-128"/>
            </a:endParaRPr>
          </a:p>
        </p:txBody>
      </p:sp>
      <p:sp>
        <p:nvSpPr>
          <p:cNvPr id="279" name="Text Box 65"/>
          <p:cNvSpPr txBox="1">
            <a:spLocks noChangeArrowheads="1"/>
          </p:cNvSpPr>
          <p:nvPr/>
        </p:nvSpPr>
        <p:spPr bwMode="auto">
          <a:xfrm>
            <a:off x="5238390" y="984476"/>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HGP創英角ﾎﾟｯﾌﾟ体" pitchFamily="50" charset="-128"/>
              </a:rPr>
              <a:t>１０</a:t>
            </a:r>
            <a:endParaRPr lang="ja-JP" altLang="en-US" sz="1200" dirty="0">
              <a:latin typeface="HGP創英角ﾎﾟｯﾌﾟ体" pitchFamily="50" charset="-128"/>
            </a:endParaRPr>
          </a:p>
        </p:txBody>
      </p:sp>
      <p:sp>
        <p:nvSpPr>
          <p:cNvPr id="330" name="Rectangle 219"/>
          <p:cNvSpPr>
            <a:spLocks noChangeArrowheads="1"/>
          </p:cNvSpPr>
          <p:nvPr/>
        </p:nvSpPr>
        <p:spPr bwMode="auto">
          <a:xfrm>
            <a:off x="1509564" y="2387228"/>
            <a:ext cx="911514"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a:t>原田</a:t>
            </a:r>
            <a:r>
              <a:rPr lang="ja-JP" altLang="en-US" sz="1400" b="1" dirty="0" smtClean="0"/>
              <a:t>・</a:t>
            </a:r>
            <a:r>
              <a:rPr lang="ja-JP" altLang="en-US" sz="1400" b="1" dirty="0"/>
              <a:t>白井</a:t>
            </a:r>
          </a:p>
          <a:p>
            <a:r>
              <a:rPr lang="ja-JP" altLang="en-US" sz="1400" b="1" dirty="0"/>
              <a:t>中村</a:t>
            </a:r>
            <a:r>
              <a:rPr lang="ja-JP" altLang="en-US" sz="1400" b="1" dirty="0" smtClean="0"/>
              <a:t>・木村</a:t>
            </a:r>
            <a:endParaRPr lang="ja-JP" altLang="en-US" sz="1400" b="1" dirty="0"/>
          </a:p>
        </p:txBody>
      </p:sp>
      <p:sp>
        <p:nvSpPr>
          <p:cNvPr id="333" name="Rectangle 220"/>
          <p:cNvSpPr>
            <a:spLocks noChangeArrowheads="1"/>
          </p:cNvSpPr>
          <p:nvPr/>
        </p:nvSpPr>
        <p:spPr bwMode="auto">
          <a:xfrm>
            <a:off x="1697774" y="3107060"/>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smtClean="0"/>
              <a:t>全員</a:t>
            </a:r>
            <a:endParaRPr lang="en-US" altLang="ja-JP" sz="1400" b="1" dirty="0" smtClean="0"/>
          </a:p>
        </p:txBody>
      </p:sp>
      <p:grpSp>
        <p:nvGrpSpPr>
          <p:cNvPr id="2" name="グループ化 1"/>
          <p:cNvGrpSpPr/>
          <p:nvPr/>
        </p:nvGrpSpPr>
        <p:grpSpPr>
          <a:xfrm>
            <a:off x="2497480" y="1698327"/>
            <a:ext cx="566737" cy="290513"/>
            <a:chOff x="10210765" y="4700196"/>
            <a:chExt cx="566737" cy="290513"/>
          </a:xfrm>
        </p:grpSpPr>
        <p:sp>
          <p:nvSpPr>
            <p:cNvPr id="403" name="Line 232"/>
            <p:cNvSpPr>
              <a:spLocks noChangeShapeType="1"/>
            </p:cNvSpPr>
            <p:nvPr/>
          </p:nvSpPr>
          <p:spPr bwMode="auto">
            <a:xfrm>
              <a:off x="10210765" y="4749409"/>
              <a:ext cx="2159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4" name="Line 233"/>
            <p:cNvSpPr>
              <a:spLocks noChangeShapeType="1"/>
            </p:cNvSpPr>
            <p:nvPr/>
          </p:nvSpPr>
          <p:spPr bwMode="auto">
            <a:xfrm>
              <a:off x="10210765" y="4892284"/>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 name="Oval 176"/>
            <p:cNvSpPr>
              <a:spLocks noChangeArrowheads="1"/>
            </p:cNvSpPr>
            <p:nvPr/>
          </p:nvSpPr>
          <p:spPr bwMode="auto">
            <a:xfrm>
              <a:off x="10517152" y="4700196"/>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grpSp>
      <p:sp>
        <p:nvSpPr>
          <p:cNvPr id="407" name="Line 232"/>
          <p:cNvSpPr>
            <a:spLocks noChangeShapeType="1"/>
          </p:cNvSpPr>
          <p:nvPr/>
        </p:nvSpPr>
        <p:spPr bwMode="auto">
          <a:xfrm flipV="1">
            <a:off x="2665896" y="2451621"/>
            <a:ext cx="39949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8" name="Line 233"/>
          <p:cNvSpPr>
            <a:spLocks noChangeShapeType="1"/>
          </p:cNvSpPr>
          <p:nvPr/>
        </p:nvSpPr>
        <p:spPr bwMode="auto">
          <a:xfrm>
            <a:off x="2643266" y="2624042"/>
            <a:ext cx="8442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 name="Oval 176"/>
          <p:cNvSpPr>
            <a:spLocks noChangeArrowheads="1"/>
          </p:cNvSpPr>
          <p:nvPr/>
        </p:nvSpPr>
        <p:spPr bwMode="auto">
          <a:xfrm>
            <a:off x="3536147" y="2477715"/>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11" name="Line 232"/>
          <p:cNvSpPr>
            <a:spLocks noChangeShapeType="1"/>
          </p:cNvSpPr>
          <p:nvPr/>
        </p:nvSpPr>
        <p:spPr bwMode="auto">
          <a:xfrm flipV="1">
            <a:off x="3466879" y="3905175"/>
            <a:ext cx="56361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2" name="Line 233"/>
          <p:cNvSpPr>
            <a:spLocks noChangeShapeType="1"/>
          </p:cNvSpPr>
          <p:nvPr/>
        </p:nvSpPr>
        <p:spPr bwMode="auto">
          <a:xfrm>
            <a:off x="3758968" y="4073188"/>
            <a:ext cx="4559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3" name="Oval 176"/>
          <p:cNvSpPr>
            <a:spLocks noChangeArrowheads="1"/>
          </p:cNvSpPr>
          <p:nvPr/>
        </p:nvSpPr>
        <p:spPr bwMode="auto">
          <a:xfrm>
            <a:off x="4247116" y="3943275"/>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17" name="Oval 176"/>
          <p:cNvSpPr>
            <a:spLocks noChangeArrowheads="1"/>
          </p:cNvSpPr>
          <p:nvPr/>
        </p:nvSpPr>
        <p:spPr bwMode="auto">
          <a:xfrm>
            <a:off x="4728947" y="465484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24" name="Line 233"/>
          <p:cNvSpPr>
            <a:spLocks noChangeShapeType="1"/>
          </p:cNvSpPr>
          <p:nvPr/>
        </p:nvSpPr>
        <p:spPr bwMode="auto">
          <a:xfrm>
            <a:off x="4687176" y="6232465"/>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5" name="Oval 176"/>
          <p:cNvSpPr>
            <a:spLocks noChangeArrowheads="1"/>
          </p:cNvSpPr>
          <p:nvPr/>
        </p:nvSpPr>
        <p:spPr bwMode="auto">
          <a:xfrm>
            <a:off x="4855656" y="609500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28" name="Rectangle 220"/>
          <p:cNvSpPr>
            <a:spLocks noChangeArrowheads="1"/>
          </p:cNvSpPr>
          <p:nvPr/>
        </p:nvSpPr>
        <p:spPr bwMode="auto">
          <a:xfrm>
            <a:off x="1697774" y="383532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smtClean="0"/>
              <a:t>全員</a:t>
            </a:r>
            <a:endParaRPr lang="en-US" altLang="ja-JP" sz="1400" b="1" dirty="0" smtClean="0"/>
          </a:p>
        </p:txBody>
      </p:sp>
      <p:sp>
        <p:nvSpPr>
          <p:cNvPr id="329" name="Rectangle 219"/>
          <p:cNvSpPr>
            <a:spLocks noChangeArrowheads="1"/>
          </p:cNvSpPr>
          <p:nvPr/>
        </p:nvSpPr>
        <p:spPr bwMode="auto">
          <a:xfrm>
            <a:off x="1509564" y="4564360"/>
            <a:ext cx="921915"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smtClean="0"/>
              <a:t>内藤・　辻</a:t>
            </a:r>
            <a:endParaRPr lang="ja-JP" altLang="en-US" sz="1400" b="1" dirty="0"/>
          </a:p>
          <a:p>
            <a:r>
              <a:rPr lang="ja-JP" altLang="en-US" sz="1400" b="1" dirty="0"/>
              <a:t>白井</a:t>
            </a:r>
            <a:r>
              <a:rPr lang="ja-JP" altLang="en-US" sz="1400" b="1" dirty="0" smtClean="0"/>
              <a:t>・木村</a:t>
            </a:r>
            <a:endParaRPr lang="ja-JP" altLang="en-US" sz="1400" b="1" dirty="0"/>
          </a:p>
        </p:txBody>
      </p:sp>
      <p:sp>
        <p:nvSpPr>
          <p:cNvPr id="335" name="Rectangle 219"/>
          <p:cNvSpPr>
            <a:spLocks noChangeArrowheads="1"/>
          </p:cNvSpPr>
          <p:nvPr/>
        </p:nvSpPr>
        <p:spPr bwMode="auto">
          <a:xfrm>
            <a:off x="1509564" y="5271740"/>
            <a:ext cx="937795"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a:t>原田</a:t>
            </a:r>
            <a:r>
              <a:rPr lang="ja-JP" altLang="en-US" sz="1400" b="1" dirty="0" smtClean="0"/>
              <a:t>・</a:t>
            </a:r>
            <a:r>
              <a:rPr lang="ja-JP" altLang="en-US" sz="1400" b="1" dirty="0"/>
              <a:t>白井</a:t>
            </a:r>
          </a:p>
          <a:p>
            <a:r>
              <a:rPr lang="ja-JP" altLang="en-US" sz="1400" b="1" dirty="0"/>
              <a:t>中村</a:t>
            </a:r>
            <a:r>
              <a:rPr lang="ja-JP" altLang="en-US" sz="1400" b="1" dirty="0" smtClean="0"/>
              <a:t>・木村</a:t>
            </a:r>
            <a:endParaRPr lang="ja-JP" altLang="en-US" sz="1400" b="1" dirty="0"/>
          </a:p>
        </p:txBody>
      </p:sp>
      <p:sp>
        <p:nvSpPr>
          <p:cNvPr id="336" name="Rectangle 220"/>
          <p:cNvSpPr>
            <a:spLocks noChangeArrowheads="1"/>
          </p:cNvSpPr>
          <p:nvPr/>
        </p:nvSpPr>
        <p:spPr bwMode="auto">
          <a:xfrm>
            <a:off x="1692052" y="599556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smtClean="0"/>
              <a:t>全員</a:t>
            </a:r>
            <a:endParaRPr lang="en-US" altLang="ja-JP" sz="1400" b="1" dirty="0" smtClean="0"/>
          </a:p>
        </p:txBody>
      </p:sp>
      <p:sp>
        <p:nvSpPr>
          <p:cNvPr id="337" name="Line 232"/>
          <p:cNvSpPr>
            <a:spLocks noChangeShapeType="1"/>
          </p:cNvSpPr>
          <p:nvPr/>
        </p:nvSpPr>
        <p:spPr bwMode="auto">
          <a:xfrm flipV="1">
            <a:off x="3129674" y="3200970"/>
            <a:ext cx="354939"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8" name="Line 233"/>
          <p:cNvSpPr>
            <a:spLocks noChangeShapeType="1"/>
          </p:cNvSpPr>
          <p:nvPr/>
        </p:nvSpPr>
        <p:spPr bwMode="auto">
          <a:xfrm>
            <a:off x="3447246" y="3346720"/>
            <a:ext cx="289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9" name="Oval 176"/>
          <p:cNvSpPr>
            <a:spLocks noChangeArrowheads="1"/>
          </p:cNvSpPr>
          <p:nvPr/>
        </p:nvSpPr>
        <p:spPr bwMode="auto">
          <a:xfrm>
            <a:off x="3796279" y="317658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40" name="Line 232"/>
          <p:cNvSpPr>
            <a:spLocks noChangeShapeType="1"/>
          </p:cNvSpPr>
          <p:nvPr/>
        </p:nvSpPr>
        <p:spPr bwMode="auto">
          <a:xfrm flipV="1">
            <a:off x="4042657" y="4639199"/>
            <a:ext cx="56361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1" name="Line 232"/>
          <p:cNvSpPr>
            <a:spLocks noChangeShapeType="1"/>
          </p:cNvSpPr>
          <p:nvPr/>
        </p:nvSpPr>
        <p:spPr bwMode="auto">
          <a:xfrm flipV="1">
            <a:off x="4529296" y="5372670"/>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2" name="Line 232"/>
          <p:cNvSpPr>
            <a:spLocks noChangeShapeType="1"/>
          </p:cNvSpPr>
          <p:nvPr/>
        </p:nvSpPr>
        <p:spPr bwMode="auto">
          <a:xfrm flipV="1">
            <a:off x="4567624" y="6059961"/>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3" name="Line 233"/>
          <p:cNvSpPr>
            <a:spLocks noChangeShapeType="1"/>
          </p:cNvSpPr>
          <p:nvPr/>
        </p:nvSpPr>
        <p:spPr bwMode="auto">
          <a:xfrm>
            <a:off x="4687176" y="5523490"/>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4" name="Oval 176"/>
          <p:cNvSpPr>
            <a:spLocks noChangeArrowheads="1"/>
          </p:cNvSpPr>
          <p:nvPr/>
        </p:nvSpPr>
        <p:spPr bwMode="auto">
          <a:xfrm>
            <a:off x="4855656" y="533682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45" name="Line 233"/>
          <p:cNvSpPr>
            <a:spLocks noChangeShapeType="1"/>
          </p:cNvSpPr>
          <p:nvPr/>
        </p:nvSpPr>
        <p:spPr bwMode="auto">
          <a:xfrm>
            <a:off x="4235876" y="4812807"/>
            <a:ext cx="4512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3" name="Text Box 13"/>
          <p:cNvSpPr txBox="1">
            <a:spLocks noChangeArrowheads="1"/>
          </p:cNvSpPr>
          <p:nvPr/>
        </p:nvSpPr>
        <p:spPr bwMode="auto">
          <a:xfrm>
            <a:off x="4355976" y="37782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mj-ea"/>
                <a:ea typeface="+mj-ea"/>
              </a:rPr>
              <a:t>’</a:t>
            </a:r>
            <a:r>
              <a:rPr lang="en-US" altLang="ja-JP" sz="1200" dirty="0" smtClean="0">
                <a:latin typeface="+mj-ea"/>
                <a:ea typeface="+mj-ea"/>
              </a:rPr>
              <a:t>18.5.12</a:t>
            </a:r>
            <a:endParaRPr lang="en-US" altLang="ja-JP" sz="1200" dirty="0">
              <a:latin typeface="+mj-ea"/>
              <a:ea typeface="+mj-ea"/>
            </a:endParaRPr>
          </a:p>
        </p:txBody>
      </p:sp>
      <p:sp>
        <p:nvSpPr>
          <p:cNvPr id="316" name="Text Box 14"/>
          <p:cNvSpPr txBox="1">
            <a:spLocks noChangeArrowheads="1"/>
          </p:cNvSpPr>
          <p:nvPr/>
        </p:nvSpPr>
        <p:spPr bwMode="auto">
          <a:xfrm>
            <a:off x="8344740" y="590392"/>
            <a:ext cx="527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全員</a:t>
            </a:r>
          </a:p>
        </p:txBody>
      </p:sp>
      <p:sp>
        <p:nvSpPr>
          <p:cNvPr id="317" name="Text Box 13"/>
          <p:cNvSpPr txBox="1">
            <a:spLocks noChangeArrowheads="1"/>
          </p:cNvSpPr>
          <p:nvPr/>
        </p:nvSpPr>
        <p:spPr bwMode="auto">
          <a:xfrm>
            <a:off x="8184625" y="37782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mj-ea"/>
                <a:ea typeface="+mj-ea"/>
              </a:rPr>
              <a:t>’</a:t>
            </a:r>
            <a:r>
              <a:rPr lang="en-US" altLang="ja-JP" sz="1200" dirty="0" smtClean="0">
                <a:latin typeface="+mj-ea"/>
                <a:ea typeface="+mj-ea"/>
              </a:rPr>
              <a:t>18.5.12</a:t>
            </a:r>
            <a:endParaRPr lang="en-US" altLang="ja-JP" sz="1200" dirty="0">
              <a:latin typeface="+mj-ea"/>
              <a:ea typeface="+mj-ea"/>
            </a:endParaRPr>
          </a:p>
        </p:txBody>
      </p:sp>
      <p:sp>
        <p:nvSpPr>
          <p:cNvPr id="309" name="Rectangle 220"/>
          <p:cNvSpPr>
            <a:spLocks noChangeArrowheads="1"/>
          </p:cNvSpPr>
          <p:nvPr/>
        </p:nvSpPr>
        <p:spPr bwMode="auto">
          <a:xfrm>
            <a:off x="1695878" y="166238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smtClean="0"/>
              <a:t>全員</a:t>
            </a:r>
            <a:endParaRPr lang="en-US" altLang="ja-JP" sz="1400" b="1" dirty="0" smtClean="0"/>
          </a:p>
        </p:txBody>
      </p:sp>
      <p:sp>
        <p:nvSpPr>
          <p:cNvPr id="71" name="Rectangle 5"/>
          <p:cNvSpPr>
            <a:spLocks noChangeArrowheads="1"/>
          </p:cNvSpPr>
          <p:nvPr/>
        </p:nvSpPr>
        <p:spPr bwMode="auto">
          <a:xfrm>
            <a:off x="326918" y="132156"/>
            <a:ext cx="298022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１０</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活動計画表</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72" name="テキスト ボックス 71"/>
          <p:cNvSpPr txBox="1"/>
          <p:nvPr/>
        </p:nvSpPr>
        <p:spPr>
          <a:xfrm>
            <a:off x="8230345" y="35332"/>
            <a:ext cx="851871" cy="369332"/>
          </a:xfrm>
          <a:prstGeom prst="rect">
            <a:avLst/>
          </a:prstGeom>
          <a:noFill/>
        </p:spPr>
        <p:txBody>
          <a:bodyPr wrap="square" rtlCol="0">
            <a:spAutoFit/>
          </a:bodyPr>
          <a:lstStyle/>
          <a:p>
            <a:r>
              <a:rPr kumimoji="1" lang="en-US" altLang="ja-JP" dirty="0" smtClean="0"/>
              <a:t>10/21</a:t>
            </a:r>
            <a:endParaRPr kumimoji="1" lang="ja-JP" altLang="en-US" dirty="0"/>
          </a:p>
        </p:txBody>
      </p:sp>
      <p:sp>
        <p:nvSpPr>
          <p:cNvPr id="73" name="Rectangle 5"/>
          <p:cNvSpPr>
            <a:spLocks noChangeArrowheads="1"/>
          </p:cNvSpPr>
          <p:nvPr/>
        </p:nvSpPr>
        <p:spPr bwMode="auto">
          <a:xfrm>
            <a:off x="5294848"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１１</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目標設定</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3" name="角丸四角形 2"/>
          <p:cNvSpPr/>
          <p:nvPr/>
        </p:nvSpPr>
        <p:spPr>
          <a:xfrm>
            <a:off x="247144" y="2961481"/>
            <a:ext cx="2173934" cy="14036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278057" y="5958660"/>
            <a:ext cx="2173934" cy="527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吹き出し 74"/>
          <p:cNvSpPr/>
          <p:nvPr/>
        </p:nvSpPr>
        <p:spPr>
          <a:xfrm>
            <a:off x="1761108" y="4610489"/>
            <a:ext cx="2239777" cy="477388"/>
          </a:xfrm>
          <a:prstGeom prst="wedgeRoundRectCallout">
            <a:avLst>
              <a:gd name="adj1" fmla="val -59985"/>
              <a:gd name="adj2" fmla="val -2287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問題解決型の手順になっていない</a:t>
            </a:r>
            <a:endParaRPr kumimoji="1" lang="ja-JP" altLang="en-US" dirty="0">
              <a:solidFill>
                <a:schemeClr val="tx1"/>
              </a:solidFill>
            </a:endParaRPr>
          </a:p>
        </p:txBody>
      </p:sp>
      <p:sp>
        <p:nvSpPr>
          <p:cNvPr id="76" name="角丸四角形吹き出し 75"/>
          <p:cNvSpPr/>
          <p:nvPr/>
        </p:nvSpPr>
        <p:spPr>
          <a:xfrm>
            <a:off x="2709599" y="5921044"/>
            <a:ext cx="1724571" cy="477388"/>
          </a:xfrm>
          <a:prstGeom prst="wedgeRoundRectCallout">
            <a:avLst>
              <a:gd name="adj1" fmla="val -82479"/>
              <a:gd name="adj2" fmla="val -21733"/>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歯止め・全員</a:t>
            </a:r>
            <a:endParaRPr kumimoji="1" lang="ja-JP" altLang="en-US" dirty="0">
              <a:solidFill>
                <a:schemeClr val="tx1"/>
              </a:solidFill>
            </a:endParaRPr>
          </a:p>
        </p:txBody>
      </p:sp>
      <p:sp>
        <p:nvSpPr>
          <p:cNvPr id="77" name="角丸四角形吹き出し 76"/>
          <p:cNvSpPr/>
          <p:nvPr/>
        </p:nvSpPr>
        <p:spPr>
          <a:xfrm>
            <a:off x="6957493" y="2544831"/>
            <a:ext cx="1006905" cy="477388"/>
          </a:xfrm>
          <a:prstGeom prst="wedgeRoundRectCallout">
            <a:avLst>
              <a:gd name="adj1" fmla="val 61055"/>
              <a:gd name="adj2" fmla="val -10879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根拠？</a:t>
            </a:r>
            <a:endParaRPr kumimoji="1" lang="ja-JP" altLang="en-US" dirty="0">
              <a:solidFill>
                <a:schemeClr val="tx1"/>
              </a:solidFill>
            </a:endParaRPr>
          </a:p>
        </p:txBody>
      </p:sp>
      <p:sp>
        <p:nvSpPr>
          <p:cNvPr id="78" name="角丸四角形 77"/>
          <p:cNvSpPr/>
          <p:nvPr/>
        </p:nvSpPr>
        <p:spPr>
          <a:xfrm>
            <a:off x="1248067" y="1197354"/>
            <a:ext cx="1584550" cy="140362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選定</a:t>
            </a:r>
            <a:r>
              <a:rPr lang="ja-JP" altLang="en-US" dirty="0">
                <a:solidFill>
                  <a:schemeClr val="tx1"/>
                </a:solidFill>
              </a:rPr>
              <a:t>理由</a:t>
            </a:r>
            <a:endParaRPr kumimoji="1" lang="en-US" altLang="ja-JP" dirty="0" smtClean="0">
              <a:solidFill>
                <a:schemeClr val="tx1"/>
              </a:solidFill>
            </a:endParaRPr>
          </a:p>
          <a:p>
            <a:pPr algn="ctr"/>
            <a:r>
              <a:rPr lang="ja-JP" altLang="en-US" dirty="0" smtClean="0">
                <a:solidFill>
                  <a:srgbClr val="FF0000"/>
                </a:solidFill>
              </a:rPr>
              <a:t>活動計画</a:t>
            </a:r>
            <a:endParaRPr lang="en-US" altLang="ja-JP" dirty="0" smtClean="0">
              <a:solidFill>
                <a:srgbClr val="FF0000"/>
              </a:solidFill>
            </a:endParaRPr>
          </a:p>
          <a:p>
            <a:pPr algn="ctr"/>
            <a:r>
              <a:rPr kumimoji="1" lang="ja-JP" altLang="en-US" dirty="0" smtClean="0">
                <a:solidFill>
                  <a:srgbClr val="FF0000"/>
                </a:solidFill>
              </a:rPr>
              <a:t>目標設定</a:t>
            </a:r>
            <a:endParaRPr kumimoji="1" lang="en-US" altLang="ja-JP" dirty="0" smtClean="0">
              <a:solidFill>
                <a:srgbClr val="FF0000"/>
              </a:solidFill>
            </a:endParaRPr>
          </a:p>
          <a:p>
            <a:pPr algn="ctr"/>
            <a:r>
              <a:rPr lang="ja-JP" altLang="en-US" dirty="0" smtClean="0">
                <a:solidFill>
                  <a:srgbClr val="FF0000"/>
                </a:solidFill>
              </a:rPr>
              <a:t>現状把握</a:t>
            </a:r>
            <a:endParaRPr kumimoji="1" lang="ja-JP" altLang="en-US" dirty="0">
              <a:solidFill>
                <a:srgbClr val="FF0000"/>
              </a:solidFill>
            </a:endParaRPr>
          </a:p>
        </p:txBody>
      </p:sp>
      <p:sp>
        <p:nvSpPr>
          <p:cNvPr id="79" name="角丸四角形 78"/>
          <p:cNvSpPr/>
          <p:nvPr/>
        </p:nvSpPr>
        <p:spPr>
          <a:xfrm>
            <a:off x="3097533" y="1199227"/>
            <a:ext cx="1584550" cy="140362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選定理由</a:t>
            </a:r>
            <a:endParaRPr kumimoji="1" lang="en-US" altLang="ja-JP" dirty="0" smtClean="0">
              <a:solidFill>
                <a:schemeClr val="tx1"/>
              </a:solidFill>
            </a:endParaRPr>
          </a:p>
          <a:p>
            <a:pPr algn="ctr"/>
            <a:r>
              <a:rPr lang="ja-JP" altLang="en-US" dirty="0" smtClean="0">
                <a:solidFill>
                  <a:schemeClr val="tx1"/>
                </a:solidFill>
              </a:rPr>
              <a:t>現状把握</a:t>
            </a:r>
            <a:endParaRPr lang="en-US" altLang="ja-JP" dirty="0" smtClean="0">
              <a:solidFill>
                <a:schemeClr val="tx1"/>
              </a:solidFill>
            </a:endParaRPr>
          </a:p>
          <a:p>
            <a:pPr algn="ctr"/>
            <a:r>
              <a:rPr kumimoji="1" lang="ja-JP" altLang="en-US" dirty="0" smtClean="0">
                <a:solidFill>
                  <a:schemeClr val="tx1"/>
                </a:solidFill>
              </a:rPr>
              <a:t>目標設定</a:t>
            </a:r>
            <a:endParaRPr kumimoji="1" lang="en-US" altLang="ja-JP" dirty="0" smtClean="0">
              <a:solidFill>
                <a:schemeClr val="tx1"/>
              </a:solidFill>
            </a:endParaRPr>
          </a:p>
          <a:p>
            <a:pPr algn="ctr"/>
            <a:r>
              <a:rPr lang="ja-JP" altLang="en-US" dirty="0" smtClean="0">
                <a:solidFill>
                  <a:schemeClr val="tx1"/>
                </a:solidFill>
              </a:rPr>
              <a:t>活動計画</a:t>
            </a:r>
            <a:endParaRPr kumimoji="1" lang="ja-JP" altLang="en-US" dirty="0">
              <a:solidFill>
                <a:schemeClr val="tx1"/>
              </a:solidFill>
            </a:endParaRPr>
          </a:p>
        </p:txBody>
      </p:sp>
      <p:sp>
        <p:nvSpPr>
          <p:cNvPr id="4" name="テキスト ボックス 3"/>
          <p:cNvSpPr txBox="1"/>
          <p:nvPr/>
        </p:nvSpPr>
        <p:spPr>
          <a:xfrm>
            <a:off x="2094556" y="870248"/>
            <a:ext cx="720080" cy="584775"/>
          </a:xfrm>
          <a:prstGeom prst="rect">
            <a:avLst/>
          </a:prstGeom>
          <a:noFill/>
        </p:spPr>
        <p:txBody>
          <a:bodyPr wrap="square" rtlCol="0">
            <a:spAutoFit/>
          </a:bodyPr>
          <a:lstStyle/>
          <a:p>
            <a:r>
              <a:rPr kumimoji="1" lang="ja-JP" altLang="en-US" sz="3200" dirty="0" smtClean="0">
                <a:solidFill>
                  <a:srgbClr val="FF0000"/>
                </a:solidFill>
                <a:latin typeface="HGP創英角ﾎﾟｯﾌﾟ体" panose="040B0A00000000000000" pitchFamily="50" charset="-128"/>
                <a:ea typeface="HGP創英角ﾎﾟｯﾌﾟ体" panose="040B0A00000000000000" pitchFamily="50" charset="-128"/>
              </a:rPr>
              <a:t>誤</a:t>
            </a:r>
            <a:endPar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80" name="テキスト ボックス 79"/>
          <p:cNvSpPr txBox="1"/>
          <p:nvPr/>
        </p:nvSpPr>
        <p:spPr>
          <a:xfrm>
            <a:off x="3779353" y="747530"/>
            <a:ext cx="720080" cy="584775"/>
          </a:xfrm>
          <a:prstGeom prst="rect">
            <a:avLst/>
          </a:prstGeom>
          <a:noFill/>
        </p:spPr>
        <p:txBody>
          <a:bodyPr wrap="square" rtlCol="0">
            <a:spAutoFit/>
          </a:bodyPr>
          <a:lstStyle/>
          <a:p>
            <a:r>
              <a:rPr lang="ja-JP" altLang="en-US" sz="3200" dirty="0">
                <a:solidFill>
                  <a:srgbClr val="0070C0"/>
                </a:solidFill>
                <a:latin typeface="HGP創英角ﾎﾟｯﾌﾟ体" panose="040B0A00000000000000" pitchFamily="50" charset="-128"/>
                <a:ea typeface="HGP創英角ﾎﾟｯﾌﾟ体" panose="040B0A00000000000000" pitchFamily="50" charset="-128"/>
              </a:rPr>
              <a:t>正</a:t>
            </a:r>
            <a:endParaRPr kumimoji="1" lang="ja-JP" altLang="en-US" sz="3200" dirty="0">
              <a:solidFill>
                <a:srgbClr val="0070C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0930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down)">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down)">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down)">
                                      <p:cBhvr>
                                        <p:cTn id="22" dur="500"/>
                                        <p:tgtEl>
                                          <p:spTgt spid="7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down)">
                                      <p:cBhvr>
                                        <p:cTn id="30" dur="500"/>
                                        <p:tgtEl>
                                          <p:spTgt spid="7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blinds(horizontal)">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4"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Text Box 4"/>
          <p:cNvSpPr txBox="1">
            <a:spLocks noChangeArrowheads="1"/>
          </p:cNvSpPr>
          <p:nvPr/>
        </p:nvSpPr>
        <p:spPr bwMode="auto">
          <a:xfrm>
            <a:off x="336272" y="1430338"/>
            <a:ext cx="279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１．</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テーマの選定</a:t>
            </a:r>
          </a:p>
        </p:txBody>
      </p:sp>
      <p:sp>
        <p:nvSpPr>
          <p:cNvPr id="8199" name="Text Box 7"/>
          <p:cNvSpPr txBox="1">
            <a:spLocks noChangeArrowheads="1"/>
          </p:cNvSpPr>
          <p:nvPr/>
        </p:nvSpPr>
        <p:spPr bwMode="auto">
          <a:xfrm>
            <a:off x="347662" y="2143585"/>
            <a:ext cx="3506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２．</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現状把握と目標の設定</a:t>
            </a:r>
          </a:p>
        </p:txBody>
      </p:sp>
      <p:sp>
        <p:nvSpPr>
          <p:cNvPr id="8201" name="Line 9"/>
          <p:cNvSpPr>
            <a:spLocks noChangeShapeType="1"/>
          </p:cNvSpPr>
          <p:nvPr/>
        </p:nvSpPr>
        <p:spPr bwMode="auto">
          <a:xfrm flipH="1">
            <a:off x="1921145" y="1824414"/>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02" name="Text Box 11"/>
          <p:cNvSpPr txBox="1">
            <a:spLocks noChangeArrowheads="1"/>
          </p:cNvSpPr>
          <p:nvPr/>
        </p:nvSpPr>
        <p:spPr bwMode="auto">
          <a:xfrm>
            <a:off x="347662" y="2888499"/>
            <a:ext cx="3059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３．</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活動計画の作成</a:t>
            </a:r>
          </a:p>
        </p:txBody>
      </p:sp>
      <p:sp>
        <p:nvSpPr>
          <p:cNvPr id="8218" name="Text Box 15"/>
          <p:cNvSpPr txBox="1">
            <a:spLocks noChangeArrowheads="1"/>
          </p:cNvSpPr>
          <p:nvPr/>
        </p:nvSpPr>
        <p:spPr bwMode="auto">
          <a:xfrm>
            <a:off x="347662" y="3530783"/>
            <a:ext cx="2760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４．</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要因の解析</a:t>
            </a:r>
          </a:p>
        </p:txBody>
      </p:sp>
      <p:sp>
        <p:nvSpPr>
          <p:cNvPr id="8215" name="Text Box 19"/>
          <p:cNvSpPr txBox="1">
            <a:spLocks noChangeArrowheads="1"/>
          </p:cNvSpPr>
          <p:nvPr/>
        </p:nvSpPr>
        <p:spPr bwMode="auto">
          <a:xfrm>
            <a:off x="416719" y="4194927"/>
            <a:ext cx="3468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５．</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対策案の検討と実施</a:t>
            </a:r>
          </a:p>
        </p:txBody>
      </p:sp>
      <p:sp>
        <p:nvSpPr>
          <p:cNvPr id="8212" name="Text Box 23"/>
          <p:cNvSpPr txBox="1">
            <a:spLocks noChangeArrowheads="1"/>
          </p:cNvSpPr>
          <p:nvPr/>
        </p:nvSpPr>
        <p:spPr bwMode="auto">
          <a:xfrm>
            <a:off x="372212" y="4922420"/>
            <a:ext cx="317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６．</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効果の確認</a:t>
            </a:r>
          </a:p>
        </p:txBody>
      </p:sp>
      <p:sp>
        <p:nvSpPr>
          <p:cNvPr id="8209" name="Text Box 27"/>
          <p:cNvSpPr txBox="1">
            <a:spLocks noChangeArrowheads="1"/>
          </p:cNvSpPr>
          <p:nvPr/>
        </p:nvSpPr>
        <p:spPr bwMode="auto">
          <a:xfrm>
            <a:off x="332156" y="5599683"/>
            <a:ext cx="3636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600" b="1" dirty="0">
                <a:solidFill>
                  <a:srgbClr val="FF0000"/>
                </a:solidFill>
                <a:ea typeface="HGP創英角ｺﾞｼｯｸUB" pitchFamily="50" charset="-128"/>
              </a:rPr>
              <a:t>手順</a:t>
            </a:r>
            <a:r>
              <a:rPr kumimoji="0" lang="ja-JP" altLang="en-US" sz="2000" b="1" dirty="0">
                <a:solidFill>
                  <a:srgbClr val="FF0000"/>
                </a:solidFill>
                <a:ea typeface="HGP創英角ｺﾞｼｯｸUB" pitchFamily="50" charset="-128"/>
              </a:rPr>
              <a:t>７．</a:t>
            </a:r>
            <a:r>
              <a:rPr kumimoji="0" lang="ja-JP" altLang="en-US" sz="2000" b="1" dirty="0">
                <a:ea typeface="HGP創英角ｺﾞｼｯｸUB" pitchFamily="50" charset="-128"/>
              </a:rPr>
              <a:t> </a:t>
            </a:r>
            <a:r>
              <a:rPr kumimoji="0" lang="ja-JP" altLang="en-US" sz="2000" b="1" dirty="0">
                <a:solidFill>
                  <a:srgbClr val="000000"/>
                </a:solidFill>
                <a:ea typeface="HGP創英角ｺﾞｼｯｸUB" pitchFamily="50" charset="-128"/>
              </a:rPr>
              <a:t>標準化と管理の定着</a:t>
            </a:r>
          </a:p>
        </p:txBody>
      </p:sp>
      <p:sp>
        <p:nvSpPr>
          <p:cNvPr id="8195" name="Rectangle 54"/>
          <p:cNvSpPr>
            <a:spLocks noChangeArrowheads="1"/>
          </p:cNvSpPr>
          <p:nvPr/>
        </p:nvSpPr>
        <p:spPr bwMode="auto">
          <a:xfrm>
            <a:off x="107504" y="887090"/>
            <a:ext cx="5867400" cy="5492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1500" b="1" dirty="0">
                <a:solidFill>
                  <a:srgbClr val="FF0000"/>
                </a:solidFill>
                <a:latin typeface="ＭＳ Ｐゴシック" pitchFamily="50" charset="-128"/>
              </a:rPr>
              <a:t>「問題解決型」</a:t>
            </a:r>
            <a:r>
              <a:rPr lang="ja-JP" altLang="en-US" sz="1500" b="1" dirty="0">
                <a:latin typeface="ＭＳ Ｐゴシック" pitchFamily="50" charset="-128"/>
              </a:rPr>
              <a:t>は、重要と思われる要因を</a:t>
            </a:r>
            <a:r>
              <a:rPr lang="ja-JP" altLang="en-US" sz="1500" b="1" dirty="0">
                <a:solidFill>
                  <a:srgbClr val="FF0000"/>
                </a:solidFill>
                <a:latin typeface="ＭＳ Ｐゴシック" pitchFamily="50" charset="-128"/>
              </a:rPr>
              <a:t>検証</a:t>
            </a:r>
            <a:r>
              <a:rPr lang="ja-JP" altLang="en-US" sz="1500" b="1" dirty="0">
                <a:latin typeface="ＭＳ Ｐゴシック" pitchFamily="50" charset="-128"/>
              </a:rPr>
              <a:t>して真の原因を究明し</a:t>
            </a:r>
          </a:p>
          <a:p>
            <a:pPr eaLnBrk="1" hangingPunct="1">
              <a:lnSpc>
                <a:spcPct val="50000"/>
              </a:lnSpc>
              <a:spcBef>
                <a:spcPct val="50000"/>
              </a:spcBef>
              <a:buFontTx/>
              <a:buNone/>
            </a:pPr>
            <a:r>
              <a:rPr lang="ja-JP" altLang="en-US" sz="1500" b="1" dirty="0">
                <a:latin typeface="ＭＳ Ｐゴシック" pitchFamily="50" charset="-128"/>
              </a:rPr>
              <a:t> それに対策を打つことにより問題を根本的に解決する方法である。</a:t>
            </a:r>
          </a:p>
        </p:txBody>
      </p:sp>
      <p:sp>
        <p:nvSpPr>
          <p:cNvPr id="329784" name="Text Box 56"/>
          <p:cNvSpPr txBox="1">
            <a:spLocks noChangeArrowheads="1"/>
          </p:cNvSpPr>
          <p:nvPr/>
        </p:nvSpPr>
        <p:spPr bwMode="auto">
          <a:xfrm>
            <a:off x="468313" y="90488"/>
            <a:ext cx="4156075" cy="727075"/>
          </a:xfrm>
          <a:prstGeom prst="rect">
            <a:avLst/>
          </a:prstGeom>
          <a:solidFill>
            <a:srgbClr val="009900"/>
          </a:solidFill>
          <a:ln w="12700">
            <a:solidFill>
              <a:schemeClr val="tx1"/>
            </a:solidFill>
            <a:miter lim="800000"/>
            <a:headEnd type="none" w="sm" len="sm"/>
            <a:tailEnd type="none" w="sm" len="sm"/>
          </a:ln>
          <a:effectLst>
            <a:outerShdw dist="35921" dir="2700000" algn="ctr" rotWithShape="0">
              <a:schemeClr val="bg2"/>
            </a:outerShdw>
          </a:effectLst>
        </p:spPr>
        <p:txBody>
          <a:bodyPr lIns="198000" tIns="82800" rIns="198000" bIns="82800" anchor="ctr">
            <a:spAutoFit/>
          </a:bodyPr>
          <a:lstStyle/>
          <a:p>
            <a:pPr eaLnBrk="0" hangingPunct="0">
              <a:defRPr/>
            </a:pPr>
            <a:r>
              <a:rPr kumimoji="0" lang="ja-JP" altLang="en-US" sz="3600">
                <a:solidFill>
                  <a:schemeClr val="bg1"/>
                </a:solidFill>
                <a:effectLst>
                  <a:outerShdw blurRad="38100" dist="38100" dir="2700000" algn="tl">
                    <a:srgbClr val="000000"/>
                  </a:outerShdw>
                </a:effectLst>
                <a:latin typeface="Times New Roman" pitchFamily="18" charset="0"/>
                <a:ea typeface="HG創英角ﾎﾟｯﾌﾟ体" pitchFamily="49" charset="-128"/>
              </a:rPr>
              <a:t>問題解決型の手順</a:t>
            </a:r>
          </a:p>
        </p:txBody>
      </p:sp>
      <p:sp>
        <p:nvSpPr>
          <p:cNvPr id="25" name="Line 9"/>
          <p:cNvSpPr>
            <a:spLocks noChangeShapeType="1"/>
          </p:cNvSpPr>
          <p:nvPr/>
        </p:nvSpPr>
        <p:spPr bwMode="auto">
          <a:xfrm flipH="1">
            <a:off x="1817837" y="3304759"/>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9"/>
          <p:cNvSpPr>
            <a:spLocks noChangeShapeType="1"/>
          </p:cNvSpPr>
          <p:nvPr/>
        </p:nvSpPr>
        <p:spPr bwMode="auto">
          <a:xfrm flipH="1">
            <a:off x="1852123" y="2570706"/>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9"/>
          <p:cNvSpPr>
            <a:spLocks noChangeShapeType="1"/>
          </p:cNvSpPr>
          <p:nvPr/>
        </p:nvSpPr>
        <p:spPr bwMode="auto">
          <a:xfrm flipH="1">
            <a:off x="1811636" y="3938588"/>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9"/>
          <p:cNvSpPr>
            <a:spLocks noChangeShapeType="1"/>
          </p:cNvSpPr>
          <p:nvPr/>
        </p:nvSpPr>
        <p:spPr bwMode="auto">
          <a:xfrm flipH="1">
            <a:off x="1800786" y="4609683"/>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9"/>
          <p:cNvSpPr>
            <a:spLocks noChangeShapeType="1"/>
          </p:cNvSpPr>
          <p:nvPr/>
        </p:nvSpPr>
        <p:spPr bwMode="auto">
          <a:xfrm flipH="1">
            <a:off x="1791141" y="5358982"/>
            <a:ext cx="6201" cy="273050"/>
          </a:xfrm>
          <a:prstGeom prst="line">
            <a:avLst/>
          </a:prstGeom>
          <a:noFill/>
          <a:ln w="38100" cap="rnd">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Text Box 3"/>
          <p:cNvSpPr txBox="1">
            <a:spLocks noChangeArrowheads="1"/>
          </p:cNvSpPr>
          <p:nvPr/>
        </p:nvSpPr>
        <p:spPr bwMode="auto">
          <a:xfrm>
            <a:off x="4671415" y="1447295"/>
            <a:ext cx="4005639" cy="3667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1800" dirty="0">
                <a:latin typeface="HGP創英角ﾎﾟｯﾌﾟ体" pitchFamily="50" charset="-128"/>
                <a:ea typeface="HGP創英角ﾎﾟｯﾌﾟ体" pitchFamily="50" charset="-128"/>
              </a:rPr>
              <a:t>この手順に従って問題解決に取組めば</a:t>
            </a:r>
          </a:p>
        </p:txBody>
      </p:sp>
      <p:sp>
        <p:nvSpPr>
          <p:cNvPr id="33" name="Text Box 4"/>
          <p:cNvSpPr txBox="1">
            <a:spLocks noChangeArrowheads="1"/>
          </p:cNvSpPr>
          <p:nvPr/>
        </p:nvSpPr>
        <p:spPr bwMode="auto">
          <a:xfrm>
            <a:off x="3805162" y="1864326"/>
            <a:ext cx="5496076"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en-US" altLang="ja-JP" sz="1800" dirty="0">
                <a:solidFill>
                  <a:srgbClr val="FF0000"/>
                </a:solidFill>
                <a:latin typeface="HGP創英角ﾎﾟｯﾌﾟ体" pitchFamily="50" charset="-128"/>
                <a:ea typeface="HGP創英角ﾎﾟｯﾌﾟ体" pitchFamily="50" charset="-128"/>
              </a:rPr>
              <a:t>◇</a:t>
            </a:r>
            <a:r>
              <a:rPr kumimoji="0" lang="ja-JP" altLang="en-US" sz="1800" dirty="0">
                <a:solidFill>
                  <a:srgbClr val="FF0000"/>
                </a:solidFill>
                <a:latin typeface="HGP創英角ﾎﾟｯﾌﾟ体" pitchFamily="50" charset="-128"/>
                <a:ea typeface="HGP創英角ﾎﾟｯﾌﾟ体" pitchFamily="50" charset="-128"/>
              </a:rPr>
              <a:t>困難な問題</a:t>
            </a:r>
            <a:r>
              <a:rPr kumimoji="0" lang="ja-JP" altLang="en-US" sz="1800" dirty="0" smtClean="0">
                <a:solidFill>
                  <a:srgbClr val="FF0000"/>
                </a:solidFill>
                <a:latin typeface="HGP創英角ﾎﾟｯﾌﾟ体" pitchFamily="50" charset="-128"/>
                <a:ea typeface="HGP創英角ﾎﾟｯﾌﾟ体" pitchFamily="50" charset="-128"/>
              </a:rPr>
              <a:t>でも◇</a:t>
            </a:r>
            <a:r>
              <a:rPr kumimoji="0" lang="ja-JP" altLang="en-US" sz="1800" dirty="0">
                <a:solidFill>
                  <a:srgbClr val="FF0000"/>
                </a:solidFill>
                <a:latin typeface="HGP創英角ﾎﾟｯﾌﾟ体" pitchFamily="50" charset="-128"/>
                <a:ea typeface="HGP創英角ﾎﾟｯﾌﾟ体" pitchFamily="50" charset="-128"/>
              </a:rPr>
              <a:t>誰がやって</a:t>
            </a:r>
            <a:r>
              <a:rPr kumimoji="0" lang="ja-JP" altLang="en-US" sz="1800" dirty="0" smtClean="0">
                <a:solidFill>
                  <a:srgbClr val="FF0000"/>
                </a:solidFill>
                <a:latin typeface="HGP創英角ﾎﾟｯﾌﾟ体" pitchFamily="50" charset="-128"/>
                <a:ea typeface="HGP創英角ﾎﾟｯﾌﾟ体" pitchFamily="50" charset="-128"/>
              </a:rPr>
              <a:t>も◇</a:t>
            </a:r>
            <a:r>
              <a:rPr kumimoji="0" lang="ja-JP" altLang="en-US" sz="1800" dirty="0">
                <a:solidFill>
                  <a:srgbClr val="FF0000"/>
                </a:solidFill>
                <a:latin typeface="HGP創英角ﾎﾟｯﾌﾟ体" pitchFamily="50" charset="-128"/>
                <a:ea typeface="HGP創英角ﾎﾟｯﾌﾟ体" pitchFamily="50" charset="-128"/>
              </a:rPr>
              <a:t>どのグループでも</a:t>
            </a:r>
          </a:p>
        </p:txBody>
      </p:sp>
      <p:sp>
        <p:nvSpPr>
          <p:cNvPr id="34" name="Text Box 5"/>
          <p:cNvSpPr txBox="1">
            <a:spLocks noChangeArrowheads="1"/>
          </p:cNvSpPr>
          <p:nvPr/>
        </p:nvSpPr>
        <p:spPr bwMode="auto">
          <a:xfrm>
            <a:off x="3994466" y="2155491"/>
            <a:ext cx="5542991"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kumimoji="0" lang="ja-JP" altLang="en-US" sz="2000" dirty="0">
                <a:solidFill>
                  <a:srgbClr val="CC3300"/>
                </a:solidFill>
                <a:latin typeface="HGP創英角ﾎﾟｯﾌﾟ体" pitchFamily="50" charset="-128"/>
                <a:ea typeface="HGP創英角ﾎﾟｯﾌﾟ体" pitchFamily="50" charset="-128"/>
              </a:rPr>
              <a:t>合理的・効率的・効果的</a:t>
            </a:r>
            <a:r>
              <a:rPr kumimoji="0" lang="ja-JP" altLang="en-US" sz="2000" dirty="0">
                <a:latin typeface="HGP創英角ﾎﾟｯﾌﾟ体" pitchFamily="50" charset="-128"/>
                <a:ea typeface="HGP創英角ﾎﾟｯﾌﾟ体" pitchFamily="50" charset="-128"/>
              </a:rPr>
              <a:t>に解決できると</a:t>
            </a:r>
            <a:r>
              <a:rPr kumimoji="0" lang="ja-JP" altLang="en-US" sz="2000" dirty="0" smtClean="0">
                <a:latin typeface="HGP創英角ﾎﾟｯﾌﾟ体" pitchFamily="50" charset="-128"/>
                <a:ea typeface="HGP創英角ﾎﾟｯﾌﾟ体" pitchFamily="50" charset="-128"/>
              </a:rPr>
              <a:t>いう</a:t>
            </a:r>
            <a:endParaRPr kumimoji="0" lang="en-US" altLang="ja-JP" sz="2000" dirty="0" smtClean="0">
              <a:latin typeface="HGP創英角ﾎﾟｯﾌﾟ体" pitchFamily="50" charset="-128"/>
              <a:ea typeface="HGP創英角ﾎﾟｯﾌﾟ体" pitchFamily="50" charset="-128"/>
            </a:endParaRPr>
          </a:p>
          <a:p>
            <a:pPr>
              <a:spcBef>
                <a:spcPct val="0"/>
              </a:spcBef>
              <a:buFontTx/>
              <a:buNone/>
            </a:pPr>
            <a:r>
              <a:rPr kumimoji="0" lang="ja-JP" altLang="en-US" sz="2400" dirty="0" smtClean="0">
                <a:solidFill>
                  <a:srgbClr val="CC3300"/>
                </a:solidFill>
                <a:latin typeface="HGP創英角ﾎﾟｯﾌﾟ体" pitchFamily="50" charset="-128"/>
                <a:ea typeface="HGP創英角ﾎﾟｯﾌﾟ体" pitchFamily="50" charset="-128"/>
              </a:rPr>
              <a:t>問題</a:t>
            </a:r>
            <a:r>
              <a:rPr kumimoji="0" lang="ja-JP" altLang="en-US" sz="2400" dirty="0">
                <a:solidFill>
                  <a:srgbClr val="CC3300"/>
                </a:solidFill>
                <a:latin typeface="HGP創英角ﾎﾟｯﾌﾟ体" pitchFamily="50" charset="-128"/>
                <a:ea typeface="HGP創英角ﾎﾟｯﾌﾟ体" pitchFamily="50" charset="-128"/>
              </a:rPr>
              <a:t>解決</a:t>
            </a:r>
            <a:r>
              <a:rPr kumimoji="0" lang="ja-JP" altLang="en-US" sz="2000" dirty="0">
                <a:solidFill>
                  <a:srgbClr val="CC3300"/>
                </a:solidFill>
                <a:latin typeface="HGP創英角ﾎﾟｯﾌﾟ体" pitchFamily="50" charset="-128"/>
                <a:ea typeface="HGP創英角ﾎﾟｯﾌﾟ体" pitchFamily="50" charset="-128"/>
              </a:rPr>
              <a:t>の</a:t>
            </a:r>
            <a:r>
              <a:rPr kumimoji="0" lang="ja-JP" altLang="en-US" sz="2400" dirty="0">
                <a:solidFill>
                  <a:srgbClr val="CC3300"/>
                </a:solidFill>
                <a:latin typeface="HGP創英角ﾎﾟｯﾌﾟ体" pitchFamily="50" charset="-128"/>
                <a:ea typeface="HGP創英角ﾎﾟｯﾌﾟ体" pitchFamily="50" charset="-128"/>
              </a:rPr>
              <a:t>定石</a:t>
            </a:r>
            <a:r>
              <a:rPr kumimoji="0" lang="ja-JP" altLang="en-US" sz="2000" dirty="0">
                <a:latin typeface="HGP創英角ﾎﾟｯﾌﾟ体" pitchFamily="50" charset="-128"/>
                <a:ea typeface="HGP創英角ﾎﾟｯﾌﾟ体" pitchFamily="50" charset="-128"/>
              </a:rPr>
              <a:t>のこと</a:t>
            </a:r>
          </a:p>
        </p:txBody>
      </p:sp>
      <p:sp>
        <p:nvSpPr>
          <p:cNvPr id="9" name="角丸四角形 8"/>
          <p:cNvSpPr/>
          <p:nvPr/>
        </p:nvSpPr>
        <p:spPr>
          <a:xfrm>
            <a:off x="179512" y="2049269"/>
            <a:ext cx="3789607" cy="13920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8218" idx="1"/>
          </p:cNvCxnSpPr>
          <p:nvPr/>
        </p:nvCxnSpPr>
        <p:spPr>
          <a:xfrm flipV="1">
            <a:off x="347662" y="3717032"/>
            <a:ext cx="2568154" cy="12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224760" y="3066694"/>
            <a:ext cx="2380134" cy="646331"/>
          </a:xfrm>
          <a:prstGeom prst="rect">
            <a:avLst/>
          </a:prstGeom>
          <a:noFill/>
        </p:spPr>
        <p:txBody>
          <a:bodyPr wrap="square" rtlCol="0">
            <a:spAutoFit/>
          </a:bodyPr>
          <a:lstStyle/>
          <a:p>
            <a:r>
              <a:rPr kumimoji="1" lang="en-US" altLang="ja-JP" sz="3600" dirty="0" smtClean="0"/>
              <a:t>【</a:t>
            </a:r>
            <a:r>
              <a:rPr kumimoji="1" lang="ja-JP" altLang="en-US" sz="3600" dirty="0" smtClean="0"/>
              <a:t>振り返り</a:t>
            </a:r>
            <a:r>
              <a:rPr kumimoji="1" lang="en-US" altLang="ja-JP" sz="3600" dirty="0" smtClean="0"/>
              <a:t>】</a:t>
            </a:r>
            <a:endParaRPr kumimoji="1" lang="ja-JP" altLang="en-US" sz="3600" dirty="0"/>
          </a:p>
        </p:txBody>
      </p:sp>
      <p:sp>
        <p:nvSpPr>
          <p:cNvPr id="40" name="テキスト ボックス 39"/>
          <p:cNvSpPr txBox="1"/>
          <p:nvPr/>
        </p:nvSpPr>
        <p:spPr>
          <a:xfrm>
            <a:off x="3936084" y="3732449"/>
            <a:ext cx="5161286" cy="2677656"/>
          </a:xfrm>
          <a:prstGeom prst="rect">
            <a:avLst/>
          </a:prstGeom>
          <a:noFill/>
        </p:spPr>
        <p:txBody>
          <a:bodyPr wrap="square" rtlCol="0">
            <a:spAutoFit/>
          </a:bodyPr>
          <a:lstStyle/>
          <a:p>
            <a:r>
              <a:rPr kumimoji="1" lang="ja-JP" altLang="en-US" sz="2800" dirty="0" smtClean="0"/>
              <a:t>手順２、３の順番を間違えてる事</a:t>
            </a:r>
            <a:endParaRPr kumimoji="1" lang="en-US" altLang="ja-JP" sz="2800" dirty="0" smtClean="0"/>
          </a:p>
          <a:p>
            <a:r>
              <a:rPr lang="ja-JP" altLang="en-US" sz="2800" dirty="0" smtClean="0"/>
              <a:t>手順４を入れ忘れたこの部分</a:t>
            </a:r>
            <a:endParaRPr lang="en-US" altLang="ja-JP" sz="2800" dirty="0" smtClean="0"/>
          </a:p>
          <a:p>
            <a:r>
              <a:rPr lang="ja-JP" altLang="en-US" sz="2800" dirty="0" smtClean="0"/>
              <a:t>からどんどん転げ落ち、ドツボ</a:t>
            </a:r>
            <a:endParaRPr lang="en-US" altLang="ja-JP" sz="2800" dirty="0" smtClean="0"/>
          </a:p>
          <a:p>
            <a:r>
              <a:rPr lang="ja-JP" altLang="en-US" sz="2800" dirty="0" smtClean="0"/>
              <a:t>にはまり苦しまぎれな資料と</a:t>
            </a:r>
            <a:endParaRPr lang="en-US" altLang="ja-JP" sz="2800" dirty="0" smtClean="0"/>
          </a:p>
          <a:p>
            <a:r>
              <a:rPr lang="ja-JP" altLang="en-US" sz="2800" dirty="0" smtClean="0"/>
              <a:t>なってしまったんです、順番の</a:t>
            </a:r>
            <a:endParaRPr lang="en-US" altLang="ja-JP" sz="2800" dirty="0" smtClean="0"/>
          </a:p>
          <a:p>
            <a:r>
              <a:rPr lang="ja-JP" altLang="en-US" sz="2800" dirty="0" smtClean="0"/>
              <a:t>大切さを指導して下さい。</a:t>
            </a:r>
            <a:endParaRPr lang="en-US" altLang="ja-JP" sz="2800" dirty="0" smtClean="0"/>
          </a:p>
        </p:txBody>
      </p:sp>
    </p:spTree>
    <p:extLst>
      <p:ext uri="{BB962C8B-B14F-4D97-AF65-F5344CB8AC3E}">
        <p14:creationId xmlns:p14="http://schemas.microsoft.com/office/powerpoint/2010/main" val="227136321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66" y="963027"/>
            <a:ext cx="1171575" cy="202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1131849" y="2202971"/>
            <a:ext cx="396000" cy="64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902386" y="2202972"/>
            <a:ext cx="1714163" cy="650042"/>
          </a:xfrm>
          <a:prstGeom prst="wedgeRectCallout">
            <a:avLst>
              <a:gd name="adj1" fmla="val -68775"/>
              <a:gd name="adj2" fmla="val -1063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外観チェック作業</a:t>
            </a:r>
            <a:endParaRPr kumimoji="1" lang="ja-JP" altLang="en-US" sz="1600" b="1" dirty="0">
              <a:solidFill>
                <a:schemeClr val="tx1"/>
              </a:solidFill>
            </a:endParaRPr>
          </a:p>
        </p:txBody>
      </p:sp>
      <p:sp>
        <p:nvSpPr>
          <p:cNvPr id="9" name="四角形吹き出し 8"/>
          <p:cNvSpPr/>
          <p:nvPr/>
        </p:nvSpPr>
        <p:spPr>
          <a:xfrm>
            <a:off x="3851920" y="444613"/>
            <a:ext cx="4911080" cy="5516059"/>
          </a:xfrm>
          <a:prstGeom prst="wedgeRectCallout">
            <a:avLst>
              <a:gd name="adj1" fmla="val -55673"/>
              <a:gd name="adj2" fmla="val -100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平行四辺形 358"/>
          <p:cNvSpPr>
            <a:spLocks noChangeArrowheads="1"/>
          </p:cNvSpPr>
          <p:nvPr/>
        </p:nvSpPr>
        <p:spPr bwMode="auto">
          <a:xfrm rot="5400000" flipH="1">
            <a:off x="2470804" y="5348605"/>
            <a:ext cx="430104" cy="164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1" name="テキスト ボックス 10"/>
          <p:cNvSpPr txBox="1"/>
          <p:nvPr/>
        </p:nvSpPr>
        <p:spPr>
          <a:xfrm>
            <a:off x="420759" y="3246930"/>
            <a:ext cx="2537874" cy="369332"/>
          </a:xfrm>
          <a:prstGeom prst="rect">
            <a:avLst/>
          </a:prstGeom>
          <a:noFill/>
        </p:spPr>
        <p:txBody>
          <a:bodyPr wrap="none" rtlCol="0">
            <a:spAutoFit/>
          </a:bodyPr>
          <a:lstStyle/>
          <a:p>
            <a:r>
              <a:rPr lang="ja-JP" altLang="en-US" dirty="0" smtClean="0"/>
              <a:t>外観チェック工程の概要</a:t>
            </a:r>
            <a:endParaRPr kumimoji="1" lang="ja-JP" altLang="en-US" dirty="0"/>
          </a:p>
        </p:txBody>
      </p:sp>
      <p:sp>
        <p:nvSpPr>
          <p:cNvPr id="37" name="AutoShape 928"/>
          <p:cNvSpPr>
            <a:spLocks noChangeArrowheads="1"/>
          </p:cNvSpPr>
          <p:nvPr/>
        </p:nvSpPr>
        <p:spPr bwMode="auto">
          <a:xfrm>
            <a:off x="404044" y="6100222"/>
            <a:ext cx="833265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男性と女性では完成品を作業台にのせる作業時間</a:t>
            </a:r>
            <a:r>
              <a:rPr lang="ja-JP" altLang="en-US" sz="2400" dirty="0">
                <a:latin typeface="HGP創英角ｺﾞｼｯｸUB" pitchFamily="50" charset="-128"/>
                <a:ea typeface="HGP創英角ｺﾞｼｯｸUB" pitchFamily="50" charset="-128"/>
              </a:rPr>
              <a:t>に</a:t>
            </a:r>
            <a:r>
              <a:rPr lang="ja-JP" altLang="en-US" sz="2400" dirty="0" smtClean="0">
                <a:latin typeface="HGP創英角ｺﾞｼｯｸUB" pitchFamily="50" charset="-128"/>
                <a:ea typeface="HGP創英角ｺﾞｼｯｸUB" pitchFamily="50" charset="-128"/>
              </a:rPr>
              <a:t>差がある</a:t>
            </a:r>
            <a:endParaRPr lang="en-US" altLang="ja-JP" sz="2400" dirty="0" smtClean="0">
              <a:latin typeface="HGP創英角ｺﾞｼｯｸUB" pitchFamily="50" charset="-128"/>
              <a:ea typeface="HGP創英角ｺﾞｼｯｸUB" pitchFamily="50" charset="-128"/>
            </a:endParaRPr>
          </a:p>
        </p:txBody>
      </p:sp>
      <p:sp>
        <p:nvSpPr>
          <p:cNvPr id="43" name="テキスト ボックス 42"/>
          <p:cNvSpPr txBox="1"/>
          <p:nvPr/>
        </p:nvSpPr>
        <p:spPr>
          <a:xfrm>
            <a:off x="840631" y="2882306"/>
            <a:ext cx="1005403" cy="338554"/>
          </a:xfrm>
          <a:prstGeom prst="rect">
            <a:avLst/>
          </a:prstGeom>
          <a:noFill/>
        </p:spPr>
        <p:txBody>
          <a:bodyPr wrap="none" rtlCol="0">
            <a:spAutoFit/>
          </a:bodyPr>
          <a:lstStyle/>
          <a:p>
            <a:r>
              <a:rPr kumimoji="1" lang="ja-JP" altLang="en-US" sz="1600" dirty="0" smtClean="0"/>
              <a:t>外観検査</a:t>
            </a:r>
            <a:endParaRPr kumimoji="1" lang="ja-JP" altLang="en-US" sz="1600" dirty="0"/>
          </a:p>
        </p:txBody>
      </p:sp>
      <p:sp>
        <p:nvSpPr>
          <p:cNvPr id="44" name="テキスト ボックス 43"/>
          <p:cNvSpPr txBox="1"/>
          <p:nvPr/>
        </p:nvSpPr>
        <p:spPr>
          <a:xfrm>
            <a:off x="556376" y="2699995"/>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45" name="テキスト ボックス 44"/>
          <p:cNvSpPr txBox="1"/>
          <p:nvPr/>
        </p:nvSpPr>
        <p:spPr>
          <a:xfrm>
            <a:off x="321871" y="2333987"/>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46" name="テキスト ボックス 45"/>
          <p:cNvSpPr txBox="1"/>
          <p:nvPr/>
        </p:nvSpPr>
        <p:spPr>
          <a:xfrm>
            <a:off x="321871" y="1934526"/>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47" name="テキスト ボックス 46"/>
          <p:cNvSpPr txBox="1"/>
          <p:nvPr/>
        </p:nvSpPr>
        <p:spPr>
          <a:xfrm>
            <a:off x="321103" y="1595431"/>
            <a:ext cx="554960" cy="307777"/>
          </a:xfrm>
          <a:prstGeom prst="rect">
            <a:avLst/>
          </a:prstGeom>
          <a:noFill/>
        </p:spPr>
        <p:txBody>
          <a:bodyPr wrap="none" rtlCol="0">
            <a:spAutoFit/>
          </a:bodyPr>
          <a:lstStyle/>
          <a:p>
            <a:r>
              <a:rPr lang="ja-JP" altLang="en-US" sz="1400" dirty="0" smtClean="0"/>
              <a:t>３００</a:t>
            </a:r>
            <a:endParaRPr kumimoji="1" lang="ja-JP" altLang="en-US" sz="1400" dirty="0"/>
          </a:p>
        </p:txBody>
      </p:sp>
      <p:sp>
        <p:nvSpPr>
          <p:cNvPr id="48" name="テキスト ボックス 47"/>
          <p:cNvSpPr txBox="1"/>
          <p:nvPr/>
        </p:nvSpPr>
        <p:spPr>
          <a:xfrm>
            <a:off x="330544" y="1219187"/>
            <a:ext cx="554960" cy="307777"/>
          </a:xfrm>
          <a:prstGeom prst="rect">
            <a:avLst/>
          </a:prstGeom>
          <a:noFill/>
        </p:spPr>
        <p:txBody>
          <a:bodyPr wrap="none" rtlCol="0">
            <a:spAutoFit/>
          </a:bodyPr>
          <a:lstStyle/>
          <a:p>
            <a:r>
              <a:rPr lang="ja-JP" altLang="en-US" sz="1400" dirty="0" smtClean="0"/>
              <a:t>４００</a:t>
            </a:r>
            <a:endParaRPr kumimoji="1" lang="ja-JP" altLang="en-US" sz="1400" dirty="0"/>
          </a:p>
        </p:txBody>
      </p:sp>
      <p:sp>
        <p:nvSpPr>
          <p:cNvPr id="49" name="テキスト ボックス 48"/>
          <p:cNvSpPr txBox="1"/>
          <p:nvPr/>
        </p:nvSpPr>
        <p:spPr>
          <a:xfrm>
            <a:off x="333460" y="845585"/>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50" name="テキスト ボックス 49"/>
          <p:cNvSpPr txBox="1"/>
          <p:nvPr/>
        </p:nvSpPr>
        <p:spPr>
          <a:xfrm>
            <a:off x="441100" y="681240"/>
            <a:ext cx="543739" cy="307777"/>
          </a:xfrm>
          <a:prstGeom prst="rect">
            <a:avLst/>
          </a:prstGeom>
          <a:noFill/>
        </p:spPr>
        <p:txBody>
          <a:bodyPr wrap="none" rtlCol="0">
            <a:spAutoFit/>
          </a:bodyPr>
          <a:lstStyle/>
          <a:p>
            <a:r>
              <a:rPr lang="ja-JP" altLang="en-US" sz="1400" dirty="0" smtClean="0"/>
              <a:t>（分）</a:t>
            </a:r>
            <a:endParaRPr kumimoji="1" lang="ja-JP" altLang="en-US" sz="1400" dirty="0"/>
          </a:p>
        </p:txBody>
      </p:sp>
      <p:sp>
        <p:nvSpPr>
          <p:cNvPr id="51" name="テキスト ボックス 50"/>
          <p:cNvSpPr txBox="1"/>
          <p:nvPr/>
        </p:nvSpPr>
        <p:spPr>
          <a:xfrm>
            <a:off x="1045893" y="660110"/>
            <a:ext cx="2031325" cy="338554"/>
          </a:xfrm>
          <a:prstGeom prst="rect">
            <a:avLst/>
          </a:prstGeom>
          <a:noFill/>
        </p:spPr>
        <p:txBody>
          <a:bodyPr wrap="none" rtlCol="0">
            <a:spAutoFit/>
          </a:bodyPr>
          <a:lstStyle/>
          <a:p>
            <a:r>
              <a:rPr lang="ja-JP" altLang="en-US" sz="1600" dirty="0" smtClean="0"/>
              <a:t>外観検査作業山積表</a:t>
            </a:r>
            <a:endParaRPr kumimoji="1" lang="ja-JP" altLang="en-US" sz="1600" dirty="0"/>
          </a:p>
        </p:txBody>
      </p:sp>
      <p:cxnSp>
        <p:nvCxnSpPr>
          <p:cNvPr id="52" name="直線コネクタ 51"/>
          <p:cNvCxnSpPr/>
          <p:nvPr/>
        </p:nvCxnSpPr>
        <p:spPr>
          <a:xfrm>
            <a:off x="838587" y="1077722"/>
            <a:ext cx="9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087937" y="917966"/>
            <a:ext cx="21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267209" y="784983"/>
            <a:ext cx="492443" cy="276999"/>
          </a:xfrm>
          <a:prstGeom prst="rect">
            <a:avLst/>
          </a:prstGeom>
          <a:noFill/>
        </p:spPr>
        <p:txBody>
          <a:bodyPr wrap="none" rtlCol="0">
            <a:spAutoFit/>
          </a:bodyPr>
          <a:lstStyle/>
          <a:p>
            <a:r>
              <a:rPr lang="ja-JP" altLang="en-US" sz="1200" dirty="0"/>
              <a:t>定時</a:t>
            </a:r>
            <a:endParaRPr kumimoji="1" lang="ja-JP" altLang="en-US" sz="1200" dirty="0"/>
          </a:p>
        </p:txBody>
      </p:sp>
      <p:sp>
        <p:nvSpPr>
          <p:cNvPr id="56" name="直方体 233"/>
          <p:cNvSpPr>
            <a:spLocks noChangeArrowheads="1"/>
          </p:cNvSpPr>
          <p:nvPr/>
        </p:nvSpPr>
        <p:spPr bwMode="auto">
          <a:xfrm>
            <a:off x="1904253" y="4426797"/>
            <a:ext cx="863465" cy="1009682"/>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57" name="正方形/長方形 21"/>
          <p:cNvSpPr>
            <a:spLocks noChangeArrowheads="1"/>
          </p:cNvSpPr>
          <p:nvPr/>
        </p:nvSpPr>
        <p:spPr bwMode="auto">
          <a:xfrm>
            <a:off x="434739" y="5438678"/>
            <a:ext cx="2167635" cy="20516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60" name="平行四辺形 288"/>
          <p:cNvSpPr>
            <a:spLocks noChangeArrowheads="1"/>
          </p:cNvSpPr>
          <p:nvPr/>
        </p:nvSpPr>
        <p:spPr bwMode="auto">
          <a:xfrm rot="5400000" flipH="1">
            <a:off x="2211867" y="4878233"/>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63" name="直方体 7"/>
          <p:cNvSpPr>
            <a:spLocks noChangeArrowheads="1"/>
          </p:cNvSpPr>
          <p:nvPr/>
        </p:nvSpPr>
        <p:spPr bwMode="auto">
          <a:xfrm>
            <a:off x="434739" y="3649386"/>
            <a:ext cx="2329737" cy="997226"/>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64" name="平行四辺形 8"/>
          <p:cNvSpPr>
            <a:spLocks noChangeArrowheads="1"/>
          </p:cNvSpPr>
          <p:nvPr/>
        </p:nvSpPr>
        <p:spPr bwMode="auto">
          <a:xfrm rot="5400000" flipH="1">
            <a:off x="2210246" y="4081015"/>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65" name="グループ化 12"/>
          <p:cNvGrpSpPr>
            <a:grpSpLocks/>
          </p:cNvGrpSpPr>
          <p:nvPr/>
        </p:nvGrpSpPr>
        <p:grpSpPr bwMode="auto">
          <a:xfrm>
            <a:off x="2608857" y="5235738"/>
            <a:ext cx="138868" cy="62281"/>
            <a:chOff x="6584462" y="3663520"/>
            <a:chExt cx="407290" cy="134758"/>
          </a:xfrm>
        </p:grpSpPr>
        <p:sp>
          <p:nvSpPr>
            <p:cNvPr id="66" name="直方体 65"/>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7" name="フローチャート : 直接アクセス記憶 66"/>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 name="フローチャート : 直接アクセス記憶 67"/>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 name="フローチャート : 直接アクセス記憶 68"/>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 name="フローチャート : 直接アクセス記憶 69"/>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 name="正方形/長方形 70"/>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2" name="グループ化 88"/>
          <p:cNvGrpSpPr>
            <a:grpSpLocks/>
          </p:cNvGrpSpPr>
          <p:nvPr/>
        </p:nvGrpSpPr>
        <p:grpSpPr bwMode="auto">
          <a:xfrm>
            <a:off x="2493765" y="5322176"/>
            <a:ext cx="186418" cy="63746"/>
            <a:chOff x="6890401" y="5072404"/>
            <a:chExt cx="552609" cy="142496"/>
          </a:xfrm>
        </p:grpSpPr>
        <p:sp>
          <p:nvSpPr>
            <p:cNvPr id="73" name="直方体 72"/>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 name="フローチャート : 直接アクセス記憶 73"/>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 name="フローチャート : 直接アクセス記憶 74"/>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 name="フローチャート : 直接アクセス記憶 75"/>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 name="フローチャート : 直接アクセス記憶 76"/>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 name="フローチャート : 直接アクセス記憶 8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 name="フローチャート : 直接アクセス記憶 83"/>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 name="正方形/長方形 89"/>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4" name="正方形/長方形 18"/>
          <p:cNvSpPr>
            <a:spLocks noChangeArrowheads="1"/>
          </p:cNvSpPr>
          <p:nvPr/>
        </p:nvSpPr>
        <p:spPr bwMode="auto">
          <a:xfrm>
            <a:off x="2468909" y="5149988"/>
            <a:ext cx="130763" cy="261580"/>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105" name="直線コネクタ 20"/>
          <p:cNvCxnSpPr>
            <a:cxnSpLocks noChangeShapeType="1"/>
          </p:cNvCxnSpPr>
          <p:nvPr/>
        </p:nvCxnSpPr>
        <p:spPr bwMode="auto">
          <a:xfrm flipH="1">
            <a:off x="2616422" y="5034242"/>
            <a:ext cx="540" cy="3905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コネクタ 363"/>
          <p:cNvCxnSpPr>
            <a:cxnSpLocks noChangeShapeType="1"/>
          </p:cNvCxnSpPr>
          <p:nvPr/>
        </p:nvCxnSpPr>
        <p:spPr bwMode="auto">
          <a:xfrm flipH="1">
            <a:off x="2602913" y="5048163"/>
            <a:ext cx="541"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7" name="グループ化 365"/>
          <p:cNvGrpSpPr>
            <a:grpSpLocks/>
          </p:cNvGrpSpPr>
          <p:nvPr/>
        </p:nvGrpSpPr>
        <p:grpSpPr bwMode="auto">
          <a:xfrm>
            <a:off x="2604535" y="4441474"/>
            <a:ext cx="138327" cy="62281"/>
            <a:chOff x="6584462" y="3663520"/>
            <a:chExt cx="407290" cy="134758"/>
          </a:xfrm>
        </p:grpSpPr>
        <p:sp>
          <p:nvSpPr>
            <p:cNvPr id="108" name="直方体 10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 name="フローチャート : 直接アクセス記憶 10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 name="フローチャート : 直接アクセス記憶 10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 name="フローチャート : 直接アクセス記憶 11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 name="フローチャート : 直接アクセス記憶 11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 name="正方形/長方形 11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14" name="グループ化 88"/>
          <p:cNvGrpSpPr>
            <a:grpSpLocks/>
          </p:cNvGrpSpPr>
          <p:nvPr/>
        </p:nvGrpSpPr>
        <p:grpSpPr bwMode="auto">
          <a:xfrm>
            <a:off x="2488902" y="4527912"/>
            <a:ext cx="186958" cy="63746"/>
            <a:chOff x="6890401" y="5072404"/>
            <a:chExt cx="552609" cy="142496"/>
          </a:xfrm>
        </p:grpSpPr>
        <p:sp>
          <p:nvSpPr>
            <p:cNvPr id="115" name="直方体 114"/>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 name="フローチャート : 直接アクセス記憶 115"/>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 name="フローチャート : 直接アクセス記憶 116"/>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 name="フローチャート : 直接アクセス記憶 117"/>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 name="フローチャート : 直接アクセス記憶 118"/>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 name="フローチャート : 直接アクセス記憶 119"/>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 name="フローチャート : 直接アクセス記憶 120"/>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 name="正方形/長方形 121"/>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23" name="正方形/長方形 32"/>
          <p:cNvSpPr>
            <a:spLocks noChangeArrowheads="1"/>
          </p:cNvSpPr>
          <p:nvPr/>
        </p:nvSpPr>
        <p:spPr bwMode="auto">
          <a:xfrm>
            <a:off x="2486741" y="4404816"/>
            <a:ext cx="105907" cy="208091"/>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24" name="直線コネクタ 385"/>
          <p:cNvCxnSpPr>
            <a:cxnSpLocks noChangeShapeType="1"/>
          </p:cNvCxnSpPr>
          <p:nvPr/>
        </p:nvCxnSpPr>
        <p:spPr bwMode="auto">
          <a:xfrm flipH="1">
            <a:off x="2600212" y="4256074"/>
            <a:ext cx="540"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386"/>
          <p:cNvCxnSpPr>
            <a:cxnSpLocks noChangeShapeType="1"/>
          </p:cNvCxnSpPr>
          <p:nvPr/>
        </p:nvCxnSpPr>
        <p:spPr bwMode="auto">
          <a:xfrm flipH="1">
            <a:off x="2616422" y="4225300"/>
            <a:ext cx="540" cy="3905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コネクタ 34"/>
          <p:cNvCxnSpPr>
            <a:cxnSpLocks noChangeShapeType="1"/>
          </p:cNvCxnSpPr>
          <p:nvPr/>
        </p:nvCxnSpPr>
        <p:spPr bwMode="auto">
          <a:xfrm>
            <a:off x="1903172" y="3870034"/>
            <a:ext cx="1621" cy="102496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391"/>
          <p:cNvCxnSpPr>
            <a:cxnSpLocks noChangeShapeType="1"/>
          </p:cNvCxnSpPr>
          <p:nvPr/>
        </p:nvCxnSpPr>
        <p:spPr bwMode="auto">
          <a:xfrm flipH="1">
            <a:off x="1904186" y="3649386"/>
            <a:ext cx="163676" cy="22064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正方形/長方形 127"/>
          <p:cNvSpPr/>
          <p:nvPr/>
        </p:nvSpPr>
        <p:spPr bwMode="auto">
          <a:xfrm>
            <a:off x="434739" y="4657425"/>
            <a:ext cx="2166063" cy="784600"/>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 name="平行四辺形 128"/>
          <p:cNvSpPr/>
          <p:nvPr/>
        </p:nvSpPr>
        <p:spPr>
          <a:xfrm>
            <a:off x="1903173" y="3649386"/>
            <a:ext cx="851578" cy="213832"/>
          </a:xfrm>
          <a:prstGeom prst="parallelogram">
            <a:avLst>
              <a:gd name="adj" fmla="val 80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直方体 140"/>
          <p:cNvSpPr/>
          <p:nvPr/>
        </p:nvSpPr>
        <p:spPr>
          <a:xfrm rot="561136" flipH="1">
            <a:off x="358892" y="4797777"/>
            <a:ext cx="162483" cy="155307"/>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5400000">
            <a:off x="1580232" y="4767127"/>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rot="5400000">
            <a:off x="-23191" y="5492298"/>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rot="5400000">
            <a:off x="1257374" y="5269101"/>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rot="5400000">
            <a:off x="206032" y="5273829"/>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平行四辺形 160"/>
          <p:cNvSpPr/>
          <p:nvPr/>
        </p:nvSpPr>
        <p:spPr>
          <a:xfrm>
            <a:off x="373784" y="4853438"/>
            <a:ext cx="1311408" cy="223959"/>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391408" y="5081052"/>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rot="18950422" flipV="1">
            <a:off x="1377661" y="4975607"/>
            <a:ext cx="345771"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rot="5400000">
            <a:off x="1011786" y="5487248"/>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634671" y="4005064"/>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rot="5400000">
            <a:off x="463378" y="4814814"/>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rot="5400000">
            <a:off x="536370" y="4767127"/>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平行四辺形 145"/>
          <p:cNvSpPr/>
          <p:nvPr/>
        </p:nvSpPr>
        <p:spPr>
          <a:xfrm>
            <a:off x="537115" y="4667587"/>
            <a:ext cx="1151841" cy="67651"/>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569255" y="4730818"/>
            <a:ext cx="1028577"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rot="18950422" flipV="1">
            <a:off x="1592706" y="4699203"/>
            <a:ext cx="108143"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rot="5400000">
            <a:off x="1508602" y="4814814"/>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rot="5400000">
            <a:off x="297908" y="4337279"/>
            <a:ext cx="659510"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rot="5400000">
            <a:off x="1336921" y="4324607"/>
            <a:ext cx="677256"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平行四辺形 153"/>
          <p:cNvSpPr/>
          <p:nvPr/>
        </p:nvSpPr>
        <p:spPr>
          <a:xfrm>
            <a:off x="1339029" y="4446314"/>
            <a:ext cx="274190" cy="277787"/>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直方体 154"/>
          <p:cNvSpPr/>
          <p:nvPr/>
        </p:nvSpPr>
        <p:spPr>
          <a:xfrm>
            <a:off x="461019" y="4921768"/>
            <a:ext cx="115241" cy="63767"/>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直方体 155"/>
          <p:cNvSpPr/>
          <p:nvPr/>
        </p:nvSpPr>
        <p:spPr>
          <a:xfrm rot="21421185" flipH="1" flipV="1">
            <a:off x="378528" y="4610698"/>
            <a:ext cx="197937" cy="18143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フローチャート : 直接アクセス記憶 156"/>
          <p:cNvSpPr/>
          <p:nvPr/>
        </p:nvSpPr>
        <p:spPr>
          <a:xfrm rot="18476787">
            <a:off x="593051" y="4568276"/>
            <a:ext cx="79848" cy="200332"/>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963119" y="4827398"/>
            <a:ext cx="748637" cy="482131"/>
            <a:chOff x="2708327" y="2230748"/>
            <a:chExt cx="748637" cy="482131"/>
          </a:xfrm>
        </p:grpSpPr>
        <p:sp>
          <p:nvSpPr>
            <p:cNvPr id="131" name="直方体 130"/>
            <p:cNvSpPr/>
            <p:nvPr/>
          </p:nvSpPr>
          <p:spPr>
            <a:xfrm>
              <a:off x="2741557" y="2465410"/>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直方体 131"/>
            <p:cNvSpPr/>
            <p:nvPr/>
          </p:nvSpPr>
          <p:spPr>
            <a:xfrm>
              <a:off x="2717637" y="2431831"/>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直方体 132"/>
            <p:cNvSpPr/>
            <p:nvPr/>
          </p:nvSpPr>
          <p:spPr>
            <a:xfrm>
              <a:off x="2741557" y="225923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直方体 133"/>
            <p:cNvSpPr/>
            <p:nvPr/>
          </p:nvSpPr>
          <p:spPr>
            <a:xfrm>
              <a:off x="2708327" y="2230748"/>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2823537" y="2319660"/>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39" name="テキスト ボックス 138"/>
            <p:cNvSpPr txBox="1"/>
            <p:nvPr/>
          </p:nvSpPr>
          <p:spPr>
            <a:xfrm>
              <a:off x="2823537" y="2512824"/>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5" name="グループ化 4"/>
          <p:cNvGrpSpPr/>
          <p:nvPr/>
        </p:nvGrpSpPr>
        <p:grpSpPr>
          <a:xfrm>
            <a:off x="1973495" y="4622867"/>
            <a:ext cx="739327" cy="295235"/>
            <a:chOff x="2710618" y="2026217"/>
            <a:chExt cx="739327" cy="295235"/>
          </a:xfrm>
        </p:grpSpPr>
        <p:sp>
          <p:nvSpPr>
            <p:cNvPr id="135" name="直方体 134"/>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直方体 135"/>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2823537" y="2121397"/>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166" name="正方形/長方形 165"/>
          <p:cNvSpPr/>
          <p:nvPr/>
        </p:nvSpPr>
        <p:spPr>
          <a:xfrm>
            <a:off x="1903172" y="4650674"/>
            <a:ext cx="693578" cy="78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1903172" y="3870035"/>
            <a:ext cx="693578" cy="7765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p:cNvGrpSpPr/>
          <p:nvPr/>
        </p:nvGrpSpPr>
        <p:grpSpPr>
          <a:xfrm>
            <a:off x="2673987" y="4448091"/>
            <a:ext cx="1031692" cy="1065183"/>
            <a:chOff x="7780180" y="2384039"/>
            <a:chExt cx="2264463" cy="2354479"/>
          </a:xfrm>
        </p:grpSpPr>
        <p:sp>
          <p:nvSpPr>
            <p:cNvPr id="169" name="正方形/長方形 168"/>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170"/>
            <p:cNvGrpSpPr/>
            <p:nvPr/>
          </p:nvGrpSpPr>
          <p:grpSpPr>
            <a:xfrm>
              <a:off x="9588852" y="4142234"/>
              <a:ext cx="301731" cy="315214"/>
              <a:chOff x="3910231" y="5138394"/>
              <a:chExt cx="301729" cy="315214"/>
            </a:xfrm>
          </p:grpSpPr>
          <p:sp>
            <p:nvSpPr>
              <p:cNvPr id="258" name="フローチャート : 結合子 25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ローチャート : 結合子 25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ローチャート : 結合子 25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ローチャート: 手作業 260"/>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2" name="正方形/長方形 171"/>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3" name="グループ化 172"/>
            <p:cNvGrpSpPr/>
            <p:nvPr/>
          </p:nvGrpSpPr>
          <p:grpSpPr>
            <a:xfrm>
              <a:off x="7876499" y="4419412"/>
              <a:ext cx="301731" cy="319102"/>
              <a:chOff x="999802" y="4983409"/>
              <a:chExt cx="301729" cy="319103"/>
            </a:xfrm>
          </p:grpSpPr>
          <p:grpSp>
            <p:nvGrpSpPr>
              <p:cNvPr id="253" name="グループ化 252"/>
              <p:cNvGrpSpPr/>
              <p:nvPr/>
            </p:nvGrpSpPr>
            <p:grpSpPr>
              <a:xfrm>
                <a:off x="999802" y="4988192"/>
                <a:ext cx="301729" cy="314320"/>
                <a:chOff x="2792769" y="4986888"/>
                <a:chExt cx="301729" cy="314320"/>
              </a:xfrm>
            </p:grpSpPr>
            <p:sp>
              <p:nvSpPr>
                <p:cNvPr id="255" name="フローチャート : 結合子 25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フローチャート : 結合子 25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ローチャート : 結合子 25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4" name="フローチャート: 手作業 25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4" name="正方形/長方形 173"/>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平行四辺形 176"/>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平行四辺形 177"/>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平行四辺形 178"/>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 name="グループ化 179"/>
            <p:cNvGrpSpPr/>
            <p:nvPr/>
          </p:nvGrpSpPr>
          <p:grpSpPr>
            <a:xfrm>
              <a:off x="9432478" y="4206769"/>
              <a:ext cx="598166" cy="324975"/>
              <a:chOff x="3148620" y="4589298"/>
              <a:chExt cx="598163" cy="324975"/>
            </a:xfrm>
          </p:grpSpPr>
          <p:sp>
            <p:nvSpPr>
              <p:cNvPr id="249" name="円柱 24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柱 24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直方体 25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平行四辺形 25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1" name="正方形/長方形 180"/>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6" name="グループ化 185"/>
            <p:cNvGrpSpPr/>
            <p:nvPr/>
          </p:nvGrpSpPr>
          <p:grpSpPr>
            <a:xfrm>
              <a:off x="9342542" y="4423304"/>
              <a:ext cx="301731" cy="315214"/>
              <a:chOff x="2792769" y="4985994"/>
              <a:chExt cx="301729" cy="315214"/>
            </a:xfrm>
          </p:grpSpPr>
          <p:grpSp>
            <p:nvGrpSpPr>
              <p:cNvPr id="244" name="グループ化 243"/>
              <p:cNvGrpSpPr/>
              <p:nvPr/>
            </p:nvGrpSpPr>
            <p:grpSpPr>
              <a:xfrm>
                <a:off x="2792769" y="4986888"/>
                <a:ext cx="301729" cy="314320"/>
                <a:chOff x="2792769" y="4986888"/>
                <a:chExt cx="301729" cy="314320"/>
              </a:xfrm>
            </p:grpSpPr>
            <p:sp>
              <p:nvSpPr>
                <p:cNvPr id="246" name="フローチャート : 結合子 24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ローチャート : 結合子 24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ローチャート : 結合子 24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5" name="フローチャート: 手作業 24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7" name="グループ化 186"/>
            <p:cNvGrpSpPr/>
            <p:nvPr/>
          </p:nvGrpSpPr>
          <p:grpSpPr>
            <a:xfrm>
              <a:off x="7839339" y="4063299"/>
              <a:ext cx="2008373" cy="324433"/>
              <a:chOff x="962635" y="4616735"/>
              <a:chExt cx="2008365" cy="324433"/>
            </a:xfrm>
          </p:grpSpPr>
          <p:grpSp>
            <p:nvGrpSpPr>
              <p:cNvPr id="192" name="グループ化 191"/>
              <p:cNvGrpSpPr/>
              <p:nvPr/>
            </p:nvGrpSpPr>
            <p:grpSpPr>
              <a:xfrm>
                <a:off x="962635" y="4787750"/>
                <a:ext cx="1866457" cy="153418"/>
                <a:chOff x="5575944" y="5070012"/>
                <a:chExt cx="1866457" cy="153418"/>
              </a:xfrm>
            </p:grpSpPr>
            <p:sp>
              <p:nvSpPr>
                <p:cNvPr id="219" name="直方体 21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ローチャート : 直接アクセス記憶 21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ローチャート : 直接アクセス記憶 22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ローチャート : 直接アクセス記憶 22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ローチャート : 直接アクセス記憶 22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ローチャート : 直接アクセス記憶 22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フローチャート : 直接アクセス記憶 22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ローチャート : 直接アクセス記憶 22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ローチャート : 直接アクセス記憶 22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ローチャート : 直接アクセス記憶 22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フローチャート : 直接アクセス記憶 22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ローチャート : 直接アクセス記憶 22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ローチャート : 直接アクセス記憶 23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フローチャート : 直接アクセス記憶 23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ローチャート : 直接アクセス記憶 23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フローチャート : 直接アクセス記憶 23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フローチャート : 直接アクセス記憶 23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ローチャート : 直接アクセス記憶 23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ローチャート : 直接アクセス記憶 23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フローチャート : 直接アクセス記憶 23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フローチャート : 直接アクセス記憶 23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フローチャート : 直接アクセス記憶 23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ローチャート : 直接アクセス記憶 24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ローチャート : 直接アクセス記憶 24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192"/>
              <p:cNvGrpSpPr/>
              <p:nvPr/>
            </p:nvGrpSpPr>
            <p:grpSpPr>
              <a:xfrm>
                <a:off x="1104543" y="4616735"/>
                <a:ext cx="1866457" cy="153418"/>
                <a:chOff x="5575944" y="5070012"/>
                <a:chExt cx="1866457" cy="153418"/>
              </a:xfrm>
            </p:grpSpPr>
            <p:sp>
              <p:nvSpPr>
                <p:cNvPr id="194" name="直方体 19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ローチャート : 直接アクセス記憶 19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ローチャート : 直接アクセス記憶 19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フローチャート : 直接アクセス記憶 19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フローチャート : 直接アクセス記憶 19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フローチャート : 直接アクセス記憶 19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フローチャート : 直接アクセス記憶 19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フローチャート : 直接アクセス記憶 20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フローチャート : 直接アクセス記憶 20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フローチャート : 直接アクセス記憶 20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フローチャート : 直接アクセス記憶 20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フローチャート : 直接アクセス記憶 20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フローチャート : 直接アクセス記憶 20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フローチャート : 直接アクセス記憶 20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ローチャート : 直接アクセス記憶 20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ローチャート : 直接アクセス記憶 20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ローチャート : 直接アクセス記憶 20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ローチャート : 直接アクセス記憶 21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ローチャート : 直接アクセス記憶 21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ローチャート : 直接アクセス記憶 21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フローチャート : 直接アクセス記憶 21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ローチャート : 直接アクセス記憶 21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ローチャート : 直接アクセス記憶 21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ローチャート : 直接アクセス記憶 21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8" name="正方形/長方形 187"/>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771124" y="5021930"/>
            <a:ext cx="739327" cy="281048"/>
            <a:chOff x="2707624" y="2425280"/>
            <a:chExt cx="739327" cy="281048"/>
          </a:xfrm>
        </p:grpSpPr>
        <p:sp>
          <p:nvSpPr>
            <p:cNvPr id="281" name="直方体 280"/>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直方体 281"/>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2813524" y="2506273"/>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278" name="正方形/長方形 277"/>
          <p:cNvSpPr/>
          <p:nvPr/>
        </p:nvSpPr>
        <p:spPr>
          <a:xfrm>
            <a:off x="2696000" y="5211443"/>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p:cNvSpPr/>
          <p:nvPr/>
        </p:nvSpPr>
        <p:spPr>
          <a:xfrm rot="5400000">
            <a:off x="2612439" y="5280579"/>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761814" y="4820847"/>
            <a:ext cx="739327" cy="288967"/>
            <a:chOff x="2698314" y="2224197"/>
            <a:chExt cx="739327" cy="288967"/>
          </a:xfrm>
        </p:grpSpPr>
        <p:sp>
          <p:nvSpPr>
            <p:cNvPr id="283" name="直方体 282"/>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直方体 283"/>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テキスト ボックス 284"/>
            <p:cNvSpPr txBox="1"/>
            <p:nvPr/>
          </p:nvSpPr>
          <p:spPr>
            <a:xfrm>
              <a:off x="2813524" y="2313109"/>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287" name="グループ化 286"/>
          <p:cNvGrpSpPr/>
          <p:nvPr/>
        </p:nvGrpSpPr>
        <p:grpSpPr>
          <a:xfrm>
            <a:off x="2768346" y="4616316"/>
            <a:ext cx="739327" cy="295235"/>
            <a:chOff x="2710618" y="2026217"/>
            <a:chExt cx="739327" cy="295235"/>
          </a:xfrm>
        </p:grpSpPr>
        <p:sp>
          <p:nvSpPr>
            <p:cNvPr id="288" name="直方体 287"/>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9" name="直方体 288"/>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テキスト ボックス 289"/>
            <p:cNvSpPr txBox="1"/>
            <p:nvPr/>
          </p:nvSpPr>
          <p:spPr>
            <a:xfrm>
              <a:off x="2823537" y="2121397"/>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205" y="1001527"/>
            <a:ext cx="1804011" cy="120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左中かっこ 17"/>
          <p:cNvSpPr/>
          <p:nvPr/>
        </p:nvSpPr>
        <p:spPr>
          <a:xfrm flipH="1">
            <a:off x="1593228" y="1071323"/>
            <a:ext cx="326718" cy="1146555"/>
          </a:xfrm>
          <a:prstGeom prst="leftBrace">
            <a:avLst>
              <a:gd name="adj1" fmla="val 8333"/>
              <a:gd name="adj2" fmla="val 50896"/>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Text Box 880"/>
          <p:cNvSpPr txBox="1">
            <a:spLocks noChangeArrowheads="1"/>
          </p:cNvSpPr>
          <p:nvPr/>
        </p:nvSpPr>
        <p:spPr bwMode="auto">
          <a:xfrm>
            <a:off x="4068887" y="569424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58" name="テキスト ボックス 57"/>
          <p:cNvSpPr txBox="1"/>
          <p:nvPr/>
        </p:nvSpPr>
        <p:spPr>
          <a:xfrm>
            <a:off x="4612954" y="716743"/>
            <a:ext cx="3302507" cy="338554"/>
          </a:xfrm>
          <a:prstGeom prst="rect">
            <a:avLst/>
          </a:prstGeom>
          <a:noFill/>
        </p:spPr>
        <p:txBody>
          <a:bodyPr wrap="none" rtlCol="0">
            <a:spAutoFit/>
          </a:bodyPr>
          <a:lstStyle/>
          <a:p>
            <a:r>
              <a:rPr lang="ja-JP" altLang="en-US" sz="1600" dirty="0" smtClean="0"/>
              <a:t>外観チェック担当者別要素作業時間</a:t>
            </a:r>
            <a:endParaRPr kumimoji="1" lang="ja-JP" altLang="en-US" sz="1600" dirty="0"/>
          </a:p>
        </p:txBody>
      </p:sp>
      <p:sp>
        <p:nvSpPr>
          <p:cNvPr id="262" name="テキスト ボックス 261"/>
          <p:cNvSpPr txBox="1"/>
          <p:nvPr/>
        </p:nvSpPr>
        <p:spPr>
          <a:xfrm>
            <a:off x="7856718" y="448428"/>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18.5.15</a:t>
            </a:r>
            <a:endParaRPr kumimoji="1" lang="ja-JP" altLang="en-US" sz="1200" dirty="0"/>
          </a:p>
        </p:txBody>
      </p:sp>
      <p:sp>
        <p:nvSpPr>
          <p:cNvPr id="263" name="Rectangle 219"/>
          <p:cNvSpPr>
            <a:spLocks noChangeArrowheads="1"/>
          </p:cNvSpPr>
          <p:nvPr/>
        </p:nvSpPr>
        <p:spPr bwMode="auto">
          <a:xfrm>
            <a:off x="7888685" y="688146"/>
            <a:ext cx="97273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原田</a:t>
            </a:r>
            <a:r>
              <a:rPr lang="ja-JP" altLang="en-US" sz="1200" dirty="0" smtClean="0"/>
              <a:t>・</a:t>
            </a:r>
            <a:r>
              <a:rPr lang="ja-JP" altLang="en-US" sz="1200" dirty="0"/>
              <a:t>白井</a:t>
            </a:r>
          </a:p>
          <a:p>
            <a:r>
              <a:rPr lang="ja-JP" altLang="en-US" sz="1200" dirty="0"/>
              <a:t>中村</a:t>
            </a:r>
            <a:r>
              <a:rPr lang="ja-JP" altLang="en-US" sz="1200" dirty="0" smtClean="0"/>
              <a:t>・木村</a:t>
            </a:r>
            <a:endParaRPr lang="ja-JP" altLang="en-US" sz="1200" dirty="0"/>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31" y="3989185"/>
            <a:ext cx="7715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23"/>
          <p:cNvSpPr/>
          <p:nvPr/>
        </p:nvSpPr>
        <p:spPr>
          <a:xfrm>
            <a:off x="416356" y="4009591"/>
            <a:ext cx="3281668"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0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品質上非常に</a:t>
            </a:r>
            <a:endParaRPr lang="en-US" altLang="ja-JP" sz="40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endParaRPr>
          </a:p>
          <a:p>
            <a:pPr algn="ctr"/>
            <a:r>
              <a:rPr lang="ja-JP" altLang="en-US" sz="40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重要な工程</a:t>
            </a:r>
            <a:endParaRPr lang="ja-JP" altLang="en-US" sz="40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284" y="1125545"/>
            <a:ext cx="4780761" cy="431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4274214" y="5543629"/>
            <a:ext cx="4904630"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原田君と</a:t>
            </a:r>
            <a:r>
              <a:rPr lang="ja-JP" altLang="en-US"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中村さん</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で</a:t>
            </a:r>
            <a:r>
              <a:rPr lang="en-US" altLang="ja-JP"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4.6</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秒の差がある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正方形/長方形 14"/>
          <p:cNvSpPr/>
          <p:nvPr/>
        </p:nvSpPr>
        <p:spPr>
          <a:xfrm>
            <a:off x="3921622" y="3481717"/>
            <a:ext cx="4760775" cy="4631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919446" y="3980611"/>
            <a:ext cx="4762951" cy="427007"/>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903552" y="4857434"/>
            <a:ext cx="436091" cy="48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813639" y="4852011"/>
            <a:ext cx="436091" cy="4902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786468" y="4492583"/>
            <a:ext cx="942188" cy="1248318"/>
            <a:chOff x="9972600" y="2780928"/>
            <a:chExt cx="1812924" cy="2055413"/>
          </a:xfrm>
        </p:grpSpPr>
        <p:sp>
          <p:nvSpPr>
            <p:cNvPr id="83" name="Freeform 851"/>
            <p:cNvSpPr>
              <a:spLocks/>
            </p:cNvSpPr>
            <p:nvPr/>
          </p:nvSpPr>
          <p:spPr bwMode="auto">
            <a:xfrm>
              <a:off x="10277574" y="4141071"/>
              <a:ext cx="1330587" cy="670595"/>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grpSp>
          <p:nvGrpSpPr>
            <p:cNvPr id="6" name="グループ化 5"/>
            <p:cNvGrpSpPr/>
            <p:nvPr/>
          </p:nvGrpSpPr>
          <p:grpSpPr>
            <a:xfrm>
              <a:off x="9972600" y="4035115"/>
              <a:ext cx="572836" cy="801226"/>
              <a:chOff x="9972600" y="4035115"/>
              <a:chExt cx="572836" cy="801226"/>
            </a:xfrm>
          </p:grpSpPr>
          <p:sp>
            <p:nvSpPr>
              <p:cNvPr id="78" name="Freeform 1376"/>
              <p:cNvSpPr>
                <a:spLocks/>
              </p:cNvSpPr>
              <p:nvPr/>
            </p:nvSpPr>
            <p:spPr bwMode="auto">
              <a:xfrm rot="6070552">
                <a:off x="9858405" y="4149310"/>
                <a:ext cx="801226" cy="572836"/>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79" name="Freeform 1377"/>
              <p:cNvSpPr>
                <a:spLocks/>
              </p:cNvSpPr>
              <p:nvPr/>
            </p:nvSpPr>
            <p:spPr bwMode="auto">
              <a:xfrm rot="5819503">
                <a:off x="10159777" y="4169838"/>
                <a:ext cx="117951" cy="84599"/>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0" name="Freeform 1378"/>
              <p:cNvSpPr>
                <a:spLocks/>
              </p:cNvSpPr>
              <p:nvPr/>
            </p:nvSpPr>
            <p:spPr bwMode="auto">
              <a:xfrm rot="5819503">
                <a:off x="10149236" y="4386132"/>
                <a:ext cx="155695" cy="129390"/>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1" name="Line 1379"/>
              <p:cNvSpPr>
                <a:spLocks noChangeShapeType="1"/>
              </p:cNvSpPr>
              <p:nvPr/>
            </p:nvSpPr>
            <p:spPr bwMode="auto">
              <a:xfrm rot="5819503" flipH="1">
                <a:off x="10087996" y="4276402"/>
                <a:ext cx="103797" cy="9455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85" name="Freeform 222"/>
            <p:cNvSpPr>
              <a:spLocks/>
            </p:cNvSpPr>
            <p:nvPr/>
          </p:nvSpPr>
          <p:spPr bwMode="auto">
            <a:xfrm flipH="1">
              <a:off x="11368007" y="4052439"/>
              <a:ext cx="138239" cy="162082"/>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Oval 226"/>
            <p:cNvSpPr>
              <a:spLocks noChangeArrowheads="1"/>
            </p:cNvSpPr>
            <p:nvPr/>
          </p:nvSpPr>
          <p:spPr bwMode="auto">
            <a:xfrm flipH="1">
              <a:off x="10699424" y="3766022"/>
              <a:ext cx="62836" cy="954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87" name="Freeform 227"/>
            <p:cNvSpPr>
              <a:spLocks/>
            </p:cNvSpPr>
            <p:nvPr/>
          </p:nvSpPr>
          <p:spPr bwMode="auto">
            <a:xfrm flipH="1">
              <a:off x="11156875" y="4052439"/>
              <a:ext cx="55295" cy="73270"/>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Line 228"/>
            <p:cNvSpPr>
              <a:spLocks noChangeShapeType="1"/>
            </p:cNvSpPr>
            <p:nvPr/>
          </p:nvSpPr>
          <p:spPr bwMode="auto">
            <a:xfrm>
              <a:off x="11066390" y="4039117"/>
              <a:ext cx="27648" cy="4218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Oval 229"/>
            <p:cNvSpPr>
              <a:spLocks noChangeArrowheads="1"/>
            </p:cNvSpPr>
            <p:nvPr/>
          </p:nvSpPr>
          <p:spPr bwMode="auto">
            <a:xfrm flipH="1">
              <a:off x="10744669" y="4074642"/>
              <a:ext cx="138239" cy="175404"/>
            </a:xfrm>
            <a:prstGeom prst="ellipse">
              <a:avLst/>
            </a:prstGeom>
            <a:solidFill>
              <a:srgbClr val="CC0000"/>
            </a:solidFill>
            <a:ln w="23813" cap="rnd">
              <a:solidFill>
                <a:srgbClr val="000000"/>
              </a:solidFill>
              <a:round/>
              <a:headEnd/>
              <a:tailEnd/>
            </a:ln>
          </p:spPr>
          <p:txBody>
            <a:bodyPr/>
            <a:lstStyle/>
            <a:p>
              <a:endParaRPr lang="ja-JP" altLang="en-US" sz="1600"/>
            </a:p>
          </p:txBody>
        </p:sp>
        <p:sp>
          <p:nvSpPr>
            <p:cNvPr id="91" name="Line 748"/>
            <p:cNvSpPr>
              <a:spLocks noChangeShapeType="1"/>
            </p:cNvSpPr>
            <p:nvPr/>
          </p:nvSpPr>
          <p:spPr bwMode="auto">
            <a:xfrm>
              <a:off x="10082338" y="3345079"/>
              <a:ext cx="0" cy="2069"/>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2" name="Freeform 696"/>
            <p:cNvSpPr>
              <a:spLocks/>
            </p:cNvSpPr>
            <p:nvPr/>
          </p:nvSpPr>
          <p:spPr bwMode="auto">
            <a:xfrm>
              <a:off x="10284537" y="3005833"/>
              <a:ext cx="1441336" cy="122969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93" name="Freeform 697"/>
            <p:cNvSpPr>
              <a:spLocks/>
            </p:cNvSpPr>
            <p:nvPr/>
          </p:nvSpPr>
          <p:spPr bwMode="auto">
            <a:xfrm>
              <a:off x="10474539" y="3229412"/>
              <a:ext cx="996077" cy="108996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95" name="Freeform 699"/>
            <p:cNvSpPr>
              <a:spLocks/>
            </p:cNvSpPr>
            <p:nvPr/>
          </p:nvSpPr>
          <p:spPr bwMode="auto">
            <a:xfrm>
              <a:off x="10672220" y="3497245"/>
              <a:ext cx="136266" cy="8850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701"/>
            <p:cNvSpPr>
              <a:spLocks/>
            </p:cNvSpPr>
            <p:nvPr/>
          </p:nvSpPr>
          <p:spPr bwMode="auto">
            <a:xfrm>
              <a:off x="10971619" y="3359837"/>
              <a:ext cx="170810" cy="121109"/>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8" name="Freeform 702"/>
            <p:cNvSpPr>
              <a:spLocks/>
            </p:cNvSpPr>
            <p:nvPr/>
          </p:nvSpPr>
          <p:spPr bwMode="auto">
            <a:xfrm>
              <a:off x="10641513" y="3394771"/>
              <a:ext cx="165054" cy="8850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99" name="グループ化 98"/>
            <p:cNvGrpSpPr/>
            <p:nvPr/>
          </p:nvGrpSpPr>
          <p:grpSpPr>
            <a:xfrm>
              <a:off x="10261723" y="2780928"/>
              <a:ext cx="1523801" cy="895615"/>
              <a:chOff x="6718234" y="594578"/>
              <a:chExt cx="857503" cy="487920"/>
            </a:xfrm>
          </p:grpSpPr>
          <p:sp>
            <p:nvSpPr>
              <p:cNvPr id="100"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3" name="テキスト ボックス 102"/>
              <p:cNvSpPr txBox="1"/>
              <p:nvPr/>
            </p:nvSpPr>
            <p:spPr>
              <a:xfrm>
                <a:off x="6821515" y="652446"/>
                <a:ext cx="635606" cy="237479"/>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59" name="円/楕円 58"/>
            <p:cNvSpPr/>
            <p:nvPr/>
          </p:nvSpPr>
          <p:spPr>
            <a:xfrm>
              <a:off x="10917538" y="4052439"/>
              <a:ext cx="152248" cy="15155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円/楕円 6"/>
            <p:cNvSpPr/>
            <p:nvPr/>
          </p:nvSpPr>
          <p:spPr>
            <a:xfrm>
              <a:off x="10699424" y="3663933"/>
              <a:ext cx="143912" cy="143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1094038" y="3663933"/>
              <a:ext cx="143912" cy="143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5"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１２</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現状把握１</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267" name="テキスト ボックス 266"/>
          <p:cNvSpPr txBox="1"/>
          <p:nvPr/>
        </p:nvSpPr>
        <p:spPr>
          <a:xfrm>
            <a:off x="8230345" y="35332"/>
            <a:ext cx="851871" cy="369332"/>
          </a:xfrm>
          <a:prstGeom prst="rect">
            <a:avLst/>
          </a:prstGeom>
          <a:noFill/>
        </p:spPr>
        <p:txBody>
          <a:bodyPr wrap="square" rtlCol="0">
            <a:spAutoFit/>
          </a:bodyPr>
          <a:lstStyle/>
          <a:p>
            <a:r>
              <a:rPr kumimoji="1" lang="en-US" altLang="ja-JP" dirty="0" smtClean="0"/>
              <a:t>11/21</a:t>
            </a:r>
            <a:endParaRPr kumimoji="1" lang="ja-JP" altLang="en-US" dirty="0"/>
          </a:p>
        </p:txBody>
      </p:sp>
      <p:sp>
        <p:nvSpPr>
          <p:cNvPr id="264" name="角丸四角形吹き出し 263"/>
          <p:cNvSpPr/>
          <p:nvPr/>
        </p:nvSpPr>
        <p:spPr>
          <a:xfrm>
            <a:off x="3217540" y="3346375"/>
            <a:ext cx="1858516" cy="477388"/>
          </a:xfrm>
          <a:prstGeom prst="wedgeRoundRectCallout">
            <a:avLst>
              <a:gd name="adj1" fmla="val -82479"/>
              <a:gd name="adj2" fmla="val 2960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ステップ４で説明</a:t>
            </a:r>
            <a:endParaRPr kumimoji="1" lang="ja-JP" altLang="en-US" dirty="0">
              <a:solidFill>
                <a:schemeClr val="tx1"/>
              </a:solidFill>
            </a:endParaRPr>
          </a:p>
        </p:txBody>
      </p:sp>
      <p:sp>
        <p:nvSpPr>
          <p:cNvPr id="266" name="角丸四角形吹き出し 265"/>
          <p:cNvSpPr/>
          <p:nvPr/>
        </p:nvSpPr>
        <p:spPr>
          <a:xfrm>
            <a:off x="5943309" y="219998"/>
            <a:ext cx="1858516" cy="477388"/>
          </a:xfrm>
          <a:prstGeom prst="wedgeRoundRectCallout">
            <a:avLst>
              <a:gd name="adj1" fmla="val -83493"/>
              <a:gd name="adj2" fmla="val -29632"/>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お題目がない</a:t>
            </a:r>
            <a:endParaRPr kumimoji="1" lang="ja-JP" altLang="en-US" dirty="0">
              <a:solidFill>
                <a:schemeClr val="tx1"/>
              </a:solidFill>
            </a:endParaRPr>
          </a:p>
        </p:txBody>
      </p:sp>
      <p:sp>
        <p:nvSpPr>
          <p:cNvPr id="268" name="角丸四角形吹き出し 267"/>
          <p:cNvSpPr/>
          <p:nvPr/>
        </p:nvSpPr>
        <p:spPr>
          <a:xfrm>
            <a:off x="2589560" y="5494366"/>
            <a:ext cx="2862347" cy="470713"/>
          </a:xfrm>
          <a:prstGeom prst="wedgeRoundRectCallout">
            <a:avLst>
              <a:gd name="adj1" fmla="val -17365"/>
              <a:gd name="adj2" fmla="val 96711"/>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一応答えが素直で良い</a:t>
            </a:r>
            <a:endParaRPr kumimoji="1" lang="ja-JP" altLang="en-US" dirty="0">
              <a:solidFill>
                <a:schemeClr val="tx1"/>
              </a:solidFill>
            </a:endParaRPr>
          </a:p>
        </p:txBody>
      </p:sp>
    </p:spTree>
    <p:extLst>
      <p:ext uri="{BB962C8B-B14F-4D97-AF65-F5344CB8AC3E}">
        <p14:creationId xmlns:p14="http://schemas.microsoft.com/office/powerpoint/2010/main" val="362529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down)">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wipe(down)">
                                      <p:cBhvr>
                                        <p:cTn id="12" dur="5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8"/>
                                        </p:tgtEl>
                                        <p:attrNameLst>
                                          <p:attrName>style.visibility</p:attrName>
                                        </p:attrNameLst>
                                      </p:cBhvr>
                                      <p:to>
                                        <p:strVal val="visible"/>
                                      </p:to>
                                    </p:set>
                                    <p:animEffect transition="in" filter="wipe(down)">
                                      <p:cBhvr>
                                        <p:cTn id="17"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6" grpId="0" animBg="1"/>
      <p:bldP spid="2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7673238" y="3015921"/>
            <a:ext cx="473729" cy="181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9" name="グループ化 288"/>
          <p:cNvGrpSpPr/>
          <p:nvPr/>
        </p:nvGrpSpPr>
        <p:grpSpPr>
          <a:xfrm flipH="1">
            <a:off x="4942217" y="757944"/>
            <a:ext cx="942722" cy="1041838"/>
            <a:chOff x="4355976" y="514443"/>
            <a:chExt cx="972646" cy="1172242"/>
          </a:xfrm>
        </p:grpSpPr>
        <p:sp>
          <p:nvSpPr>
            <p:cNvPr id="367" name="Freeform 1376"/>
            <p:cNvSpPr>
              <a:spLocks/>
            </p:cNvSpPr>
            <p:nvPr/>
          </p:nvSpPr>
          <p:spPr bwMode="auto">
            <a:xfrm>
              <a:off x="4355976" y="1135502"/>
              <a:ext cx="292523" cy="19975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68" name="Freeform 1362"/>
            <p:cNvSpPr>
              <a:spLocks/>
            </p:cNvSpPr>
            <p:nvPr/>
          </p:nvSpPr>
          <p:spPr bwMode="auto">
            <a:xfrm>
              <a:off x="4535369" y="1222434"/>
              <a:ext cx="657771" cy="46425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69" name="Freeform 1372"/>
            <p:cNvSpPr>
              <a:spLocks/>
            </p:cNvSpPr>
            <p:nvPr/>
          </p:nvSpPr>
          <p:spPr bwMode="auto">
            <a:xfrm>
              <a:off x="4800416" y="1276072"/>
              <a:ext cx="140604" cy="90631"/>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70" name="Freeform 1373"/>
            <p:cNvSpPr>
              <a:spLocks/>
            </p:cNvSpPr>
            <p:nvPr/>
          </p:nvSpPr>
          <p:spPr bwMode="auto">
            <a:xfrm>
              <a:off x="4839203" y="1274223"/>
              <a:ext cx="171312" cy="144269"/>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1374"/>
            <p:cNvSpPr>
              <a:spLocks/>
            </p:cNvSpPr>
            <p:nvPr/>
          </p:nvSpPr>
          <p:spPr bwMode="auto">
            <a:xfrm>
              <a:off x="4717992" y="1264975"/>
              <a:ext cx="79192" cy="9248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Freeform 1375"/>
            <p:cNvSpPr>
              <a:spLocks/>
            </p:cNvSpPr>
            <p:nvPr/>
          </p:nvSpPr>
          <p:spPr bwMode="auto">
            <a:xfrm>
              <a:off x="4735770" y="1394447"/>
              <a:ext cx="38788" cy="24046"/>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 name="Freeform 1377"/>
            <p:cNvSpPr>
              <a:spLocks/>
            </p:cNvSpPr>
            <p:nvPr/>
          </p:nvSpPr>
          <p:spPr bwMode="auto">
            <a:xfrm>
              <a:off x="4407693" y="1244629"/>
              <a:ext cx="40404" cy="31443"/>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 name="Freeform 1378"/>
            <p:cNvSpPr>
              <a:spLocks/>
            </p:cNvSpPr>
            <p:nvPr/>
          </p:nvSpPr>
          <p:spPr bwMode="auto">
            <a:xfrm>
              <a:off x="4482036" y="1222434"/>
              <a:ext cx="53333" cy="48090"/>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Line 1379"/>
            <p:cNvSpPr>
              <a:spLocks noChangeShapeType="1"/>
            </p:cNvSpPr>
            <p:nvPr/>
          </p:nvSpPr>
          <p:spPr bwMode="auto">
            <a:xfrm flipH="1">
              <a:off x="4451329" y="1266825"/>
              <a:ext cx="35555" cy="3514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6" name="月 375"/>
            <p:cNvSpPr/>
            <p:nvPr/>
          </p:nvSpPr>
          <p:spPr>
            <a:xfrm rot="20529866" flipH="1">
              <a:off x="5050841" y="695121"/>
              <a:ext cx="277781" cy="621146"/>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Freeform 696"/>
            <p:cNvSpPr>
              <a:spLocks/>
            </p:cNvSpPr>
            <p:nvPr/>
          </p:nvSpPr>
          <p:spPr bwMode="auto">
            <a:xfrm rot="245351">
              <a:off x="4604187" y="629384"/>
              <a:ext cx="644077" cy="6244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378" name="Freeform 697"/>
            <p:cNvSpPr>
              <a:spLocks/>
            </p:cNvSpPr>
            <p:nvPr/>
          </p:nvSpPr>
          <p:spPr bwMode="auto">
            <a:xfrm rot="245351">
              <a:off x="4634660" y="754382"/>
              <a:ext cx="476495" cy="57237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79" name="Oval 1365"/>
            <p:cNvSpPr>
              <a:spLocks noChangeArrowheads="1"/>
            </p:cNvSpPr>
            <p:nvPr/>
          </p:nvSpPr>
          <p:spPr bwMode="auto">
            <a:xfrm rot="245351">
              <a:off x="4791044" y="970738"/>
              <a:ext cx="19041" cy="314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0" name="Oval 1366"/>
            <p:cNvSpPr>
              <a:spLocks noChangeArrowheads="1"/>
            </p:cNvSpPr>
            <p:nvPr/>
          </p:nvSpPr>
          <p:spPr bwMode="auto">
            <a:xfrm rot="245351">
              <a:off x="4891997" y="967373"/>
              <a:ext cx="19041" cy="314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1" name="Oval 1371"/>
            <p:cNvSpPr>
              <a:spLocks noChangeArrowheads="1"/>
            </p:cNvSpPr>
            <p:nvPr/>
          </p:nvSpPr>
          <p:spPr bwMode="auto">
            <a:xfrm rot="245351">
              <a:off x="4816809" y="1160343"/>
              <a:ext cx="71770" cy="69450"/>
            </a:xfrm>
            <a:prstGeom prst="ellipse">
              <a:avLst/>
            </a:prstGeom>
            <a:solidFill>
              <a:srgbClr val="CC0000"/>
            </a:solidFill>
            <a:ln w="17463">
              <a:solidFill>
                <a:srgbClr val="000000"/>
              </a:solidFill>
              <a:miter lim="800000"/>
              <a:headEnd/>
              <a:tailEnd/>
            </a:ln>
          </p:spPr>
          <p:txBody>
            <a:bodyPr/>
            <a:lstStyle/>
            <a:p>
              <a:endParaRPr lang="ja-JP" altLang="en-US"/>
            </a:p>
          </p:txBody>
        </p:sp>
        <p:grpSp>
          <p:nvGrpSpPr>
            <p:cNvPr id="382" name="グループ化 381"/>
            <p:cNvGrpSpPr/>
            <p:nvPr/>
          </p:nvGrpSpPr>
          <p:grpSpPr>
            <a:xfrm rot="245351">
              <a:off x="4541401" y="514443"/>
              <a:ext cx="737992" cy="421837"/>
              <a:chOff x="6718234" y="594578"/>
              <a:chExt cx="857503" cy="487920"/>
            </a:xfrm>
          </p:grpSpPr>
          <p:sp>
            <p:nvSpPr>
              <p:cNvPr id="38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8" name="テキスト ボックス 387"/>
              <p:cNvSpPr txBox="1"/>
              <p:nvPr/>
            </p:nvSpPr>
            <p:spPr>
              <a:xfrm>
                <a:off x="6746108" y="614665"/>
                <a:ext cx="635606" cy="230832"/>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cxnSp>
          <p:nvCxnSpPr>
            <p:cNvPr id="383" name="直線コネクタ 382"/>
            <p:cNvCxnSpPr/>
            <p:nvPr/>
          </p:nvCxnSpPr>
          <p:spPr>
            <a:xfrm flipH="1">
              <a:off x="4871446" y="809159"/>
              <a:ext cx="113258" cy="116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p:nvPr/>
          </p:nvCxnSpPr>
          <p:spPr>
            <a:xfrm>
              <a:off x="4735770" y="817722"/>
              <a:ext cx="104751" cy="123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09" y="1174407"/>
            <a:ext cx="3373703" cy="12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p:cNvSpPr>
            <a:spLocks noChangeArrowheads="1"/>
          </p:cNvSpPr>
          <p:nvPr/>
        </p:nvSpPr>
        <p:spPr bwMode="auto">
          <a:xfrm>
            <a:off x="250825" y="350203"/>
            <a:ext cx="8610600" cy="633439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2" name="テキスト ボックス 1"/>
          <p:cNvSpPr txBox="1"/>
          <p:nvPr/>
        </p:nvSpPr>
        <p:spPr>
          <a:xfrm>
            <a:off x="1920632" y="921480"/>
            <a:ext cx="1261884" cy="307777"/>
          </a:xfrm>
          <a:prstGeom prst="rect">
            <a:avLst/>
          </a:prstGeom>
          <a:noFill/>
        </p:spPr>
        <p:txBody>
          <a:bodyPr wrap="none" rtlCol="0">
            <a:spAutoFit/>
          </a:bodyPr>
          <a:lstStyle/>
          <a:p>
            <a:r>
              <a:rPr kumimoji="1" lang="ja-JP" altLang="en-US" sz="1400" dirty="0" smtClean="0"/>
              <a:t>作業時間推移</a:t>
            </a:r>
            <a:endParaRPr kumimoji="1" lang="ja-JP" altLang="en-US" sz="1400" dirty="0"/>
          </a:p>
        </p:txBody>
      </p:sp>
      <p:sp>
        <p:nvSpPr>
          <p:cNvPr id="7" name="テキスト ボックス 6"/>
          <p:cNvSpPr txBox="1"/>
          <p:nvPr/>
        </p:nvSpPr>
        <p:spPr>
          <a:xfrm>
            <a:off x="4171589" y="2375863"/>
            <a:ext cx="723275" cy="307777"/>
          </a:xfrm>
          <a:prstGeom prst="rect">
            <a:avLst/>
          </a:prstGeom>
          <a:noFill/>
        </p:spPr>
        <p:txBody>
          <a:bodyPr wrap="none" rtlCol="0">
            <a:spAutoFit/>
          </a:bodyPr>
          <a:lstStyle/>
          <a:p>
            <a:r>
              <a:rPr kumimoji="1" lang="ja-JP" altLang="en-US" sz="1400" dirty="0" smtClean="0"/>
              <a:t>（回数）</a:t>
            </a:r>
            <a:endParaRPr kumimoji="1" lang="ja-JP" altLang="en-US" sz="1400" dirty="0"/>
          </a:p>
        </p:txBody>
      </p:sp>
      <p:sp>
        <p:nvSpPr>
          <p:cNvPr id="44" name="テキスト ボックス 43"/>
          <p:cNvSpPr txBox="1"/>
          <p:nvPr/>
        </p:nvSpPr>
        <p:spPr>
          <a:xfrm>
            <a:off x="437064" y="896079"/>
            <a:ext cx="543739" cy="307777"/>
          </a:xfrm>
          <a:prstGeom prst="rect">
            <a:avLst/>
          </a:prstGeom>
          <a:noFill/>
        </p:spPr>
        <p:txBody>
          <a:bodyPr wrap="none" rtlCol="0">
            <a:spAutoFit/>
          </a:bodyPr>
          <a:lstStyle/>
          <a:p>
            <a:r>
              <a:rPr lang="ja-JP" altLang="en-US" sz="1400" dirty="0"/>
              <a:t>（</a:t>
            </a:r>
            <a:r>
              <a:rPr kumimoji="1" lang="ja-JP" altLang="en-US" sz="1400" dirty="0" smtClean="0"/>
              <a:t>秒）</a:t>
            </a:r>
            <a:endParaRPr kumimoji="1" lang="ja-JP" altLang="en-US" sz="1400" dirty="0"/>
          </a:p>
        </p:txBody>
      </p:sp>
      <p:sp>
        <p:nvSpPr>
          <p:cNvPr id="9" name="テキスト ボックス 8"/>
          <p:cNvSpPr txBox="1"/>
          <p:nvPr/>
        </p:nvSpPr>
        <p:spPr>
          <a:xfrm>
            <a:off x="858648" y="2369031"/>
            <a:ext cx="431528" cy="307777"/>
          </a:xfrm>
          <a:prstGeom prst="rect">
            <a:avLst/>
          </a:prstGeom>
          <a:noFill/>
        </p:spPr>
        <p:txBody>
          <a:bodyPr wrap="none" rtlCol="0">
            <a:spAutoFit/>
          </a:bodyPr>
          <a:lstStyle/>
          <a:p>
            <a:r>
              <a:rPr kumimoji="1" lang="ja-JP" altLang="en-US" sz="1400" dirty="0" smtClean="0"/>
              <a:t>３０</a:t>
            </a:r>
            <a:endParaRPr kumimoji="1" lang="ja-JP" altLang="en-US" sz="1400" dirty="0"/>
          </a:p>
        </p:txBody>
      </p:sp>
      <p:sp>
        <p:nvSpPr>
          <p:cNvPr id="45" name="テキスト ボックス 44"/>
          <p:cNvSpPr txBox="1"/>
          <p:nvPr/>
        </p:nvSpPr>
        <p:spPr>
          <a:xfrm>
            <a:off x="1291216" y="2369031"/>
            <a:ext cx="431528" cy="307777"/>
          </a:xfrm>
          <a:prstGeom prst="rect">
            <a:avLst/>
          </a:prstGeom>
          <a:noFill/>
        </p:spPr>
        <p:txBody>
          <a:bodyPr wrap="none" rtlCol="0">
            <a:spAutoFit/>
          </a:bodyPr>
          <a:lstStyle/>
          <a:p>
            <a:r>
              <a:rPr lang="ja-JP" altLang="en-US" sz="1400" dirty="0" smtClean="0"/>
              <a:t>６</a:t>
            </a:r>
            <a:r>
              <a:rPr kumimoji="1" lang="ja-JP" altLang="en-US" sz="1400" dirty="0" smtClean="0"/>
              <a:t>０</a:t>
            </a:r>
            <a:endParaRPr kumimoji="1" lang="ja-JP" altLang="en-US" sz="1400" dirty="0"/>
          </a:p>
        </p:txBody>
      </p:sp>
      <p:sp>
        <p:nvSpPr>
          <p:cNvPr id="46" name="テキスト ボックス 45"/>
          <p:cNvSpPr txBox="1"/>
          <p:nvPr/>
        </p:nvSpPr>
        <p:spPr>
          <a:xfrm>
            <a:off x="1705328" y="2369031"/>
            <a:ext cx="431528" cy="307777"/>
          </a:xfrm>
          <a:prstGeom prst="rect">
            <a:avLst/>
          </a:prstGeom>
          <a:noFill/>
        </p:spPr>
        <p:txBody>
          <a:bodyPr wrap="none" rtlCol="0">
            <a:spAutoFit/>
          </a:bodyPr>
          <a:lstStyle/>
          <a:p>
            <a:r>
              <a:rPr lang="ja-JP" altLang="en-US" sz="1400" dirty="0"/>
              <a:t>９</a:t>
            </a:r>
            <a:r>
              <a:rPr kumimoji="1" lang="ja-JP" altLang="en-US" sz="1400" dirty="0" smtClean="0"/>
              <a:t>０</a:t>
            </a:r>
            <a:endParaRPr kumimoji="1" lang="ja-JP" altLang="en-US" sz="1400" dirty="0"/>
          </a:p>
        </p:txBody>
      </p:sp>
      <p:sp>
        <p:nvSpPr>
          <p:cNvPr id="47" name="テキスト ボックス 46"/>
          <p:cNvSpPr txBox="1"/>
          <p:nvPr/>
        </p:nvSpPr>
        <p:spPr>
          <a:xfrm>
            <a:off x="2069136" y="2369031"/>
            <a:ext cx="554960" cy="307777"/>
          </a:xfrm>
          <a:prstGeom prst="rect">
            <a:avLst/>
          </a:prstGeom>
          <a:noFill/>
        </p:spPr>
        <p:txBody>
          <a:bodyPr wrap="none" rtlCol="0">
            <a:spAutoFit/>
          </a:bodyPr>
          <a:lstStyle/>
          <a:p>
            <a:r>
              <a:rPr lang="ja-JP" altLang="en-US" sz="1400" dirty="0"/>
              <a:t>１２</a:t>
            </a:r>
            <a:r>
              <a:rPr kumimoji="1" lang="ja-JP" altLang="en-US" sz="1400" dirty="0" smtClean="0"/>
              <a:t>０</a:t>
            </a:r>
            <a:endParaRPr kumimoji="1" lang="ja-JP" altLang="en-US" sz="1400" dirty="0"/>
          </a:p>
        </p:txBody>
      </p:sp>
      <p:sp>
        <p:nvSpPr>
          <p:cNvPr id="48" name="テキスト ボックス 47"/>
          <p:cNvSpPr txBox="1"/>
          <p:nvPr/>
        </p:nvSpPr>
        <p:spPr>
          <a:xfrm>
            <a:off x="2491224" y="2369031"/>
            <a:ext cx="554960" cy="307777"/>
          </a:xfrm>
          <a:prstGeom prst="rect">
            <a:avLst/>
          </a:prstGeom>
          <a:noFill/>
        </p:spPr>
        <p:txBody>
          <a:bodyPr wrap="none" rtlCol="0">
            <a:spAutoFit/>
          </a:bodyPr>
          <a:lstStyle/>
          <a:p>
            <a:r>
              <a:rPr lang="ja-JP" altLang="en-US" sz="1400" dirty="0"/>
              <a:t>１５</a:t>
            </a:r>
            <a:r>
              <a:rPr kumimoji="1" lang="ja-JP" altLang="en-US" sz="1400" dirty="0" smtClean="0"/>
              <a:t>０</a:t>
            </a:r>
            <a:endParaRPr kumimoji="1" lang="ja-JP" altLang="en-US" sz="1400" dirty="0"/>
          </a:p>
        </p:txBody>
      </p:sp>
      <p:sp>
        <p:nvSpPr>
          <p:cNvPr id="49" name="テキスト ボックス 48"/>
          <p:cNvSpPr txBox="1"/>
          <p:nvPr/>
        </p:nvSpPr>
        <p:spPr>
          <a:xfrm>
            <a:off x="2909624" y="2369031"/>
            <a:ext cx="554960" cy="307777"/>
          </a:xfrm>
          <a:prstGeom prst="rect">
            <a:avLst/>
          </a:prstGeom>
          <a:noFill/>
        </p:spPr>
        <p:txBody>
          <a:bodyPr wrap="none" rtlCol="0">
            <a:spAutoFit/>
          </a:bodyPr>
          <a:lstStyle/>
          <a:p>
            <a:r>
              <a:rPr kumimoji="1" lang="ja-JP" altLang="en-US" sz="1400" dirty="0" smtClean="0"/>
              <a:t>１８０</a:t>
            </a:r>
            <a:endParaRPr kumimoji="1" lang="ja-JP" altLang="en-US" sz="1400" dirty="0"/>
          </a:p>
        </p:txBody>
      </p:sp>
      <p:sp>
        <p:nvSpPr>
          <p:cNvPr id="50" name="テキスト ボックス 49"/>
          <p:cNvSpPr txBox="1"/>
          <p:nvPr/>
        </p:nvSpPr>
        <p:spPr>
          <a:xfrm>
            <a:off x="3341672" y="2369031"/>
            <a:ext cx="554960" cy="307777"/>
          </a:xfrm>
          <a:prstGeom prst="rect">
            <a:avLst/>
          </a:prstGeom>
          <a:noFill/>
        </p:spPr>
        <p:txBody>
          <a:bodyPr wrap="none" rtlCol="0">
            <a:spAutoFit/>
          </a:bodyPr>
          <a:lstStyle/>
          <a:p>
            <a:r>
              <a:rPr lang="ja-JP" altLang="en-US" sz="1400" dirty="0"/>
              <a:t>２１</a:t>
            </a:r>
            <a:r>
              <a:rPr kumimoji="1" lang="ja-JP" altLang="en-US" sz="1400" dirty="0" smtClean="0"/>
              <a:t>０</a:t>
            </a:r>
            <a:endParaRPr kumimoji="1" lang="ja-JP" altLang="en-US" sz="1400" dirty="0"/>
          </a:p>
        </p:txBody>
      </p:sp>
      <p:sp>
        <p:nvSpPr>
          <p:cNvPr id="51" name="テキスト ボックス 50"/>
          <p:cNvSpPr txBox="1"/>
          <p:nvPr/>
        </p:nvSpPr>
        <p:spPr>
          <a:xfrm>
            <a:off x="3763840" y="2369031"/>
            <a:ext cx="554960" cy="307777"/>
          </a:xfrm>
          <a:prstGeom prst="rect">
            <a:avLst/>
          </a:prstGeom>
          <a:noFill/>
        </p:spPr>
        <p:txBody>
          <a:bodyPr wrap="none" rtlCol="0">
            <a:spAutoFit/>
          </a:bodyPr>
          <a:lstStyle/>
          <a:p>
            <a:r>
              <a:rPr lang="ja-JP" altLang="en-US" sz="1400" dirty="0"/>
              <a:t>２４</a:t>
            </a:r>
            <a:r>
              <a:rPr kumimoji="1" lang="ja-JP" altLang="en-US" sz="1400" dirty="0" smtClean="0"/>
              <a:t>０</a:t>
            </a:r>
            <a:endParaRPr kumimoji="1" lang="ja-JP" altLang="en-US" sz="1400" dirty="0"/>
          </a:p>
        </p:txBody>
      </p:sp>
      <p:sp>
        <p:nvSpPr>
          <p:cNvPr id="53" name="テキスト ボックス 52"/>
          <p:cNvSpPr txBox="1"/>
          <p:nvPr/>
        </p:nvSpPr>
        <p:spPr>
          <a:xfrm>
            <a:off x="468064" y="1981487"/>
            <a:ext cx="431528" cy="307777"/>
          </a:xfrm>
          <a:prstGeom prst="rect">
            <a:avLst/>
          </a:prstGeom>
          <a:noFill/>
        </p:spPr>
        <p:txBody>
          <a:bodyPr wrap="none" rtlCol="0">
            <a:spAutoFit/>
          </a:bodyPr>
          <a:lstStyle/>
          <a:p>
            <a:r>
              <a:rPr lang="ja-JP" altLang="en-US" sz="1400" dirty="0"/>
              <a:t>１５</a:t>
            </a:r>
            <a:endParaRPr kumimoji="1" lang="ja-JP" altLang="en-US" sz="1400" dirty="0"/>
          </a:p>
        </p:txBody>
      </p:sp>
      <p:sp>
        <p:nvSpPr>
          <p:cNvPr id="54" name="テキスト ボックス 53"/>
          <p:cNvSpPr txBox="1"/>
          <p:nvPr/>
        </p:nvSpPr>
        <p:spPr>
          <a:xfrm>
            <a:off x="468064" y="1747470"/>
            <a:ext cx="431528" cy="307777"/>
          </a:xfrm>
          <a:prstGeom prst="rect">
            <a:avLst/>
          </a:prstGeom>
          <a:noFill/>
        </p:spPr>
        <p:txBody>
          <a:bodyPr wrap="none" rtlCol="0">
            <a:spAutoFit/>
          </a:bodyPr>
          <a:lstStyle/>
          <a:p>
            <a:r>
              <a:rPr lang="ja-JP" altLang="en-US" sz="1400" dirty="0" smtClean="0"/>
              <a:t>１６</a:t>
            </a:r>
            <a:endParaRPr kumimoji="1" lang="ja-JP" altLang="en-US" sz="1400" dirty="0"/>
          </a:p>
        </p:txBody>
      </p:sp>
      <p:sp>
        <p:nvSpPr>
          <p:cNvPr id="55" name="テキスト ボックス 54"/>
          <p:cNvSpPr txBox="1"/>
          <p:nvPr/>
        </p:nvSpPr>
        <p:spPr>
          <a:xfrm>
            <a:off x="572896" y="2301577"/>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8" name="テキスト ボックス 7"/>
          <p:cNvSpPr txBox="1"/>
          <p:nvPr/>
        </p:nvSpPr>
        <p:spPr>
          <a:xfrm>
            <a:off x="489030" y="2168984"/>
            <a:ext cx="338554" cy="307776"/>
          </a:xfrm>
          <a:prstGeom prst="rect">
            <a:avLst/>
          </a:prstGeom>
          <a:noFill/>
        </p:spPr>
        <p:txBody>
          <a:bodyPr vert="eaVert" wrap="square" rtlCol="0">
            <a:spAutoFit/>
          </a:bodyPr>
          <a:lstStyle/>
          <a:p>
            <a:r>
              <a:rPr kumimoji="1" lang="ja-JP" altLang="en-US" sz="1000" dirty="0" smtClean="0"/>
              <a:t>・・・</a:t>
            </a:r>
            <a:endParaRPr kumimoji="1" lang="ja-JP" altLang="en-US" sz="1000" dirty="0"/>
          </a:p>
        </p:txBody>
      </p:sp>
      <p:sp>
        <p:nvSpPr>
          <p:cNvPr id="56" name="テキスト ボックス 55"/>
          <p:cNvSpPr txBox="1"/>
          <p:nvPr/>
        </p:nvSpPr>
        <p:spPr>
          <a:xfrm>
            <a:off x="468064" y="1523494"/>
            <a:ext cx="431528" cy="307777"/>
          </a:xfrm>
          <a:prstGeom prst="rect">
            <a:avLst/>
          </a:prstGeom>
          <a:noFill/>
        </p:spPr>
        <p:txBody>
          <a:bodyPr wrap="none" rtlCol="0">
            <a:spAutoFit/>
          </a:bodyPr>
          <a:lstStyle/>
          <a:p>
            <a:r>
              <a:rPr lang="ja-JP" altLang="en-US" sz="1400" dirty="0" smtClean="0"/>
              <a:t>１７</a:t>
            </a:r>
            <a:endParaRPr kumimoji="1" lang="ja-JP" altLang="en-US" sz="1400" dirty="0"/>
          </a:p>
        </p:txBody>
      </p:sp>
      <p:sp>
        <p:nvSpPr>
          <p:cNvPr id="109" name="テキスト ボックス 108"/>
          <p:cNvSpPr txBox="1"/>
          <p:nvPr/>
        </p:nvSpPr>
        <p:spPr>
          <a:xfrm>
            <a:off x="4924034" y="391260"/>
            <a:ext cx="2007281" cy="369332"/>
          </a:xfrm>
          <a:prstGeom prst="rect">
            <a:avLst/>
          </a:prstGeom>
          <a:noFill/>
        </p:spPr>
        <p:txBody>
          <a:bodyPr wrap="none" rtlCol="0">
            <a:spAutoFit/>
          </a:bodyPr>
          <a:lstStyle/>
          <a:p>
            <a:r>
              <a:rPr lang="ja-JP" altLang="en-US" dirty="0" smtClean="0"/>
              <a:t>女性陣へ聞き込み</a:t>
            </a:r>
            <a:endParaRPr kumimoji="1" lang="ja-JP" altLang="en-US" dirty="0"/>
          </a:p>
        </p:txBody>
      </p:sp>
      <p:sp>
        <p:nvSpPr>
          <p:cNvPr id="110" name="角丸四角形吹き出し 109"/>
          <p:cNvSpPr/>
          <p:nvPr/>
        </p:nvSpPr>
        <p:spPr>
          <a:xfrm>
            <a:off x="5938947" y="795837"/>
            <a:ext cx="2047603" cy="517440"/>
          </a:xfrm>
          <a:prstGeom prst="wedgeRoundRectCallout">
            <a:avLst>
              <a:gd name="adj1" fmla="val -61182"/>
              <a:gd name="adj2" fmla="val 381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完成品の</a:t>
            </a:r>
            <a:r>
              <a:rPr lang="ja-JP" altLang="en-US" sz="1600" dirty="0">
                <a:solidFill>
                  <a:schemeClr val="tx1"/>
                </a:solidFill>
              </a:rPr>
              <a:t>箱が</a:t>
            </a:r>
            <a:r>
              <a:rPr lang="ja-JP" altLang="en-US" sz="1600" dirty="0" smtClean="0">
                <a:solidFill>
                  <a:schemeClr val="tx1"/>
                </a:solidFill>
              </a:rPr>
              <a:t>重くて</a:t>
            </a:r>
            <a:endParaRPr lang="en-US" altLang="ja-JP" sz="1600" dirty="0" smtClean="0">
              <a:solidFill>
                <a:schemeClr val="tx1"/>
              </a:solidFill>
            </a:endParaRPr>
          </a:p>
          <a:p>
            <a:pPr algn="ctr"/>
            <a:r>
              <a:rPr lang="ja-JP" altLang="en-US" sz="1600" dirty="0">
                <a:solidFill>
                  <a:schemeClr val="tx1"/>
                </a:solidFill>
              </a:rPr>
              <a:t>大変なん</a:t>
            </a:r>
            <a:r>
              <a:rPr lang="ja-JP" altLang="en-US" sz="1600" dirty="0" smtClean="0">
                <a:solidFill>
                  <a:schemeClr val="tx1"/>
                </a:solidFill>
              </a:rPr>
              <a:t>だよね</a:t>
            </a:r>
            <a:endParaRPr lang="en-US" altLang="ja-JP" sz="1600" dirty="0" smtClean="0">
              <a:solidFill>
                <a:schemeClr val="tx1"/>
              </a:solidFill>
            </a:endParaRPr>
          </a:p>
        </p:txBody>
      </p:sp>
      <p:sp>
        <p:nvSpPr>
          <p:cNvPr id="111" name="角丸四角形吹き出し 110"/>
          <p:cNvSpPr/>
          <p:nvPr/>
        </p:nvSpPr>
        <p:spPr>
          <a:xfrm>
            <a:off x="5918723" y="1406081"/>
            <a:ext cx="2040367" cy="565238"/>
          </a:xfrm>
          <a:prstGeom prst="wedgeRoundRectCallout">
            <a:avLst>
              <a:gd name="adj1" fmla="val 59773"/>
              <a:gd name="adj2" fmla="val -12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完成品</a:t>
            </a:r>
            <a:r>
              <a:rPr lang="ja-JP" altLang="en-US" sz="1600" dirty="0" smtClean="0">
                <a:solidFill>
                  <a:schemeClr val="tx1"/>
                </a:solidFill>
              </a:rPr>
              <a:t>の持ち上げは</a:t>
            </a:r>
            <a:endParaRPr lang="en-US" altLang="ja-JP" sz="1600" dirty="0" smtClean="0">
              <a:solidFill>
                <a:schemeClr val="tx1"/>
              </a:solidFill>
            </a:endParaRPr>
          </a:p>
          <a:p>
            <a:pPr algn="ctr"/>
            <a:r>
              <a:rPr lang="ja-JP" altLang="en-US" sz="1600" dirty="0" smtClean="0">
                <a:solidFill>
                  <a:schemeClr val="tx1"/>
                </a:solidFill>
              </a:rPr>
              <a:t>腰が痛くなるよ</a:t>
            </a:r>
            <a:endParaRPr lang="en-US" altLang="ja-JP" sz="1600" dirty="0" smtClean="0">
              <a:solidFill>
                <a:schemeClr val="tx1"/>
              </a:solidFill>
            </a:endParaRPr>
          </a:p>
        </p:txBody>
      </p:sp>
      <p:sp>
        <p:nvSpPr>
          <p:cNvPr id="148" name="AutoShape 928"/>
          <p:cNvSpPr>
            <a:spLocks noChangeArrowheads="1"/>
          </p:cNvSpPr>
          <p:nvPr/>
        </p:nvSpPr>
        <p:spPr bwMode="auto">
          <a:xfrm>
            <a:off x="324328" y="6109341"/>
            <a:ext cx="8474033"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完成品を持ち上げる時ムリな姿勢で作業していないか？</a:t>
            </a:r>
            <a:endParaRPr lang="ja-JP" altLang="en-US" sz="2400" dirty="0">
              <a:latin typeface="HGP創英角ｺﾞｼｯｸUB" pitchFamily="50" charset="-128"/>
              <a:ea typeface="HGP創英角ｺﾞｼｯｸUB" pitchFamily="50" charset="-128"/>
            </a:endParaRPr>
          </a:p>
        </p:txBody>
      </p:sp>
      <p:grpSp>
        <p:nvGrpSpPr>
          <p:cNvPr id="230" name="グループ化 229"/>
          <p:cNvGrpSpPr/>
          <p:nvPr/>
        </p:nvGrpSpPr>
        <p:grpSpPr>
          <a:xfrm>
            <a:off x="611560" y="3175184"/>
            <a:ext cx="1860797" cy="1412322"/>
            <a:chOff x="500202" y="620688"/>
            <a:chExt cx="2185967" cy="1854360"/>
          </a:xfrm>
        </p:grpSpPr>
        <p:sp>
          <p:nvSpPr>
            <p:cNvPr id="237" name="直方体 236"/>
            <p:cNvSpPr/>
            <p:nvPr/>
          </p:nvSpPr>
          <p:spPr>
            <a:xfrm flipH="1">
              <a:off x="500202" y="1679036"/>
              <a:ext cx="2185967" cy="796012"/>
            </a:xfrm>
            <a:prstGeom prst="cube">
              <a:avLst>
                <a:gd name="adj" fmla="val 54628"/>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直方体 237"/>
            <p:cNvSpPr/>
            <p:nvPr/>
          </p:nvSpPr>
          <p:spPr>
            <a:xfrm flipH="1">
              <a:off x="809581" y="1571294"/>
              <a:ext cx="1876588" cy="517344"/>
            </a:xfrm>
            <a:prstGeom prst="cube">
              <a:avLst>
                <a:gd name="adj" fmla="val 80611"/>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9" name="グループ化 238"/>
            <p:cNvGrpSpPr/>
            <p:nvPr/>
          </p:nvGrpSpPr>
          <p:grpSpPr>
            <a:xfrm flipH="1">
              <a:off x="910175" y="1091494"/>
              <a:ext cx="1775994" cy="803836"/>
              <a:chOff x="6097773" y="2253053"/>
              <a:chExt cx="1720698" cy="777252"/>
            </a:xfrm>
          </p:grpSpPr>
          <p:sp>
            <p:nvSpPr>
              <p:cNvPr id="243" name="直方体 242"/>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直方体 243"/>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p:cNvSpPr txBox="1"/>
              <p:nvPr/>
            </p:nvSpPr>
            <p:spPr>
              <a:xfrm>
                <a:off x="6441032" y="2587210"/>
                <a:ext cx="792087" cy="312210"/>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240" name="直方体 239"/>
            <p:cNvSpPr/>
            <p:nvPr/>
          </p:nvSpPr>
          <p:spPr>
            <a:xfrm flipH="1">
              <a:off x="710571" y="1247258"/>
              <a:ext cx="198022" cy="648072"/>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ローチャート : 直接アクセス記憶 240"/>
            <p:cNvSpPr/>
            <p:nvPr/>
          </p:nvSpPr>
          <p:spPr>
            <a:xfrm flipH="1">
              <a:off x="611560" y="620688"/>
              <a:ext cx="396044" cy="720080"/>
            </a:xfrm>
            <a:prstGeom prst="flowChartMagneticDrum">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633332" y="703582"/>
              <a:ext cx="72008" cy="55456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7" name="テキスト ボックス 246"/>
          <p:cNvSpPr txBox="1"/>
          <p:nvPr/>
        </p:nvSpPr>
        <p:spPr>
          <a:xfrm>
            <a:off x="1187624" y="3220231"/>
            <a:ext cx="1300356" cy="276999"/>
          </a:xfrm>
          <a:prstGeom prst="rect">
            <a:avLst/>
          </a:prstGeom>
          <a:noFill/>
        </p:spPr>
        <p:txBody>
          <a:bodyPr wrap="none" rtlCol="0">
            <a:spAutoFit/>
          </a:bodyPr>
          <a:lstStyle/>
          <a:p>
            <a:r>
              <a:rPr lang="ja-JP" altLang="en-US" sz="1200" dirty="0"/>
              <a:t>計</a:t>
            </a:r>
            <a:r>
              <a:rPr lang="ja-JP" altLang="en-US" sz="1200" dirty="0" smtClean="0"/>
              <a:t>測器：台はかり</a:t>
            </a:r>
            <a:endParaRPr lang="en-US" altLang="ja-JP" sz="1200" dirty="0" smtClean="0"/>
          </a:p>
        </p:txBody>
      </p:sp>
      <p:grpSp>
        <p:nvGrpSpPr>
          <p:cNvPr id="248" name="グループ化 247"/>
          <p:cNvGrpSpPr/>
          <p:nvPr/>
        </p:nvGrpSpPr>
        <p:grpSpPr>
          <a:xfrm flipH="1">
            <a:off x="5033010" y="3121104"/>
            <a:ext cx="1590920" cy="734193"/>
            <a:chOff x="6097773" y="2253053"/>
            <a:chExt cx="1720698" cy="777252"/>
          </a:xfrm>
        </p:grpSpPr>
        <p:sp>
          <p:nvSpPr>
            <p:cNvPr id="249" name="直方体 248"/>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0" name="直方体 249"/>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テキスト ボックス 250"/>
            <p:cNvSpPr txBox="1"/>
            <p:nvPr/>
          </p:nvSpPr>
          <p:spPr>
            <a:xfrm>
              <a:off x="6441032" y="2612538"/>
              <a:ext cx="792087" cy="307777"/>
            </a:xfrm>
            <a:prstGeom prst="rect">
              <a:avLst/>
            </a:prstGeom>
            <a:noFill/>
          </p:spPr>
          <p:txBody>
            <a:bodyPr wrap="square" rtlCol="0">
              <a:spAutoFit/>
            </a:bodyPr>
            <a:lstStyle/>
            <a:p>
              <a:r>
                <a:rPr kumimoji="1" lang="en-US" altLang="ja-JP" sz="14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400" i="1" dirty="0">
                <a:solidFill>
                  <a:srgbClr val="FF0000"/>
                </a:solidFill>
                <a:latin typeface="Nyala" panose="02000504070300020003" pitchFamily="2" charset="0"/>
                <a:cs typeface="Verdana" panose="020B0604030504040204" pitchFamily="34" charset="0"/>
              </a:endParaRPr>
            </a:p>
          </p:txBody>
        </p:sp>
      </p:grpSp>
      <p:sp>
        <p:nvSpPr>
          <p:cNvPr id="252" name="テキスト ボックス 251"/>
          <p:cNvSpPr txBox="1"/>
          <p:nvPr/>
        </p:nvSpPr>
        <p:spPr>
          <a:xfrm>
            <a:off x="6873862" y="3287484"/>
            <a:ext cx="648072" cy="523220"/>
          </a:xfrm>
          <a:prstGeom prst="rect">
            <a:avLst/>
          </a:prstGeom>
          <a:noFill/>
        </p:spPr>
        <p:txBody>
          <a:bodyPr wrap="square" rtlCol="0">
            <a:spAutoFit/>
          </a:bodyPr>
          <a:lstStyle/>
          <a:p>
            <a:r>
              <a:rPr kumimoji="1" lang="ja-JP" altLang="en-US" sz="2800" dirty="0" smtClean="0"/>
              <a:t>＝</a:t>
            </a:r>
            <a:endParaRPr kumimoji="1" lang="ja-JP" altLang="en-US" sz="2800" dirty="0"/>
          </a:p>
        </p:txBody>
      </p:sp>
      <p:sp>
        <p:nvSpPr>
          <p:cNvPr id="254" name="テキスト ボックス 253"/>
          <p:cNvSpPr txBox="1"/>
          <p:nvPr/>
        </p:nvSpPr>
        <p:spPr>
          <a:xfrm>
            <a:off x="323528" y="2868176"/>
            <a:ext cx="3361818" cy="369332"/>
          </a:xfrm>
          <a:prstGeom prst="rect">
            <a:avLst/>
          </a:prstGeom>
          <a:noFill/>
        </p:spPr>
        <p:txBody>
          <a:bodyPr wrap="none" rtlCol="0">
            <a:spAutoFit/>
          </a:bodyPr>
          <a:lstStyle/>
          <a:p>
            <a:r>
              <a:rPr lang="ja-JP" altLang="en-US" b="1" dirty="0" smtClean="0"/>
              <a:t>完成品の重量と作業負荷の関係</a:t>
            </a:r>
            <a:endParaRPr lang="en-US" altLang="ja-JP" b="1" dirty="0" smtClean="0"/>
          </a:p>
        </p:txBody>
      </p:sp>
      <p:sp>
        <p:nvSpPr>
          <p:cNvPr id="281" name="角丸四角形 280"/>
          <p:cNvSpPr/>
          <p:nvPr/>
        </p:nvSpPr>
        <p:spPr>
          <a:xfrm>
            <a:off x="396652" y="4659452"/>
            <a:ext cx="3885775" cy="1387182"/>
          </a:xfrm>
          <a:prstGeom prst="roundRect">
            <a:avLst>
              <a:gd name="adj" fmla="val 81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テキスト ボックス 282"/>
          <p:cNvSpPr txBox="1"/>
          <p:nvPr/>
        </p:nvSpPr>
        <p:spPr>
          <a:xfrm>
            <a:off x="623872" y="4986774"/>
            <a:ext cx="3617564" cy="1077218"/>
          </a:xfrm>
          <a:prstGeom prst="rect">
            <a:avLst/>
          </a:prstGeom>
          <a:noFill/>
        </p:spPr>
        <p:txBody>
          <a:bodyPr wrap="square" rtlCol="0">
            <a:spAutoFit/>
          </a:bodyPr>
          <a:lstStyle/>
          <a:p>
            <a:r>
              <a:rPr lang="ja-JP" altLang="en-US" sz="1600" dirty="0" smtClean="0"/>
              <a:t>‘１８．３月度実績</a:t>
            </a:r>
            <a:r>
              <a:rPr lang="ja-JP" altLang="en-US" sz="1600" dirty="0"/>
              <a:t>　</a:t>
            </a:r>
            <a:r>
              <a:rPr lang="ja-JP" altLang="en-US" sz="1600" dirty="0" smtClean="0"/>
              <a:t>約１０６０００台</a:t>
            </a:r>
            <a:endParaRPr lang="en-US" altLang="ja-JP" sz="1600" dirty="0" smtClean="0"/>
          </a:p>
          <a:p>
            <a:r>
              <a:rPr lang="ja-JP" altLang="en-US" sz="1600" dirty="0" smtClean="0"/>
              <a:t>日当り約４８００台</a:t>
            </a:r>
            <a:r>
              <a:rPr lang="en-US" altLang="ja-JP" sz="1600" dirty="0" smtClean="0"/>
              <a:t>÷</a:t>
            </a:r>
            <a:r>
              <a:rPr lang="ja-JP" altLang="en-US" sz="1600" dirty="0" smtClean="0"/>
              <a:t>２０台（１箱当たり）</a:t>
            </a:r>
            <a:endParaRPr lang="en-US" altLang="ja-JP" sz="1600" dirty="0" smtClean="0"/>
          </a:p>
          <a:p>
            <a:r>
              <a:rPr lang="ja-JP" altLang="en-US" sz="1600" dirty="0" smtClean="0"/>
              <a:t>日当り約２４０回　完成品を台車から</a:t>
            </a:r>
            <a:endParaRPr lang="en-US" altLang="ja-JP" sz="1600" dirty="0" smtClean="0"/>
          </a:p>
          <a:p>
            <a:r>
              <a:rPr lang="ja-JP" altLang="en-US" sz="1600" dirty="0"/>
              <a:t>持ち上げ</a:t>
            </a:r>
            <a:r>
              <a:rPr lang="ja-JP" altLang="en-US" sz="1600" dirty="0" smtClean="0"/>
              <a:t>作業台にのせて</a:t>
            </a:r>
            <a:r>
              <a:rPr lang="ja-JP" altLang="en-US" sz="1600" dirty="0"/>
              <a:t>いる</a:t>
            </a:r>
            <a:endParaRPr lang="en-US" altLang="ja-JP" sz="1600" dirty="0"/>
          </a:p>
        </p:txBody>
      </p:sp>
      <p:sp>
        <p:nvSpPr>
          <p:cNvPr id="284" name="テキスト ボックス 283"/>
          <p:cNvSpPr txBox="1"/>
          <p:nvPr/>
        </p:nvSpPr>
        <p:spPr>
          <a:xfrm>
            <a:off x="581710" y="4664234"/>
            <a:ext cx="2198038" cy="369332"/>
          </a:xfrm>
          <a:prstGeom prst="rect">
            <a:avLst/>
          </a:prstGeom>
          <a:noFill/>
        </p:spPr>
        <p:txBody>
          <a:bodyPr wrap="none" rtlCol="0">
            <a:spAutoFit/>
          </a:bodyPr>
          <a:lstStyle/>
          <a:p>
            <a:r>
              <a:rPr lang="ja-JP" altLang="en-US" dirty="0" smtClean="0"/>
              <a:t>日当り箱持上げ回数</a:t>
            </a:r>
            <a:endParaRPr lang="en-US" altLang="ja-JP" dirty="0" smtClean="0"/>
          </a:p>
        </p:txBody>
      </p:sp>
      <p:grpSp>
        <p:nvGrpSpPr>
          <p:cNvPr id="285" name="グループ化 284"/>
          <p:cNvGrpSpPr/>
          <p:nvPr/>
        </p:nvGrpSpPr>
        <p:grpSpPr>
          <a:xfrm>
            <a:off x="7352571" y="3058256"/>
            <a:ext cx="1113975" cy="860541"/>
            <a:chOff x="1289943" y="1865855"/>
            <a:chExt cx="1714500" cy="1714500"/>
          </a:xfrm>
        </p:grpSpPr>
        <p:pic>
          <p:nvPicPr>
            <p:cNvPr id="286" name="Picture 2" descr="\\asmo.local\fs\ASD17A\受渡場\02.生産2課\12.3係\04.治部\旧GS生産物流（治部・鈴博）\28.QC資料\●１８年QC鈴・内\子供イラスト２\swimming_life_jacket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943" y="186585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7" name="フリーフォーム 286"/>
            <p:cNvSpPr/>
            <p:nvPr/>
          </p:nvSpPr>
          <p:spPr>
            <a:xfrm>
              <a:off x="1848633" y="2764971"/>
              <a:ext cx="589767" cy="696686"/>
            </a:xfrm>
            <a:custGeom>
              <a:avLst/>
              <a:gdLst>
                <a:gd name="connsiteX0" fmla="*/ 110796 w 589767"/>
                <a:gd name="connsiteY0" fmla="*/ 0 h 696686"/>
                <a:gd name="connsiteX1" fmla="*/ 110796 w 589767"/>
                <a:gd name="connsiteY1" fmla="*/ 0 h 696686"/>
                <a:gd name="connsiteX2" fmla="*/ 12824 w 589767"/>
                <a:gd name="connsiteY2" fmla="*/ 65315 h 696686"/>
                <a:gd name="connsiteX3" fmla="*/ 12824 w 589767"/>
                <a:gd name="connsiteY3" fmla="*/ 65315 h 696686"/>
                <a:gd name="connsiteX4" fmla="*/ 12824 w 589767"/>
                <a:gd name="connsiteY4" fmla="*/ 424543 h 696686"/>
                <a:gd name="connsiteX5" fmla="*/ 23710 w 589767"/>
                <a:gd name="connsiteY5" fmla="*/ 587829 h 696686"/>
                <a:gd name="connsiteX6" fmla="*/ 34596 w 589767"/>
                <a:gd name="connsiteY6" fmla="*/ 631372 h 696686"/>
                <a:gd name="connsiteX7" fmla="*/ 45481 w 589767"/>
                <a:gd name="connsiteY7" fmla="*/ 696686 h 696686"/>
                <a:gd name="connsiteX8" fmla="*/ 219653 w 589767"/>
                <a:gd name="connsiteY8" fmla="*/ 685800 h 696686"/>
                <a:gd name="connsiteX9" fmla="*/ 578881 w 589767"/>
                <a:gd name="connsiteY9" fmla="*/ 674915 h 696686"/>
                <a:gd name="connsiteX10" fmla="*/ 578881 w 589767"/>
                <a:gd name="connsiteY10" fmla="*/ 631372 h 696686"/>
                <a:gd name="connsiteX11" fmla="*/ 589767 w 589767"/>
                <a:gd name="connsiteY11" fmla="*/ 76200 h 696686"/>
                <a:gd name="connsiteX12" fmla="*/ 513567 w 589767"/>
                <a:gd name="connsiteY12" fmla="*/ 0 h 696686"/>
                <a:gd name="connsiteX13" fmla="*/ 284967 w 589767"/>
                <a:gd name="connsiteY13" fmla="*/ 185058 h 696686"/>
                <a:gd name="connsiteX14" fmla="*/ 110796 w 589767"/>
                <a:gd name="connsiteY14" fmla="*/ 0 h 69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767" h="696686">
                  <a:moveTo>
                    <a:pt x="110796" y="0"/>
                  </a:moveTo>
                  <a:lnTo>
                    <a:pt x="110796" y="0"/>
                  </a:lnTo>
                  <a:cubicBezTo>
                    <a:pt x="20807" y="67492"/>
                    <a:pt x="59996" y="65315"/>
                    <a:pt x="12824" y="65315"/>
                  </a:cubicBezTo>
                  <a:lnTo>
                    <a:pt x="12824" y="65315"/>
                  </a:lnTo>
                  <a:cubicBezTo>
                    <a:pt x="-6958" y="243350"/>
                    <a:pt x="-1365" y="147869"/>
                    <a:pt x="12824" y="424543"/>
                  </a:cubicBezTo>
                  <a:cubicBezTo>
                    <a:pt x="15618" y="479021"/>
                    <a:pt x="17999" y="533579"/>
                    <a:pt x="23710" y="587829"/>
                  </a:cubicBezTo>
                  <a:cubicBezTo>
                    <a:pt x="25276" y="602708"/>
                    <a:pt x="31662" y="616701"/>
                    <a:pt x="34596" y="631372"/>
                  </a:cubicBezTo>
                  <a:cubicBezTo>
                    <a:pt x="38925" y="653015"/>
                    <a:pt x="41853" y="674915"/>
                    <a:pt x="45481" y="696686"/>
                  </a:cubicBezTo>
                  <a:cubicBezTo>
                    <a:pt x="103538" y="693057"/>
                    <a:pt x="161531" y="688172"/>
                    <a:pt x="219653" y="685800"/>
                  </a:cubicBezTo>
                  <a:cubicBezTo>
                    <a:pt x="339351" y="680914"/>
                    <a:pt x="460435" y="692861"/>
                    <a:pt x="578881" y="674915"/>
                  </a:cubicBezTo>
                  <a:cubicBezTo>
                    <a:pt x="593232" y="672741"/>
                    <a:pt x="578881" y="645886"/>
                    <a:pt x="578881" y="631372"/>
                  </a:cubicBezTo>
                  <a:lnTo>
                    <a:pt x="589767" y="76200"/>
                  </a:lnTo>
                  <a:lnTo>
                    <a:pt x="513567" y="0"/>
                  </a:lnTo>
                  <a:lnTo>
                    <a:pt x="284967" y="185058"/>
                  </a:lnTo>
                  <a:lnTo>
                    <a:pt x="110796" y="0"/>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8" name="正方形/長方形 287"/>
          <p:cNvSpPr/>
          <p:nvPr/>
        </p:nvSpPr>
        <p:spPr>
          <a:xfrm>
            <a:off x="4512909" y="3883649"/>
            <a:ext cx="4535855" cy="369332"/>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完成品１２㎏は２歳児（平均１２㎏）と同じ</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0" name="正方形/長方形 289"/>
          <p:cNvSpPr/>
          <p:nvPr/>
        </p:nvSpPr>
        <p:spPr>
          <a:xfrm>
            <a:off x="44440" y="2576974"/>
            <a:ext cx="5096802"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女性</a:t>
            </a: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は回数を重ねるごとに作業時間が</a:t>
            </a: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遅くなる</a:t>
            </a:r>
            <a:endParaRPr lang="en-US" altLang="ja-JP"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1" name="正方形/長方形 290"/>
          <p:cNvSpPr/>
          <p:nvPr/>
        </p:nvSpPr>
        <p:spPr>
          <a:xfrm>
            <a:off x="5296607" y="2576974"/>
            <a:ext cx="3883905" cy="369332"/>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完成品の重さは何キロ？</a:t>
            </a:r>
            <a:endParaRPr lang="en-US" altLang="ja-JP"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98" name="円形吹き出し 197"/>
          <p:cNvSpPr/>
          <p:nvPr/>
        </p:nvSpPr>
        <p:spPr>
          <a:xfrm>
            <a:off x="5814592" y="5301125"/>
            <a:ext cx="2329638" cy="747439"/>
          </a:xfrm>
          <a:prstGeom prst="wedgeEllipseCallout">
            <a:avLst>
              <a:gd name="adj1" fmla="val -64674"/>
              <a:gd name="adj2" fmla="val -14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0" name="テキスト ボックス 199"/>
          <p:cNvSpPr txBox="1"/>
          <p:nvPr/>
        </p:nvSpPr>
        <p:spPr>
          <a:xfrm>
            <a:off x="6168876" y="5392084"/>
            <a:ext cx="1632178" cy="584775"/>
          </a:xfrm>
          <a:prstGeom prst="rect">
            <a:avLst/>
          </a:prstGeom>
          <a:noFill/>
        </p:spPr>
        <p:txBody>
          <a:bodyPr wrap="none" rtlCol="0">
            <a:spAutoFit/>
          </a:bodyPr>
          <a:lstStyle/>
          <a:p>
            <a:r>
              <a:rPr lang="ja-JP" altLang="en-US" sz="1600" dirty="0" smtClean="0"/>
              <a:t>持ち上げる時</a:t>
            </a:r>
            <a:r>
              <a:rPr kumimoji="1" lang="ja-JP" altLang="en-US" sz="1600" dirty="0" smtClean="0"/>
              <a:t>の</a:t>
            </a:r>
            <a:endParaRPr kumimoji="1" lang="en-US" altLang="ja-JP" sz="1600" dirty="0" smtClean="0"/>
          </a:p>
          <a:p>
            <a:r>
              <a:rPr kumimoji="1" lang="ja-JP" altLang="en-US" sz="1600" dirty="0" smtClean="0"/>
              <a:t>姿勢は</a:t>
            </a:r>
            <a:r>
              <a:rPr lang="ja-JP" altLang="en-US" sz="1600" dirty="0" smtClean="0"/>
              <a:t>大丈夫？</a:t>
            </a:r>
            <a:endParaRPr kumimoji="1" lang="en-US" altLang="ja-JP" sz="1600" dirty="0" smtClean="0"/>
          </a:p>
        </p:txBody>
      </p:sp>
      <p:sp>
        <p:nvSpPr>
          <p:cNvPr id="221" name="テキスト ボックス 220"/>
          <p:cNvSpPr txBox="1"/>
          <p:nvPr/>
        </p:nvSpPr>
        <p:spPr>
          <a:xfrm>
            <a:off x="217796" y="630868"/>
            <a:ext cx="4426212" cy="369332"/>
          </a:xfrm>
          <a:prstGeom prst="rect">
            <a:avLst/>
          </a:prstGeom>
          <a:noFill/>
        </p:spPr>
        <p:txBody>
          <a:bodyPr wrap="none" rtlCol="0">
            <a:spAutoFit/>
          </a:bodyPr>
          <a:lstStyle/>
          <a:p>
            <a:r>
              <a:rPr kumimoji="1" lang="ja-JP" altLang="en-US" b="1" dirty="0" smtClean="0"/>
              <a:t>なぜ男性と女性で作業時間に差が出るのか</a:t>
            </a:r>
            <a:endParaRPr kumimoji="1" lang="ja-JP" altLang="en-US" b="1" dirty="0"/>
          </a:p>
        </p:txBody>
      </p:sp>
      <p:grpSp>
        <p:nvGrpSpPr>
          <p:cNvPr id="222" name="Group 850"/>
          <p:cNvGrpSpPr>
            <a:grpSpLocks/>
          </p:cNvGrpSpPr>
          <p:nvPr/>
        </p:nvGrpSpPr>
        <p:grpSpPr bwMode="auto">
          <a:xfrm flipH="1">
            <a:off x="4982567" y="1846639"/>
            <a:ext cx="860794" cy="955702"/>
            <a:chOff x="657" y="1483"/>
            <a:chExt cx="480" cy="566"/>
          </a:xfrm>
        </p:grpSpPr>
        <p:sp>
          <p:nvSpPr>
            <p:cNvPr id="223" name="Freeform 851"/>
            <p:cNvSpPr>
              <a:spLocks/>
            </p:cNvSpPr>
            <p:nvPr/>
          </p:nvSpPr>
          <p:spPr bwMode="auto">
            <a:xfrm flipH="1">
              <a:off x="657" y="1808"/>
              <a:ext cx="433" cy="241"/>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224" name="Line 852"/>
            <p:cNvSpPr>
              <a:spLocks noChangeShapeType="1"/>
            </p:cNvSpPr>
            <p:nvPr/>
          </p:nvSpPr>
          <p:spPr bwMode="auto">
            <a:xfrm flipH="1">
              <a:off x="725" y="1962"/>
              <a:ext cx="11" cy="8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5" name="Freeform 853"/>
            <p:cNvSpPr>
              <a:spLocks/>
            </p:cNvSpPr>
            <p:nvPr/>
          </p:nvSpPr>
          <p:spPr bwMode="auto">
            <a:xfrm flipH="1">
              <a:off x="952" y="1953"/>
              <a:ext cx="19" cy="26"/>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6" name="Freeform 854"/>
            <p:cNvSpPr>
              <a:spLocks/>
            </p:cNvSpPr>
            <p:nvPr/>
          </p:nvSpPr>
          <p:spPr bwMode="auto">
            <a:xfrm flipH="1">
              <a:off x="859" y="1886"/>
              <a:ext cx="59" cy="5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7" name="Freeform 855"/>
            <p:cNvSpPr>
              <a:spLocks/>
            </p:cNvSpPr>
            <p:nvPr/>
          </p:nvSpPr>
          <p:spPr bwMode="auto">
            <a:xfrm flipH="1">
              <a:off x="761" y="1875"/>
              <a:ext cx="60" cy="69"/>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856"/>
            <p:cNvSpPr>
              <a:spLocks/>
            </p:cNvSpPr>
            <p:nvPr/>
          </p:nvSpPr>
          <p:spPr bwMode="auto">
            <a:xfrm flipH="1">
              <a:off x="954" y="1835"/>
              <a:ext cx="12" cy="4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Freeform 857"/>
            <p:cNvSpPr>
              <a:spLocks/>
            </p:cNvSpPr>
            <p:nvPr/>
          </p:nvSpPr>
          <p:spPr bwMode="auto">
            <a:xfrm flipH="1">
              <a:off x="806" y="1892"/>
              <a:ext cx="66" cy="6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1" name="Freeform 858"/>
            <p:cNvSpPr>
              <a:spLocks/>
            </p:cNvSpPr>
            <p:nvPr/>
          </p:nvSpPr>
          <p:spPr bwMode="auto">
            <a:xfrm flipH="1">
              <a:off x="667" y="1483"/>
              <a:ext cx="369" cy="283"/>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232" name="Freeform 859"/>
            <p:cNvSpPr>
              <a:spLocks/>
            </p:cNvSpPr>
            <p:nvPr/>
          </p:nvSpPr>
          <p:spPr bwMode="auto">
            <a:xfrm flipH="1">
              <a:off x="714" y="1540"/>
              <a:ext cx="269" cy="36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233" name="Freeform 860"/>
            <p:cNvSpPr>
              <a:spLocks/>
            </p:cNvSpPr>
            <p:nvPr/>
          </p:nvSpPr>
          <p:spPr bwMode="auto">
            <a:xfrm flipH="1">
              <a:off x="682" y="1648"/>
              <a:ext cx="50" cy="110"/>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4" name="Freeform 861"/>
            <p:cNvSpPr>
              <a:spLocks/>
            </p:cNvSpPr>
            <p:nvPr/>
          </p:nvSpPr>
          <p:spPr bwMode="auto">
            <a:xfrm flipH="1">
              <a:off x="974" y="1654"/>
              <a:ext cx="51" cy="10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5" name="Freeform 862"/>
            <p:cNvSpPr>
              <a:spLocks/>
            </p:cNvSpPr>
            <p:nvPr/>
          </p:nvSpPr>
          <p:spPr bwMode="auto">
            <a:xfrm flipH="1">
              <a:off x="853" y="1616"/>
              <a:ext cx="73" cy="6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6" name="Line 863"/>
            <p:cNvSpPr>
              <a:spLocks noChangeShapeType="1"/>
            </p:cNvSpPr>
            <p:nvPr/>
          </p:nvSpPr>
          <p:spPr bwMode="auto">
            <a:xfrm flipH="1" flipV="1">
              <a:off x="816" y="1613"/>
              <a:ext cx="27" cy="6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2" name="Oval 864"/>
            <p:cNvSpPr>
              <a:spLocks noChangeArrowheads="1"/>
            </p:cNvSpPr>
            <p:nvPr/>
          </p:nvSpPr>
          <p:spPr bwMode="auto">
            <a:xfrm flipH="1">
              <a:off x="855" y="1648"/>
              <a:ext cx="28" cy="5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92" name="Oval 865"/>
            <p:cNvSpPr>
              <a:spLocks noChangeArrowheads="1"/>
            </p:cNvSpPr>
            <p:nvPr/>
          </p:nvSpPr>
          <p:spPr bwMode="auto">
            <a:xfrm flipH="1">
              <a:off x="812" y="1652"/>
              <a:ext cx="25" cy="5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93" name="Freeform 866"/>
            <p:cNvSpPr>
              <a:spLocks/>
            </p:cNvSpPr>
            <p:nvPr/>
          </p:nvSpPr>
          <p:spPr bwMode="auto">
            <a:xfrm flipH="1">
              <a:off x="698" y="1673"/>
              <a:ext cx="15" cy="62"/>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867"/>
            <p:cNvSpPr>
              <a:spLocks/>
            </p:cNvSpPr>
            <p:nvPr/>
          </p:nvSpPr>
          <p:spPr bwMode="auto">
            <a:xfrm flipH="1">
              <a:off x="996" y="1690"/>
              <a:ext cx="12" cy="52"/>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5" name="Freeform 868"/>
            <p:cNvSpPr>
              <a:spLocks/>
            </p:cNvSpPr>
            <p:nvPr/>
          </p:nvSpPr>
          <p:spPr bwMode="auto">
            <a:xfrm flipH="1">
              <a:off x="971" y="1725"/>
              <a:ext cx="166" cy="16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96" name="Freeform 869"/>
            <p:cNvSpPr>
              <a:spLocks/>
            </p:cNvSpPr>
            <p:nvPr/>
          </p:nvSpPr>
          <p:spPr bwMode="auto">
            <a:xfrm flipH="1">
              <a:off x="1011" y="1694"/>
              <a:ext cx="52" cy="4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97" name="Freeform 870"/>
            <p:cNvSpPr>
              <a:spLocks/>
            </p:cNvSpPr>
            <p:nvPr/>
          </p:nvSpPr>
          <p:spPr bwMode="auto">
            <a:xfrm flipH="1">
              <a:off x="986" y="1783"/>
              <a:ext cx="14" cy="3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Freeform 871"/>
            <p:cNvSpPr>
              <a:spLocks/>
            </p:cNvSpPr>
            <p:nvPr/>
          </p:nvSpPr>
          <p:spPr bwMode="auto">
            <a:xfrm flipH="1">
              <a:off x="993" y="1804"/>
              <a:ext cx="13" cy="30"/>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9" name="Freeform 872"/>
            <p:cNvSpPr>
              <a:spLocks/>
            </p:cNvSpPr>
            <p:nvPr/>
          </p:nvSpPr>
          <p:spPr bwMode="auto">
            <a:xfrm flipH="1">
              <a:off x="1002" y="1818"/>
              <a:ext cx="9" cy="29"/>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0" name="Freeform 873"/>
            <p:cNvSpPr>
              <a:spLocks/>
            </p:cNvSpPr>
            <p:nvPr/>
          </p:nvSpPr>
          <p:spPr bwMode="auto">
            <a:xfrm flipH="1">
              <a:off x="1021" y="1823"/>
              <a:ext cx="47" cy="41"/>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1" name="Freeform 874"/>
            <p:cNvSpPr>
              <a:spLocks/>
            </p:cNvSpPr>
            <p:nvPr/>
          </p:nvSpPr>
          <p:spPr bwMode="auto">
            <a:xfrm flipH="1">
              <a:off x="1017" y="1752"/>
              <a:ext cx="35" cy="49"/>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875"/>
            <p:cNvSpPr>
              <a:spLocks/>
            </p:cNvSpPr>
            <p:nvPr/>
          </p:nvSpPr>
          <p:spPr bwMode="auto">
            <a:xfrm flipH="1">
              <a:off x="792" y="1765"/>
              <a:ext cx="113" cy="9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sp>
        <p:nvSpPr>
          <p:cNvPr id="312" name="Text Box 879"/>
          <p:cNvSpPr txBox="1">
            <a:spLocks noChangeArrowheads="1"/>
          </p:cNvSpPr>
          <p:nvPr/>
        </p:nvSpPr>
        <p:spPr bwMode="auto">
          <a:xfrm>
            <a:off x="5250491" y="2650560"/>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grpSp>
        <p:nvGrpSpPr>
          <p:cNvPr id="313" name="グループ化 312"/>
          <p:cNvGrpSpPr/>
          <p:nvPr/>
        </p:nvGrpSpPr>
        <p:grpSpPr>
          <a:xfrm rot="245351">
            <a:off x="5164652" y="1680778"/>
            <a:ext cx="686198" cy="489735"/>
            <a:chOff x="6718234" y="594578"/>
            <a:chExt cx="857503" cy="487920"/>
          </a:xfrm>
        </p:grpSpPr>
        <p:sp>
          <p:nvSpPr>
            <p:cNvPr id="314"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 name="テキスト ボックス 316"/>
            <p:cNvSpPr txBox="1"/>
            <p:nvPr/>
          </p:nvSpPr>
          <p:spPr>
            <a:xfrm>
              <a:off x="6781845" y="641246"/>
              <a:ext cx="754785" cy="220703"/>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nvGrpSpPr>
          <p:cNvPr id="323" name="グループ化 322"/>
          <p:cNvGrpSpPr/>
          <p:nvPr/>
        </p:nvGrpSpPr>
        <p:grpSpPr>
          <a:xfrm>
            <a:off x="4774324" y="5028416"/>
            <a:ext cx="806419" cy="909410"/>
            <a:chOff x="4867024" y="1526733"/>
            <a:chExt cx="1011103" cy="1133772"/>
          </a:xfrm>
        </p:grpSpPr>
        <p:grpSp>
          <p:nvGrpSpPr>
            <p:cNvPr id="324" name="グループ化 323"/>
            <p:cNvGrpSpPr/>
            <p:nvPr/>
          </p:nvGrpSpPr>
          <p:grpSpPr>
            <a:xfrm>
              <a:off x="4912774" y="1611384"/>
              <a:ext cx="846139" cy="797998"/>
              <a:chOff x="5574145" y="5223068"/>
              <a:chExt cx="485881" cy="460369"/>
            </a:xfrm>
          </p:grpSpPr>
          <p:sp>
            <p:nvSpPr>
              <p:cNvPr id="348"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49"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0"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1" name="Freeform 542"/>
              <p:cNvSpPr>
                <a:spLocks/>
              </p:cNvSpPr>
              <p:nvPr/>
            </p:nvSpPr>
            <p:spPr bwMode="auto">
              <a:xfrm>
                <a:off x="5819939" y="5504263"/>
                <a:ext cx="159715" cy="917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52"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3"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4"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5"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6"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7" name="Freeform 549"/>
              <p:cNvSpPr>
                <a:spLocks/>
              </p:cNvSpPr>
              <p:nvPr/>
            </p:nvSpPr>
            <p:spPr bwMode="auto">
              <a:xfrm>
                <a:off x="5855445" y="5625533"/>
                <a:ext cx="53885" cy="57904"/>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8" name="Freeform 550"/>
              <p:cNvSpPr>
                <a:spLocks/>
              </p:cNvSpPr>
              <p:nvPr/>
            </p:nvSpPr>
            <p:spPr bwMode="auto">
              <a:xfrm>
                <a:off x="5787860" y="5621959"/>
                <a:ext cx="108684" cy="61478"/>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9" name="Freeform 551"/>
              <p:cNvSpPr>
                <a:spLocks/>
              </p:cNvSpPr>
              <p:nvPr/>
            </p:nvSpPr>
            <p:spPr bwMode="auto">
              <a:xfrm>
                <a:off x="5905677" y="5629107"/>
                <a:ext cx="36532" cy="45036"/>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25" name="Freeform 1407"/>
            <p:cNvSpPr>
              <a:spLocks/>
            </p:cNvSpPr>
            <p:nvPr/>
          </p:nvSpPr>
          <p:spPr bwMode="auto">
            <a:xfrm>
              <a:off x="4867024" y="2319468"/>
              <a:ext cx="1011103" cy="341037"/>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26" name="Freeform 1408"/>
            <p:cNvSpPr>
              <a:spLocks/>
            </p:cNvSpPr>
            <p:nvPr/>
          </p:nvSpPr>
          <p:spPr bwMode="auto">
            <a:xfrm>
              <a:off x="4979737" y="1710199"/>
              <a:ext cx="692855" cy="354450"/>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327" name="Freeform 1418"/>
            <p:cNvSpPr>
              <a:spLocks/>
            </p:cNvSpPr>
            <p:nvPr/>
          </p:nvSpPr>
          <p:spPr bwMode="auto">
            <a:xfrm>
              <a:off x="5327823" y="2373114"/>
              <a:ext cx="121001" cy="95797"/>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28" name="Line 1419"/>
            <p:cNvSpPr>
              <a:spLocks noChangeShapeType="1"/>
            </p:cNvSpPr>
            <p:nvPr/>
          </p:nvSpPr>
          <p:spPr bwMode="auto">
            <a:xfrm flipH="1">
              <a:off x="5251575" y="2532139"/>
              <a:ext cx="23206" cy="613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 name="Line 1420"/>
            <p:cNvSpPr>
              <a:spLocks noChangeShapeType="1"/>
            </p:cNvSpPr>
            <p:nvPr/>
          </p:nvSpPr>
          <p:spPr bwMode="auto">
            <a:xfrm>
              <a:off x="5511808" y="2520643"/>
              <a:ext cx="39781" cy="7280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 name="Freeform 1421"/>
            <p:cNvSpPr>
              <a:spLocks/>
            </p:cNvSpPr>
            <p:nvPr/>
          </p:nvSpPr>
          <p:spPr bwMode="auto">
            <a:xfrm>
              <a:off x="5251575" y="2346291"/>
              <a:ext cx="147522" cy="1149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422"/>
            <p:cNvSpPr>
              <a:spLocks/>
            </p:cNvSpPr>
            <p:nvPr/>
          </p:nvSpPr>
          <p:spPr bwMode="auto">
            <a:xfrm>
              <a:off x="5438876" y="2359704"/>
              <a:ext cx="112713" cy="9771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Freeform 1423"/>
            <p:cNvSpPr>
              <a:spLocks/>
            </p:cNvSpPr>
            <p:nvPr/>
          </p:nvSpPr>
          <p:spPr bwMode="auto">
            <a:xfrm>
              <a:off x="4988025" y="2409518"/>
              <a:ext cx="223769" cy="16093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3" name="Line 1424"/>
            <p:cNvSpPr>
              <a:spLocks noChangeShapeType="1"/>
            </p:cNvSpPr>
            <p:nvPr/>
          </p:nvSpPr>
          <p:spPr bwMode="auto">
            <a:xfrm flipH="1">
              <a:off x="5064272" y="2497652"/>
              <a:ext cx="26521" cy="49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4" name="Line 1425"/>
            <p:cNvSpPr>
              <a:spLocks noChangeShapeType="1"/>
            </p:cNvSpPr>
            <p:nvPr/>
          </p:nvSpPr>
          <p:spPr bwMode="auto">
            <a:xfrm flipH="1">
              <a:off x="5117313" y="2507230"/>
              <a:ext cx="18233" cy="4789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5" name="Freeform 1426"/>
            <p:cNvSpPr>
              <a:spLocks/>
            </p:cNvSpPr>
            <p:nvPr/>
          </p:nvSpPr>
          <p:spPr bwMode="auto">
            <a:xfrm>
              <a:off x="5072560" y="2468912"/>
              <a:ext cx="94480" cy="19159"/>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Freeform 1427"/>
            <p:cNvSpPr>
              <a:spLocks/>
            </p:cNvSpPr>
            <p:nvPr/>
          </p:nvSpPr>
          <p:spPr bwMode="auto">
            <a:xfrm>
              <a:off x="5654358" y="2332880"/>
              <a:ext cx="200564" cy="19542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7" name="Freeform 1428"/>
            <p:cNvSpPr>
              <a:spLocks/>
            </p:cNvSpPr>
            <p:nvPr/>
          </p:nvSpPr>
          <p:spPr bwMode="auto">
            <a:xfrm>
              <a:off x="5762099" y="2432509"/>
              <a:ext cx="58014" cy="13411"/>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8" name="Freeform 1429"/>
            <p:cNvSpPr>
              <a:spLocks/>
            </p:cNvSpPr>
            <p:nvPr/>
          </p:nvSpPr>
          <p:spPr bwMode="auto">
            <a:xfrm>
              <a:off x="5757126" y="2468912"/>
              <a:ext cx="49726" cy="15328"/>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9" name="Freeform 1430"/>
            <p:cNvSpPr>
              <a:spLocks/>
            </p:cNvSpPr>
            <p:nvPr/>
          </p:nvSpPr>
          <p:spPr bwMode="auto">
            <a:xfrm>
              <a:off x="5704084" y="2396106"/>
              <a:ext cx="34809" cy="82386"/>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40" name="グループ化 339"/>
            <p:cNvGrpSpPr/>
            <p:nvPr/>
          </p:nvGrpSpPr>
          <p:grpSpPr>
            <a:xfrm flipH="1">
              <a:off x="4946894" y="1526733"/>
              <a:ext cx="828770" cy="437320"/>
              <a:chOff x="9769104" y="1376617"/>
              <a:chExt cx="761054" cy="437320"/>
            </a:xfrm>
          </p:grpSpPr>
          <p:sp>
            <p:nvSpPr>
              <p:cNvPr id="341"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2"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43" name="Group 1526"/>
              <p:cNvGrpSpPr>
                <a:grpSpLocks/>
              </p:cNvGrpSpPr>
              <p:nvPr/>
            </p:nvGrpSpPr>
            <p:grpSpPr bwMode="auto">
              <a:xfrm>
                <a:off x="9769104" y="1376617"/>
                <a:ext cx="761054" cy="437320"/>
                <a:chOff x="7259" y="1752"/>
                <a:chExt cx="405" cy="211"/>
              </a:xfrm>
            </p:grpSpPr>
            <p:sp>
              <p:nvSpPr>
                <p:cNvPr id="345"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6"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7"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44" name="テキスト ボックス 343"/>
              <p:cNvSpPr txBox="1"/>
              <p:nvPr/>
            </p:nvSpPr>
            <p:spPr>
              <a:xfrm>
                <a:off x="9785891" y="1393855"/>
                <a:ext cx="619054" cy="231235"/>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sp>
        <p:nvSpPr>
          <p:cNvPr id="207" name="Text Box 882"/>
          <p:cNvSpPr txBox="1">
            <a:spLocks noChangeArrowheads="1"/>
          </p:cNvSpPr>
          <p:nvPr/>
        </p:nvSpPr>
        <p:spPr bwMode="auto">
          <a:xfrm>
            <a:off x="4932982" y="5845761"/>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内藤</a:t>
            </a:r>
          </a:p>
        </p:txBody>
      </p:sp>
      <p:sp>
        <p:nvSpPr>
          <p:cNvPr id="209" name="Text Box 880"/>
          <p:cNvSpPr txBox="1">
            <a:spLocks noChangeArrowheads="1"/>
          </p:cNvSpPr>
          <p:nvPr/>
        </p:nvSpPr>
        <p:spPr bwMode="auto">
          <a:xfrm>
            <a:off x="5400093" y="144516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5" name="テキスト ボックス 4"/>
          <p:cNvSpPr txBox="1"/>
          <p:nvPr/>
        </p:nvSpPr>
        <p:spPr>
          <a:xfrm>
            <a:off x="4101237" y="1688168"/>
            <a:ext cx="902811" cy="307777"/>
          </a:xfrm>
          <a:prstGeom prst="rect">
            <a:avLst/>
          </a:prstGeom>
          <a:noFill/>
        </p:spPr>
        <p:txBody>
          <a:bodyPr wrap="none" rtlCol="0">
            <a:spAutoFit/>
          </a:bodyPr>
          <a:lstStyle/>
          <a:p>
            <a:r>
              <a:rPr kumimoji="1" lang="ja-JP" altLang="en-US" sz="1400" dirty="0" smtClean="0">
                <a:solidFill>
                  <a:srgbClr val="FF0000"/>
                </a:solidFill>
              </a:rPr>
              <a:t>標準時間</a:t>
            </a:r>
            <a:endParaRPr kumimoji="1" lang="ja-JP" altLang="en-US" sz="1400" dirty="0">
              <a:solidFill>
                <a:srgbClr val="FF0000"/>
              </a:solidFill>
            </a:endParaRPr>
          </a:p>
        </p:txBody>
      </p:sp>
      <p:sp>
        <p:nvSpPr>
          <p:cNvPr id="218" name="テキスト ボックス 217"/>
          <p:cNvSpPr txBox="1"/>
          <p:nvPr/>
        </p:nvSpPr>
        <p:spPr>
          <a:xfrm>
            <a:off x="468064" y="1299500"/>
            <a:ext cx="431528" cy="307777"/>
          </a:xfrm>
          <a:prstGeom prst="rect">
            <a:avLst/>
          </a:prstGeom>
          <a:noFill/>
        </p:spPr>
        <p:txBody>
          <a:bodyPr wrap="none" rtlCol="0">
            <a:spAutoFit/>
          </a:bodyPr>
          <a:lstStyle/>
          <a:p>
            <a:r>
              <a:rPr lang="ja-JP" altLang="en-US" sz="1400" dirty="0" smtClean="0"/>
              <a:t>１８</a:t>
            </a:r>
            <a:endParaRPr kumimoji="1" lang="ja-JP" altLang="en-US" sz="1400" dirty="0"/>
          </a:p>
        </p:txBody>
      </p:sp>
      <p:sp>
        <p:nvSpPr>
          <p:cNvPr id="215" name="テキスト ボックス 214"/>
          <p:cNvSpPr txBox="1"/>
          <p:nvPr/>
        </p:nvSpPr>
        <p:spPr>
          <a:xfrm>
            <a:off x="468064" y="1061623"/>
            <a:ext cx="431528" cy="307777"/>
          </a:xfrm>
          <a:prstGeom prst="rect">
            <a:avLst/>
          </a:prstGeom>
          <a:noFill/>
        </p:spPr>
        <p:txBody>
          <a:bodyPr wrap="none" rtlCol="0">
            <a:spAutoFit/>
          </a:bodyPr>
          <a:lstStyle/>
          <a:p>
            <a:r>
              <a:rPr lang="ja-JP" altLang="en-US" sz="1400" dirty="0"/>
              <a:t>１９</a:t>
            </a:r>
            <a:endParaRPr kumimoji="1" lang="ja-JP" altLang="en-US" sz="1400" dirty="0"/>
          </a:p>
        </p:txBody>
      </p:sp>
      <p:sp>
        <p:nvSpPr>
          <p:cNvPr id="366" name="Text Box 880"/>
          <p:cNvSpPr txBox="1">
            <a:spLocks noChangeArrowheads="1"/>
          </p:cNvSpPr>
          <p:nvPr/>
        </p:nvSpPr>
        <p:spPr bwMode="auto">
          <a:xfrm>
            <a:off x="7855237" y="5210122"/>
            <a:ext cx="848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1" name="角丸四角形吹き出し 10"/>
          <p:cNvSpPr/>
          <p:nvPr/>
        </p:nvSpPr>
        <p:spPr>
          <a:xfrm>
            <a:off x="2592842" y="3608439"/>
            <a:ext cx="1835142" cy="743441"/>
          </a:xfrm>
          <a:prstGeom prst="wedgeRoundRectCallout">
            <a:avLst>
              <a:gd name="adj1" fmla="val -72593"/>
              <a:gd name="adj2" fmla="val -37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2742803" y="3666195"/>
            <a:ext cx="1568301" cy="646331"/>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完成品の重さ１２㎏</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55" name="テキスト ボックス 254"/>
          <p:cNvSpPr txBox="1"/>
          <p:nvPr/>
        </p:nvSpPr>
        <p:spPr>
          <a:xfrm>
            <a:off x="3805571" y="3012192"/>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18.5.23</a:t>
            </a:r>
            <a:endParaRPr kumimoji="1" lang="ja-JP" altLang="en-US" sz="1200" dirty="0"/>
          </a:p>
        </p:txBody>
      </p:sp>
      <p:sp>
        <p:nvSpPr>
          <p:cNvPr id="256" name="Rectangle 219"/>
          <p:cNvSpPr>
            <a:spLocks noChangeArrowheads="1"/>
          </p:cNvSpPr>
          <p:nvPr/>
        </p:nvSpPr>
        <p:spPr bwMode="auto">
          <a:xfrm>
            <a:off x="3841368" y="3084200"/>
            <a:ext cx="1018664" cy="50208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原田</a:t>
            </a:r>
            <a:r>
              <a:rPr lang="ja-JP" altLang="en-US" sz="1200" dirty="0" smtClean="0"/>
              <a:t>・中村</a:t>
            </a:r>
            <a:endParaRPr lang="ja-JP" altLang="en-US" sz="1200" dirty="0"/>
          </a:p>
        </p:txBody>
      </p:sp>
      <p:sp>
        <p:nvSpPr>
          <p:cNvPr id="257" name="テキスト ボックス 256"/>
          <p:cNvSpPr txBox="1"/>
          <p:nvPr/>
        </p:nvSpPr>
        <p:spPr>
          <a:xfrm>
            <a:off x="7884368" y="328151"/>
            <a:ext cx="771365" cy="276999"/>
          </a:xfrm>
          <a:prstGeom prst="rect">
            <a:avLst/>
          </a:prstGeom>
          <a:noFill/>
        </p:spPr>
        <p:txBody>
          <a:bodyPr wrap="none" rtlCol="0">
            <a:spAutoFit/>
          </a:bodyPr>
          <a:lstStyle/>
          <a:p>
            <a:r>
              <a:rPr kumimoji="1" lang="ja-JP" altLang="en-US" sz="1000" dirty="0" smtClean="0"/>
              <a:t>　</a:t>
            </a:r>
            <a:r>
              <a:rPr kumimoji="1" lang="en-US" altLang="ja-JP" sz="1000" dirty="0" smtClean="0"/>
              <a:t>‘</a:t>
            </a:r>
            <a:r>
              <a:rPr lang="en-US" altLang="ja-JP" sz="1200" dirty="0" smtClean="0"/>
              <a:t>18.5.20</a:t>
            </a:r>
            <a:endParaRPr kumimoji="1" lang="ja-JP" altLang="en-US" sz="1000" dirty="0"/>
          </a:p>
        </p:txBody>
      </p:sp>
      <p:sp>
        <p:nvSpPr>
          <p:cNvPr id="6" name="テキスト ボックス 5"/>
          <p:cNvSpPr txBox="1"/>
          <p:nvPr/>
        </p:nvSpPr>
        <p:spPr>
          <a:xfrm>
            <a:off x="8152829" y="491912"/>
            <a:ext cx="492443" cy="276999"/>
          </a:xfrm>
          <a:prstGeom prst="rect">
            <a:avLst/>
          </a:prstGeom>
          <a:noFill/>
        </p:spPr>
        <p:txBody>
          <a:bodyPr wrap="none" rtlCol="0">
            <a:spAutoFit/>
          </a:bodyPr>
          <a:lstStyle/>
          <a:p>
            <a:r>
              <a:rPr lang="ja-JP" altLang="en-US" sz="1200" dirty="0" smtClean="0"/>
              <a:t>全員</a:t>
            </a:r>
            <a:endParaRPr kumimoji="1" lang="ja-JP" altLang="en-US" sz="1200" dirty="0"/>
          </a:p>
        </p:txBody>
      </p:sp>
      <p:sp>
        <p:nvSpPr>
          <p:cNvPr id="12" name="角丸四角形吹き出し 11"/>
          <p:cNvSpPr/>
          <p:nvPr/>
        </p:nvSpPr>
        <p:spPr>
          <a:xfrm>
            <a:off x="4576238" y="4252981"/>
            <a:ext cx="3050344" cy="719314"/>
          </a:xfrm>
          <a:prstGeom prst="wedgeRoundRectCallout">
            <a:avLst>
              <a:gd name="adj1" fmla="val 60355"/>
              <a:gd name="adj2" fmla="val 363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でも重さを軽くすることも、</a:t>
            </a:r>
            <a:r>
              <a:rPr lang="ja-JP" altLang="en-US" sz="1600" dirty="0" smtClean="0">
                <a:solidFill>
                  <a:schemeClr val="tx1"/>
                </a:solidFill>
              </a:rPr>
              <a:t>回数を</a:t>
            </a:r>
            <a:endParaRPr lang="en-US" altLang="ja-JP" sz="1600" dirty="0" smtClean="0">
              <a:solidFill>
                <a:schemeClr val="tx1"/>
              </a:solidFill>
            </a:endParaRPr>
          </a:p>
          <a:p>
            <a:pPr algn="ctr"/>
            <a:r>
              <a:rPr lang="ja-JP" altLang="en-US" sz="1600" dirty="0" smtClean="0">
                <a:solidFill>
                  <a:schemeClr val="tx1"/>
                </a:solidFill>
              </a:rPr>
              <a:t>減らすこともできないし・・・</a:t>
            </a:r>
            <a:endParaRPr kumimoji="1" lang="ja-JP" altLang="en-US" sz="1600" dirty="0">
              <a:solidFill>
                <a:schemeClr val="tx1"/>
              </a:solidFill>
            </a:endParaRPr>
          </a:p>
        </p:txBody>
      </p:sp>
      <p:grpSp>
        <p:nvGrpSpPr>
          <p:cNvPr id="219" name="グループ化 218"/>
          <p:cNvGrpSpPr/>
          <p:nvPr/>
        </p:nvGrpSpPr>
        <p:grpSpPr>
          <a:xfrm flipH="1">
            <a:off x="7862325" y="1072604"/>
            <a:ext cx="936036" cy="1186390"/>
            <a:chOff x="6589929" y="2500033"/>
            <a:chExt cx="898521" cy="1145525"/>
          </a:xfrm>
        </p:grpSpPr>
        <p:grpSp>
          <p:nvGrpSpPr>
            <p:cNvPr id="258" name="グループ化 257"/>
            <p:cNvGrpSpPr/>
            <p:nvPr/>
          </p:nvGrpSpPr>
          <p:grpSpPr>
            <a:xfrm>
              <a:off x="6644332" y="3095673"/>
              <a:ext cx="844118" cy="549885"/>
              <a:chOff x="3603193" y="3820739"/>
              <a:chExt cx="881567" cy="569957"/>
            </a:xfrm>
          </p:grpSpPr>
          <p:sp>
            <p:nvSpPr>
              <p:cNvPr id="272"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73"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74"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75"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0"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60" name="Freeform 696"/>
            <p:cNvSpPr>
              <a:spLocks/>
            </p:cNvSpPr>
            <p:nvPr/>
          </p:nvSpPr>
          <p:spPr bwMode="auto">
            <a:xfrm>
              <a:off x="6616679" y="2617719"/>
              <a:ext cx="676011" cy="59523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61" name="Freeform 697"/>
            <p:cNvSpPr>
              <a:spLocks/>
            </p:cNvSpPr>
            <p:nvPr/>
          </p:nvSpPr>
          <p:spPr bwMode="auto">
            <a:xfrm flipH="1">
              <a:off x="6736399" y="2725944"/>
              <a:ext cx="467177" cy="52759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262" name="グループ化 261"/>
            <p:cNvGrpSpPr/>
            <p:nvPr/>
          </p:nvGrpSpPr>
          <p:grpSpPr>
            <a:xfrm rot="21354649" flipH="1">
              <a:off x="6589929" y="2500033"/>
              <a:ext cx="744122" cy="420843"/>
              <a:chOff x="6718234" y="594578"/>
              <a:chExt cx="857503" cy="487920"/>
            </a:xfrm>
          </p:grpSpPr>
          <p:sp>
            <p:nvSpPr>
              <p:cNvPr id="26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 name="テキスト ボックス 270"/>
              <p:cNvSpPr txBox="1"/>
              <p:nvPr/>
            </p:nvSpPr>
            <p:spPr>
              <a:xfrm>
                <a:off x="6784215" y="623074"/>
                <a:ext cx="726269" cy="283861"/>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63" name="Oval 1371"/>
            <p:cNvSpPr>
              <a:spLocks noChangeArrowheads="1"/>
            </p:cNvSpPr>
            <p:nvPr/>
          </p:nvSpPr>
          <p:spPr bwMode="auto">
            <a:xfrm flipH="1">
              <a:off x="6943895" y="3106971"/>
              <a:ext cx="79849" cy="77501"/>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64" name="Oval 1366"/>
            <p:cNvSpPr>
              <a:spLocks noChangeArrowheads="1"/>
            </p:cNvSpPr>
            <p:nvPr/>
          </p:nvSpPr>
          <p:spPr bwMode="auto">
            <a:xfrm flipH="1">
              <a:off x="6964742" y="2940997"/>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5" name="Oval 1366"/>
            <p:cNvSpPr>
              <a:spLocks noChangeArrowheads="1"/>
            </p:cNvSpPr>
            <p:nvPr/>
          </p:nvSpPr>
          <p:spPr bwMode="auto">
            <a:xfrm flipH="1">
              <a:off x="7077777" y="2948321"/>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cxnSp>
          <p:nvCxnSpPr>
            <p:cNvPr id="266" name="直線コネクタ 265"/>
            <p:cNvCxnSpPr/>
            <p:nvPr/>
          </p:nvCxnSpPr>
          <p:spPr>
            <a:xfrm>
              <a:off x="7069338" y="2840673"/>
              <a:ext cx="108012" cy="106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flipV="1">
              <a:off x="6861975" y="2872814"/>
              <a:ext cx="108012" cy="72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0" name="Text Box 880"/>
          <p:cNvSpPr txBox="1">
            <a:spLocks noChangeArrowheads="1"/>
          </p:cNvSpPr>
          <p:nvPr/>
        </p:nvSpPr>
        <p:spPr bwMode="auto">
          <a:xfrm>
            <a:off x="8258297" y="212902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0" name="テキスト ボックス 9"/>
          <p:cNvSpPr txBox="1"/>
          <p:nvPr/>
        </p:nvSpPr>
        <p:spPr>
          <a:xfrm>
            <a:off x="4127565" y="1213637"/>
            <a:ext cx="543739" cy="310855"/>
          </a:xfrm>
          <a:prstGeom prst="rect">
            <a:avLst/>
          </a:prstGeom>
          <a:noFill/>
        </p:spPr>
        <p:txBody>
          <a:bodyPr wrap="none" rtlCol="0">
            <a:spAutoFit/>
          </a:bodyPr>
          <a:lstStyle/>
          <a:p>
            <a:r>
              <a:rPr kumimoji="1" lang="ja-JP" altLang="en-US" sz="1400" dirty="0" smtClean="0"/>
              <a:t>女性</a:t>
            </a:r>
            <a:endParaRPr kumimoji="1" lang="ja-JP" altLang="en-US" sz="1400" dirty="0"/>
          </a:p>
        </p:txBody>
      </p:sp>
      <p:cxnSp>
        <p:nvCxnSpPr>
          <p:cNvPr id="15" name="直線コネクタ 14"/>
          <p:cNvCxnSpPr/>
          <p:nvPr/>
        </p:nvCxnSpPr>
        <p:spPr>
          <a:xfrm>
            <a:off x="881073" y="1832184"/>
            <a:ext cx="32503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131333" y="1876896"/>
            <a:ext cx="543739" cy="307777"/>
          </a:xfrm>
          <a:prstGeom prst="rect">
            <a:avLst/>
          </a:prstGeom>
          <a:noFill/>
        </p:spPr>
        <p:txBody>
          <a:bodyPr wrap="none" rtlCol="0">
            <a:spAutoFit/>
          </a:bodyPr>
          <a:lstStyle/>
          <a:p>
            <a:r>
              <a:rPr lang="ja-JP" altLang="en-US" sz="1400" dirty="0"/>
              <a:t>男性</a:t>
            </a:r>
            <a:endParaRPr kumimoji="1" lang="ja-JP" altLang="en-US" sz="1400" dirty="0"/>
          </a:p>
        </p:txBody>
      </p:sp>
      <p:sp>
        <p:nvSpPr>
          <p:cNvPr id="112" name="角丸四角形吹き出し 111"/>
          <p:cNvSpPr/>
          <p:nvPr/>
        </p:nvSpPr>
        <p:spPr>
          <a:xfrm>
            <a:off x="5918724" y="2037606"/>
            <a:ext cx="2354990" cy="539368"/>
          </a:xfrm>
          <a:prstGeom prst="wedgeRoundRectCallout">
            <a:avLst>
              <a:gd name="adj1" fmla="val -57158"/>
              <a:gd name="adj2" fmla="val 154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完成品の重</a:t>
            </a:r>
            <a:r>
              <a:rPr lang="ja-JP" altLang="en-US" sz="1600" dirty="0" smtClean="0">
                <a:solidFill>
                  <a:schemeClr val="tx1"/>
                </a:solidFill>
              </a:rPr>
              <a:t>さと作業負荷の関連を調べてみよう</a:t>
            </a:r>
            <a:endParaRPr lang="en-US" altLang="ja-JP" sz="1600" dirty="0" smtClean="0">
              <a:solidFill>
                <a:schemeClr val="tx1"/>
              </a:solidFill>
            </a:endParaRPr>
          </a:p>
        </p:txBody>
      </p:sp>
      <p:grpSp>
        <p:nvGrpSpPr>
          <p:cNvPr id="13" name="グループ化 12"/>
          <p:cNvGrpSpPr/>
          <p:nvPr/>
        </p:nvGrpSpPr>
        <p:grpSpPr>
          <a:xfrm>
            <a:off x="7672413" y="4196779"/>
            <a:ext cx="1100407" cy="1280316"/>
            <a:chOff x="9832330" y="2717167"/>
            <a:chExt cx="936036" cy="1186390"/>
          </a:xfrm>
        </p:grpSpPr>
        <p:grpSp>
          <p:nvGrpSpPr>
            <p:cNvPr id="389" name="グループ化 388"/>
            <p:cNvGrpSpPr/>
            <p:nvPr/>
          </p:nvGrpSpPr>
          <p:grpSpPr>
            <a:xfrm flipH="1">
              <a:off x="9832330" y="3334056"/>
              <a:ext cx="879362" cy="569501"/>
              <a:chOff x="3603193" y="3820739"/>
              <a:chExt cx="881567" cy="569957"/>
            </a:xfrm>
          </p:grpSpPr>
          <p:sp>
            <p:nvSpPr>
              <p:cNvPr id="402"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03"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404"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05"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90" name="Freeform 696"/>
            <p:cNvSpPr>
              <a:spLocks/>
            </p:cNvSpPr>
            <p:nvPr/>
          </p:nvSpPr>
          <p:spPr bwMode="auto">
            <a:xfrm flipH="1">
              <a:off x="10036263" y="2839051"/>
              <a:ext cx="704236" cy="61647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391" name="Freeform 697"/>
            <p:cNvSpPr>
              <a:spLocks/>
            </p:cNvSpPr>
            <p:nvPr/>
          </p:nvSpPr>
          <p:spPr bwMode="auto">
            <a:xfrm>
              <a:off x="10129098" y="2951137"/>
              <a:ext cx="486683" cy="54641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2" name="グループ化 391"/>
            <p:cNvGrpSpPr/>
            <p:nvPr/>
          </p:nvGrpSpPr>
          <p:grpSpPr>
            <a:xfrm rot="245351">
              <a:off x="9993175" y="2717167"/>
              <a:ext cx="775191" cy="435856"/>
              <a:chOff x="6718234" y="594578"/>
              <a:chExt cx="857503" cy="487920"/>
            </a:xfrm>
          </p:grpSpPr>
          <p:sp>
            <p:nvSpPr>
              <p:cNvPr id="39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 name="テキスト ボックス 400"/>
              <p:cNvSpPr txBox="1"/>
              <p:nvPr/>
            </p:nvSpPr>
            <p:spPr>
              <a:xfrm>
                <a:off x="6813913" y="627705"/>
                <a:ext cx="726269" cy="271375"/>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394" name="Oval 1366"/>
            <p:cNvSpPr>
              <a:spLocks noChangeArrowheads="1"/>
            </p:cNvSpPr>
            <p:nvPr/>
          </p:nvSpPr>
          <p:spPr bwMode="auto">
            <a:xfrm>
              <a:off x="10355834" y="3173862"/>
              <a:ext cx="22070" cy="363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5" name="Oval 1366"/>
            <p:cNvSpPr>
              <a:spLocks noChangeArrowheads="1"/>
            </p:cNvSpPr>
            <p:nvPr/>
          </p:nvSpPr>
          <p:spPr bwMode="auto">
            <a:xfrm>
              <a:off x="10238080" y="3181447"/>
              <a:ext cx="22070" cy="363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4" name="Freeform 701"/>
            <p:cNvSpPr>
              <a:spLocks/>
            </p:cNvSpPr>
            <p:nvPr/>
          </p:nvSpPr>
          <p:spPr bwMode="auto">
            <a:xfrm rot="245351">
              <a:off x="10344040" y="3046911"/>
              <a:ext cx="96405" cy="6803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 name="Freeform 702"/>
            <p:cNvSpPr>
              <a:spLocks/>
            </p:cNvSpPr>
            <p:nvPr/>
          </p:nvSpPr>
          <p:spPr bwMode="auto">
            <a:xfrm rot="245351">
              <a:off x="10157460" y="3053108"/>
              <a:ext cx="93156" cy="4971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9" name="Oval 1371"/>
            <p:cNvSpPr>
              <a:spLocks noChangeArrowheads="1"/>
            </p:cNvSpPr>
            <p:nvPr/>
          </p:nvSpPr>
          <p:spPr bwMode="auto">
            <a:xfrm rot="245351">
              <a:off x="10317430" y="3334517"/>
              <a:ext cx="84676" cy="74293"/>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212"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１３</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現状把握２</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214" name="テキスト ボックス 213"/>
          <p:cNvSpPr txBox="1"/>
          <p:nvPr/>
        </p:nvSpPr>
        <p:spPr>
          <a:xfrm>
            <a:off x="8230345" y="35332"/>
            <a:ext cx="851871" cy="369332"/>
          </a:xfrm>
          <a:prstGeom prst="rect">
            <a:avLst/>
          </a:prstGeom>
          <a:noFill/>
        </p:spPr>
        <p:txBody>
          <a:bodyPr wrap="square" rtlCol="0">
            <a:spAutoFit/>
          </a:bodyPr>
          <a:lstStyle/>
          <a:p>
            <a:r>
              <a:rPr kumimoji="1" lang="en-US" altLang="ja-JP" dirty="0" smtClean="0"/>
              <a:t>12/21</a:t>
            </a:r>
            <a:endParaRPr kumimoji="1" lang="ja-JP" altLang="en-US" dirty="0"/>
          </a:p>
        </p:txBody>
      </p:sp>
      <p:sp>
        <p:nvSpPr>
          <p:cNvPr id="216" name="角丸四角形吹き出し 215"/>
          <p:cNvSpPr/>
          <p:nvPr/>
        </p:nvSpPr>
        <p:spPr>
          <a:xfrm>
            <a:off x="4549160" y="5637702"/>
            <a:ext cx="1858516" cy="477388"/>
          </a:xfrm>
          <a:prstGeom prst="wedgeRoundRectCallout">
            <a:avLst>
              <a:gd name="adj1" fmla="val -80450"/>
              <a:gd name="adj2" fmla="val 7107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答</a:t>
            </a:r>
            <a:r>
              <a:rPr lang="ja-JP" altLang="en-US" dirty="0" smtClean="0">
                <a:solidFill>
                  <a:schemeClr val="tx1"/>
                </a:solidFill>
              </a:rPr>
              <a:t>えが推測</a:t>
            </a:r>
            <a:endParaRPr kumimoji="1" lang="ja-JP" altLang="en-US" dirty="0">
              <a:solidFill>
                <a:schemeClr val="tx1"/>
              </a:solidFill>
            </a:endParaRPr>
          </a:p>
        </p:txBody>
      </p:sp>
      <p:sp>
        <p:nvSpPr>
          <p:cNvPr id="217" name="角丸四角形吹き出し 216"/>
          <p:cNvSpPr/>
          <p:nvPr/>
        </p:nvSpPr>
        <p:spPr>
          <a:xfrm>
            <a:off x="5360446" y="2601860"/>
            <a:ext cx="1316041" cy="477388"/>
          </a:xfrm>
          <a:prstGeom prst="wedgeRoundRectCallout">
            <a:avLst>
              <a:gd name="adj1" fmla="val 60051"/>
              <a:gd name="adj2" fmla="val 191530"/>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関係ないし</a:t>
            </a:r>
            <a:endParaRPr kumimoji="1" lang="ja-JP" altLang="en-US" dirty="0">
              <a:solidFill>
                <a:schemeClr val="tx1"/>
              </a:solidFill>
            </a:endParaRPr>
          </a:p>
        </p:txBody>
      </p:sp>
      <p:sp>
        <p:nvSpPr>
          <p:cNvPr id="220" name="角丸四角形吹き出し 219"/>
          <p:cNvSpPr/>
          <p:nvPr/>
        </p:nvSpPr>
        <p:spPr>
          <a:xfrm>
            <a:off x="4427984" y="225432"/>
            <a:ext cx="1510963" cy="470713"/>
          </a:xfrm>
          <a:prstGeom prst="wedgeRoundRectCallout">
            <a:avLst>
              <a:gd name="adj1" fmla="val -48981"/>
              <a:gd name="adj2" fmla="val 78687"/>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一応お題目</a:t>
            </a:r>
            <a:endParaRPr kumimoji="1" lang="ja-JP" altLang="en-US" dirty="0">
              <a:solidFill>
                <a:schemeClr val="tx1"/>
              </a:solidFill>
            </a:endParaRPr>
          </a:p>
        </p:txBody>
      </p:sp>
      <p:sp>
        <p:nvSpPr>
          <p:cNvPr id="246" name="角丸四角形吹き出し 245"/>
          <p:cNvSpPr/>
          <p:nvPr/>
        </p:nvSpPr>
        <p:spPr>
          <a:xfrm>
            <a:off x="4101237" y="4177730"/>
            <a:ext cx="1977679" cy="806395"/>
          </a:xfrm>
          <a:prstGeom prst="wedgeRoundRectCallout">
            <a:avLst>
              <a:gd name="adj1" fmla="val -93977"/>
              <a:gd name="adj2" fmla="val 4058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240</a:t>
            </a:r>
            <a:r>
              <a:rPr lang="ja-JP" altLang="en-US" dirty="0" smtClean="0">
                <a:solidFill>
                  <a:schemeClr val="tx1"/>
                </a:solidFill>
              </a:rPr>
              <a:t>回の根拠を言ってるが意味がない</a:t>
            </a:r>
            <a:endParaRPr kumimoji="1" lang="ja-JP" altLang="en-US" dirty="0">
              <a:solidFill>
                <a:schemeClr val="tx1"/>
              </a:solidFill>
            </a:endParaRPr>
          </a:p>
        </p:txBody>
      </p:sp>
    </p:spTree>
    <p:extLst>
      <p:ext uri="{BB962C8B-B14F-4D97-AF65-F5344CB8AC3E}">
        <p14:creationId xmlns:p14="http://schemas.microsoft.com/office/powerpoint/2010/main" val="22519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down)">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wipe(down)">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wipe(down)">
                                      <p:cBhvr>
                                        <p:cTn id="17" dur="500"/>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wipe(down)">
                                      <p:cBhvr>
                                        <p:cTn id="2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animBg="1"/>
      <p:bldP spid="220" grpId="0" animBg="1"/>
      <p:bldP spid="2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1275975" y="923960"/>
            <a:ext cx="1799815" cy="493398"/>
          </a:xfrm>
          <a:prstGeom prst="wedgeRoundRectCallout">
            <a:avLst>
              <a:gd name="adj1" fmla="val -59762"/>
              <a:gd name="adj2" fmla="val 528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1" name="グループ化 210"/>
          <p:cNvGrpSpPr/>
          <p:nvPr/>
        </p:nvGrpSpPr>
        <p:grpSpPr>
          <a:xfrm>
            <a:off x="2820958" y="1580919"/>
            <a:ext cx="1246986" cy="1961599"/>
            <a:chOff x="5392887" y="623904"/>
            <a:chExt cx="1374222" cy="2184310"/>
          </a:xfrm>
        </p:grpSpPr>
        <p:pic>
          <p:nvPicPr>
            <p:cNvPr id="2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887" y="623904"/>
              <a:ext cx="1355779" cy="21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3" name="グループ化 212"/>
            <p:cNvGrpSpPr/>
            <p:nvPr/>
          </p:nvGrpSpPr>
          <p:grpSpPr>
            <a:xfrm>
              <a:off x="6011402" y="692696"/>
              <a:ext cx="755707" cy="1866994"/>
              <a:chOff x="6011402" y="692696"/>
              <a:chExt cx="755707" cy="1866994"/>
            </a:xfrm>
          </p:grpSpPr>
          <p:sp>
            <p:nvSpPr>
              <p:cNvPr id="214" name="正方形/長方形 213"/>
              <p:cNvSpPr/>
              <p:nvPr/>
            </p:nvSpPr>
            <p:spPr>
              <a:xfrm>
                <a:off x="6011402" y="1796566"/>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正方形/長方形 214"/>
              <p:cNvSpPr/>
              <p:nvPr/>
            </p:nvSpPr>
            <p:spPr>
              <a:xfrm rot="16200000">
                <a:off x="5674601" y="2176411"/>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p:cNvSpPr/>
              <p:nvPr/>
            </p:nvSpPr>
            <p:spPr>
              <a:xfrm rot="16200000">
                <a:off x="5810752" y="1603332"/>
                <a:ext cx="1866994"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p:cNvSpPr/>
              <p:nvPr/>
            </p:nvSpPr>
            <p:spPr>
              <a:xfrm rot="16200000">
                <a:off x="6198350" y="1514619"/>
                <a:ext cx="5374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6444209" y="1224650"/>
                <a:ext cx="27717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086116"/>
            <a:ext cx="1779731" cy="142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8" name="グループ化 7"/>
          <p:cNvGrpSpPr/>
          <p:nvPr/>
        </p:nvGrpSpPr>
        <p:grpSpPr>
          <a:xfrm>
            <a:off x="251730" y="4719984"/>
            <a:ext cx="1113377" cy="869256"/>
            <a:chOff x="10043036" y="2719235"/>
            <a:chExt cx="1321703" cy="939493"/>
          </a:xfrm>
        </p:grpSpPr>
        <p:sp>
          <p:nvSpPr>
            <p:cNvPr id="84" name="Freeform 230"/>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a:extLst/>
          </p:spPr>
          <p:txBody>
            <a:bodyPr/>
            <a:lstStyle/>
            <a:p>
              <a:endParaRPr lang="ja-JP" altLang="en-US" dirty="0"/>
            </a:p>
          </p:txBody>
        </p:sp>
        <p:sp>
          <p:nvSpPr>
            <p:cNvPr id="85" name="Freeform 231"/>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86" name="Freeform 232"/>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7" name="Freeform 233"/>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88" name="Freeform 234"/>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235"/>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0" name="Freeform 236"/>
            <p:cNvSpPr>
              <a:spLocks/>
            </p:cNvSpPr>
            <p:nvPr/>
          </p:nvSpPr>
          <p:spPr bwMode="auto">
            <a:xfrm>
              <a:off x="10043036" y="2958967"/>
              <a:ext cx="292791" cy="299126"/>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91" name="Freeform 237"/>
            <p:cNvSpPr>
              <a:spLocks/>
            </p:cNvSpPr>
            <p:nvPr/>
          </p:nvSpPr>
          <p:spPr bwMode="auto">
            <a:xfrm>
              <a:off x="10190018" y="3093953"/>
              <a:ext cx="60768" cy="71272"/>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2" name="Freeform 238"/>
            <p:cNvSpPr>
              <a:spLocks/>
            </p:cNvSpPr>
            <p:nvPr/>
          </p:nvSpPr>
          <p:spPr bwMode="auto">
            <a:xfrm>
              <a:off x="10442757" y="2958967"/>
              <a:ext cx="125679" cy="113387"/>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3" name="Freeform 239"/>
            <p:cNvSpPr>
              <a:spLocks/>
            </p:cNvSpPr>
            <p:nvPr/>
          </p:nvSpPr>
          <p:spPr bwMode="auto">
            <a:xfrm>
              <a:off x="10623681" y="2937370"/>
              <a:ext cx="91151" cy="85311"/>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240"/>
            <p:cNvSpPr>
              <a:spLocks/>
            </p:cNvSpPr>
            <p:nvPr/>
          </p:nvSpPr>
          <p:spPr bwMode="auto">
            <a:xfrm>
              <a:off x="10492477" y="2962208"/>
              <a:ext cx="127060" cy="82071"/>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95" name="Freeform 241"/>
            <p:cNvSpPr>
              <a:spLocks/>
            </p:cNvSpPr>
            <p:nvPr/>
          </p:nvSpPr>
          <p:spPr bwMode="auto">
            <a:xfrm>
              <a:off x="11168624" y="2776468"/>
              <a:ext cx="60768" cy="18358"/>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242"/>
            <p:cNvSpPr>
              <a:spLocks/>
            </p:cNvSpPr>
            <p:nvPr/>
          </p:nvSpPr>
          <p:spPr bwMode="auto">
            <a:xfrm>
              <a:off x="11203152" y="2815344"/>
              <a:ext cx="66292" cy="15118"/>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243"/>
            <p:cNvSpPr>
              <a:spLocks/>
            </p:cNvSpPr>
            <p:nvPr/>
          </p:nvSpPr>
          <p:spPr bwMode="auto">
            <a:xfrm>
              <a:off x="11102332" y="2801306"/>
              <a:ext cx="75960" cy="46434"/>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8" name="Line 293"/>
            <p:cNvSpPr>
              <a:spLocks noChangeShapeType="1"/>
            </p:cNvSpPr>
            <p:nvPr/>
          </p:nvSpPr>
          <p:spPr bwMode="auto">
            <a:xfrm>
              <a:off x="10861228" y="3129589"/>
              <a:ext cx="5524" cy="4643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50" name="テキスト ボックス 149"/>
          <p:cNvSpPr txBox="1"/>
          <p:nvPr/>
        </p:nvSpPr>
        <p:spPr>
          <a:xfrm>
            <a:off x="6686902" y="4175874"/>
            <a:ext cx="1890656" cy="738664"/>
          </a:xfrm>
          <a:prstGeom prst="rect">
            <a:avLst/>
          </a:prstGeom>
          <a:noFill/>
        </p:spPr>
        <p:txBody>
          <a:bodyPr wrap="square" rtlCol="0">
            <a:spAutoFit/>
          </a:bodyPr>
          <a:lstStyle/>
          <a:p>
            <a:r>
              <a:rPr lang="ja-JP" altLang="en-US" sz="1400" dirty="0" smtClean="0"/>
              <a:t>トラックの荷台ゲート</a:t>
            </a:r>
            <a:endParaRPr lang="en-US" altLang="ja-JP" sz="1400" dirty="0" smtClean="0"/>
          </a:p>
          <a:p>
            <a:r>
              <a:rPr lang="ja-JP" altLang="en-US" sz="1400" dirty="0" smtClean="0"/>
              <a:t>みたいに上げること</a:t>
            </a:r>
            <a:endParaRPr lang="en-US" altLang="ja-JP" sz="1400" dirty="0" smtClean="0"/>
          </a:p>
          <a:p>
            <a:r>
              <a:rPr lang="ja-JP" altLang="en-US" sz="1400" dirty="0" smtClean="0"/>
              <a:t>ができれば・・・</a:t>
            </a:r>
            <a:endParaRPr lang="en-US" altLang="ja-JP" sz="1400" dirty="0" smtClean="0"/>
          </a:p>
        </p:txBody>
      </p:sp>
      <p:sp>
        <p:nvSpPr>
          <p:cNvPr id="151" name="テキスト ボックス 150"/>
          <p:cNvSpPr txBox="1"/>
          <p:nvPr/>
        </p:nvSpPr>
        <p:spPr>
          <a:xfrm>
            <a:off x="5595675" y="729837"/>
            <a:ext cx="2376264" cy="307777"/>
          </a:xfrm>
          <a:prstGeom prst="rect">
            <a:avLst/>
          </a:prstGeom>
          <a:noFill/>
        </p:spPr>
        <p:txBody>
          <a:bodyPr wrap="square" rtlCol="0">
            <a:spAutoFit/>
          </a:bodyPr>
          <a:lstStyle/>
          <a:p>
            <a:r>
              <a:rPr lang="ja-JP" altLang="en-US" sz="1400" dirty="0" smtClean="0"/>
              <a:t>ＤＡＳ　７３３００１</a:t>
            </a:r>
            <a:endParaRPr lang="en-US" altLang="ja-JP" sz="1400" dirty="0" smtClean="0"/>
          </a:p>
        </p:txBody>
      </p:sp>
      <p:sp>
        <p:nvSpPr>
          <p:cNvPr id="152" name="テキスト ボックス 151"/>
          <p:cNvSpPr txBox="1"/>
          <p:nvPr/>
        </p:nvSpPr>
        <p:spPr>
          <a:xfrm>
            <a:off x="1187624" y="3748096"/>
            <a:ext cx="2612844" cy="307777"/>
          </a:xfrm>
          <a:prstGeom prst="rect">
            <a:avLst/>
          </a:prstGeom>
          <a:noFill/>
        </p:spPr>
        <p:txBody>
          <a:bodyPr wrap="square" rtlCol="0">
            <a:spAutoFit/>
          </a:bodyPr>
          <a:lstStyle/>
          <a:p>
            <a:r>
              <a:rPr lang="ja-JP" altLang="en-US" sz="1400" dirty="0" smtClean="0"/>
              <a:t>１２㎏</a:t>
            </a:r>
            <a:r>
              <a:rPr lang="en-US" altLang="ja-JP" sz="1400" dirty="0" smtClean="0"/>
              <a:t>×</a:t>
            </a:r>
            <a:r>
              <a:rPr lang="ja-JP" altLang="en-US" sz="1400" dirty="0" smtClean="0"/>
              <a:t>２４０回</a:t>
            </a:r>
            <a:r>
              <a:rPr lang="ja-JP" altLang="en-US" sz="1400" dirty="0"/>
              <a:t>＝</a:t>
            </a:r>
            <a:r>
              <a:rPr lang="ja-JP" altLang="en-US" sz="1400" dirty="0" smtClean="0"/>
              <a:t>２８８０㎏</a:t>
            </a:r>
            <a:endParaRPr lang="en-US" altLang="ja-JP" sz="1400" dirty="0" smtClean="0"/>
          </a:p>
        </p:txBody>
      </p:sp>
      <p:sp>
        <p:nvSpPr>
          <p:cNvPr id="180" name="正方形/長方形 179"/>
          <p:cNvSpPr/>
          <p:nvPr/>
        </p:nvSpPr>
        <p:spPr>
          <a:xfrm>
            <a:off x="194823" y="3323116"/>
            <a:ext cx="4535855"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作業指導どおりの姿勢でやっている</a:t>
            </a:r>
            <a:endPar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53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678" y="961530"/>
            <a:ext cx="3987525" cy="23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テキスト ボックス 180"/>
          <p:cNvSpPr txBox="1"/>
          <p:nvPr/>
        </p:nvSpPr>
        <p:spPr>
          <a:xfrm>
            <a:off x="395536" y="620688"/>
            <a:ext cx="2262158" cy="369332"/>
          </a:xfrm>
          <a:prstGeom prst="rect">
            <a:avLst/>
          </a:prstGeom>
          <a:noFill/>
        </p:spPr>
        <p:txBody>
          <a:bodyPr wrap="none" rtlCol="0">
            <a:spAutoFit/>
          </a:bodyPr>
          <a:lstStyle/>
          <a:p>
            <a:r>
              <a:rPr lang="ja-JP" altLang="en-US" b="1" dirty="0" smtClean="0"/>
              <a:t>現地現物の姿勢確認</a:t>
            </a:r>
            <a:endParaRPr kumimoji="1" lang="ja-JP" altLang="en-US" b="1" dirty="0"/>
          </a:p>
        </p:txBody>
      </p:sp>
      <p:sp>
        <p:nvSpPr>
          <p:cNvPr id="209" name="テキスト ボックス 208"/>
          <p:cNvSpPr txBox="1"/>
          <p:nvPr/>
        </p:nvSpPr>
        <p:spPr>
          <a:xfrm>
            <a:off x="1451531" y="923960"/>
            <a:ext cx="1835543" cy="523220"/>
          </a:xfrm>
          <a:prstGeom prst="rect">
            <a:avLst/>
          </a:prstGeom>
          <a:noFill/>
        </p:spPr>
        <p:txBody>
          <a:bodyPr wrap="square" rtlCol="0">
            <a:spAutoFit/>
          </a:bodyPr>
          <a:lstStyle/>
          <a:p>
            <a:r>
              <a:rPr lang="ja-JP" altLang="en-US" sz="1400" dirty="0" smtClean="0"/>
              <a:t>教わった</a:t>
            </a:r>
            <a:r>
              <a:rPr lang="ja-JP" altLang="en-US" sz="1400" dirty="0"/>
              <a:t>とおり</a:t>
            </a:r>
            <a:r>
              <a:rPr lang="ja-JP" altLang="en-US" sz="1400" dirty="0" smtClean="0"/>
              <a:t>に</a:t>
            </a:r>
            <a:endParaRPr lang="en-US" altLang="ja-JP" sz="1400" dirty="0" smtClean="0"/>
          </a:p>
          <a:p>
            <a:r>
              <a:rPr lang="ja-JP" altLang="en-US" sz="1400" dirty="0" smtClean="0"/>
              <a:t>作業し</a:t>
            </a:r>
            <a:r>
              <a:rPr kumimoji="1" lang="ja-JP" altLang="en-US" sz="1400" dirty="0" smtClean="0"/>
              <a:t>ているけど</a:t>
            </a:r>
            <a:endParaRPr kumimoji="1" lang="ja-JP" altLang="en-US" sz="1400" dirty="0"/>
          </a:p>
        </p:txBody>
      </p:sp>
      <p:sp>
        <p:nvSpPr>
          <p:cNvPr id="5" name="テキスト ボックス 4"/>
          <p:cNvSpPr txBox="1"/>
          <p:nvPr/>
        </p:nvSpPr>
        <p:spPr>
          <a:xfrm>
            <a:off x="925880" y="1896515"/>
            <a:ext cx="1269516" cy="307777"/>
          </a:xfrm>
          <a:prstGeom prst="rect">
            <a:avLst/>
          </a:prstGeom>
          <a:noFill/>
        </p:spPr>
        <p:txBody>
          <a:bodyPr wrap="square" rtlCol="0">
            <a:spAutoFit/>
          </a:bodyPr>
          <a:lstStyle/>
          <a:p>
            <a:r>
              <a:rPr kumimoji="1" lang="ja-JP" altLang="en-US" sz="1400" dirty="0" smtClean="0"/>
              <a:t>持ち上げ姿勢</a:t>
            </a:r>
            <a:endParaRPr kumimoji="1" lang="ja-JP" altLang="en-US" sz="1400" dirty="0"/>
          </a:p>
        </p:txBody>
      </p:sp>
      <p:sp>
        <p:nvSpPr>
          <p:cNvPr id="6" name="右矢印 5"/>
          <p:cNvSpPr/>
          <p:nvPr/>
        </p:nvSpPr>
        <p:spPr>
          <a:xfrm>
            <a:off x="2216944" y="2401346"/>
            <a:ext cx="511423" cy="3976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p:cNvSpPr txBox="1"/>
          <p:nvPr/>
        </p:nvSpPr>
        <p:spPr>
          <a:xfrm>
            <a:off x="2721887" y="1404267"/>
            <a:ext cx="1886871" cy="307777"/>
          </a:xfrm>
          <a:prstGeom prst="rect">
            <a:avLst/>
          </a:prstGeom>
          <a:noFill/>
        </p:spPr>
        <p:txBody>
          <a:bodyPr wrap="square" rtlCol="0">
            <a:spAutoFit/>
          </a:bodyPr>
          <a:lstStyle/>
          <a:p>
            <a:r>
              <a:rPr lang="ja-JP" altLang="en-US" sz="1400" dirty="0"/>
              <a:t>作業</a:t>
            </a:r>
            <a:r>
              <a:rPr lang="ja-JP" altLang="en-US" sz="1400" dirty="0" smtClean="0"/>
              <a:t>台に</a:t>
            </a:r>
            <a:r>
              <a:rPr lang="ja-JP" altLang="en-US" sz="1400" dirty="0"/>
              <a:t>乗せる</a:t>
            </a:r>
            <a:r>
              <a:rPr kumimoji="1" lang="ja-JP" altLang="en-US" sz="1400" dirty="0" smtClean="0"/>
              <a:t>姿勢</a:t>
            </a:r>
            <a:endParaRPr kumimoji="1" lang="ja-JP" altLang="en-US" sz="1400" dirty="0"/>
          </a:p>
        </p:txBody>
      </p:sp>
      <p:sp>
        <p:nvSpPr>
          <p:cNvPr id="220" name="テキスト ボックス 219"/>
          <p:cNvSpPr txBox="1"/>
          <p:nvPr/>
        </p:nvSpPr>
        <p:spPr>
          <a:xfrm>
            <a:off x="4893997" y="357746"/>
            <a:ext cx="1596912" cy="369332"/>
          </a:xfrm>
          <a:prstGeom prst="rect">
            <a:avLst/>
          </a:prstGeom>
          <a:noFill/>
        </p:spPr>
        <p:txBody>
          <a:bodyPr wrap="none" rtlCol="0">
            <a:spAutoFit/>
          </a:bodyPr>
          <a:lstStyle/>
          <a:p>
            <a:r>
              <a:rPr lang="ja-JP" altLang="en-US" dirty="0">
                <a:latin typeface="+mn-ea"/>
              </a:rPr>
              <a:t>ＤＡＳ</a:t>
            </a:r>
            <a:r>
              <a:rPr lang="ja-JP" altLang="en-US" dirty="0" smtClean="0">
                <a:latin typeface="+mn-ea"/>
              </a:rPr>
              <a:t>で再確認</a:t>
            </a:r>
            <a:endParaRPr kumimoji="1" lang="ja-JP" altLang="en-US" dirty="0">
              <a:latin typeface="+mn-ea"/>
            </a:endParaRPr>
          </a:p>
        </p:txBody>
      </p:sp>
      <p:grpSp>
        <p:nvGrpSpPr>
          <p:cNvPr id="15" name="グループ化 14"/>
          <p:cNvGrpSpPr/>
          <p:nvPr/>
        </p:nvGrpSpPr>
        <p:grpSpPr>
          <a:xfrm>
            <a:off x="3358378" y="3723226"/>
            <a:ext cx="1832102" cy="2276751"/>
            <a:chOff x="3926533" y="3992201"/>
            <a:chExt cx="1077515" cy="1803056"/>
          </a:xfrm>
        </p:grpSpPr>
        <p:pic>
          <p:nvPicPr>
            <p:cNvPr id="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533" y="3992201"/>
              <a:ext cx="1077515" cy="180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爆発 1 6"/>
            <p:cNvSpPr/>
            <p:nvPr/>
          </p:nvSpPr>
          <p:spPr>
            <a:xfrm>
              <a:off x="4249797" y="5036349"/>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爆発 1 254"/>
            <p:cNvSpPr/>
            <p:nvPr/>
          </p:nvSpPr>
          <p:spPr>
            <a:xfrm>
              <a:off x="4110749" y="4826473"/>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爆発 1 255"/>
            <p:cNvSpPr/>
            <p:nvPr/>
          </p:nvSpPr>
          <p:spPr>
            <a:xfrm>
              <a:off x="3926533" y="4564024"/>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爆発 1 256"/>
            <p:cNvSpPr/>
            <p:nvPr/>
          </p:nvSpPr>
          <p:spPr>
            <a:xfrm>
              <a:off x="4110749" y="4184395"/>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雲形吹き出し 66"/>
          <p:cNvSpPr/>
          <p:nvPr/>
        </p:nvSpPr>
        <p:spPr>
          <a:xfrm>
            <a:off x="4893997" y="3723226"/>
            <a:ext cx="3635785" cy="1985273"/>
          </a:xfrm>
          <a:prstGeom prst="cloudCallout">
            <a:avLst>
              <a:gd name="adj1" fmla="val 31987"/>
              <a:gd name="adj2" fmla="val 428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8" name="正方形/長方形 287"/>
          <p:cNvSpPr/>
          <p:nvPr/>
        </p:nvSpPr>
        <p:spPr>
          <a:xfrm>
            <a:off x="481089" y="5771284"/>
            <a:ext cx="4455254"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毎日ゾウを背負って帰るのと同じ</a:t>
            </a:r>
            <a:r>
              <a:rPr lang="en-US" altLang="ja-JP" sz="20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sz="20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23" name="正方形/長方形 222"/>
          <p:cNvSpPr/>
          <p:nvPr/>
        </p:nvSpPr>
        <p:spPr>
          <a:xfrm>
            <a:off x="4952808" y="3347700"/>
            <a:ext cx="3960440"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Ｄ</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ＡＳ</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上も問題なし</a:t>
            </a:r>
            <a:r>
              <a:rPr lang="en-US" altLang="ja-JP" sz="20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336" name="角丸四角形吹き出し 14335"/>
          <p:cNvSpPr/>
          <p:nvPr/>
        </p:nvSpPr>
        <p:spPr>
          <a:xfrm>
            <a:off x="1176053" y="3723226"/>
            <a:ext cx="3569767" cy="2087282"/>
          </a:xfrm>
          <a:prstGeom prst="wedgeRoundRectCallout">
            <a:avLst>
              <a:gd name="adj1" fmla="val -56196"/>
              <a:gd name="adj2" fmla="val -1614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p:cNvSpPr txBox="1"/>
          <p:nvPr/>
        </p:nvSpPr>
        <p:spPr>
          <a:xfrm>
            <a:off x="2251963" y="5189130"/>
            <a:ext cx="1529355" cy="400110"/>
          </a:xfrm>
          <a:prstGeom prst="rect">
            <a:avLst/>
          </a:prstGeom>
          <a:noFill/>
        </p:spPr>
        <p:txBody>
          <a:bodyPr wrap="square" rtlCol="0">
            <a:spAutoFit/>
          </a:bodyPr>
          <a:lstStyle/>
          <a:p>
            <a:r>
              <a:rPr lang="ja-JP" altLang="en-US" sz="2000" b="1" dirty="0" smtClean="0"/>
              <a:t>ゾウッ</a:t>
            </a:r>
            <a:r>
              <a:rPr lang="ja-JP" altLang="en-US" sz="1400" dirty="0" smtClean="0"/>
              <a:t>とするね</a:t>
            </a:r>
            <a:endParaRPr lang="en-US" altLang="ja-JP" sz="1400" dirty="0" smtClean="0"/>
          </a:p>
        </p:txBody>
      </p:sp>
      <p:sp>
        <p:nvSpPr>
          <p:cNvPr id="229" name="Text Box 879"/>
          <p:cNvSpPr txBox="1">
            <a:spLocks noChangeArrowheads="1"/>
          </p:cNvSpPr>
          <p:nvPr/>
        </p:nvSpPr>
        <p:spPr bwMode="auto">
          <a:xfrm>
            <a:off x="440351" y="553296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cxnSp>
        <p:nvCxnSpPr>
          <p:cNvPr id="11" name="直線コネクタ 10"/>
          <p:cNvCxnSpPr/>
          <p:nvPr/>
        </p:nvCxnSpPr>
        <p:spPr>
          <a:xfrm>
            <a:off x="2732058" y="3323116"/>
            <a:ext cx="17351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 Box 885"/>
          <p:cNvSpPr txBox="1">
            <a:spLocks noChangeArrowheads="1"/>
          </p:cNvSpPr>
          <p:nvPr/>
        </p:nvSpPr>
        <p:spPr bwMode="auto">
          <a:xfrm>
            <a:off x="467544" y="1977792"/>
            <a:ext cx="643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304" name="グループ化 32"/>
          <p:cNvGrpSpPr>
            <a:grpSpLocks/>
          </p:cNvGrpSpPr>
          <p:nvPr/>
        </p:nvGrpSpPr>
        <p:grpSpPr bwMode="auto">
          <a:xfrm>
            <a:off x="6262210" y="5068225"/>
            <a:ext cx="270920" cy="349572"/>
            <a:chOff x="4427984" y="2714206"/>
            <a:chExt cx="659487" cy="746744"/>
          </a:xfrm>
        </p:grpSpPr>
        <p:sp>
          <p:nvSpPr>
            <p:cNvPr id="305" name="円/楕円 304"/>
            <p:cNvSpPr/>
            <p:nvPr/>
          </p:nvSpPr>
          <p:spPr bwMode="auto">
            <a:xfrm flipH="1">
              <a:off x="4427984" y="2714206"/>
              <a:ext cx="493819" cy="746744"/>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306" name="円/楕円 305"/>
            <p:cNvSpPr/>
            <p:nvPr/>
          </p:nvSpPr>
          <p:spPr bwMode="auto">
            <a:xfrm flipH="1">
              <a:off x="4593652" y="2714206"/>
              <a:ext cx="493819" cy="746744"/>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307" name="平行四辺形 306"/>
          <p:cNvSpPr/>
          <p:nvPr/>
        </p:nvSpPr>
        <p:spPr bwMode="auto">
          <a:xfrm rot="16200000" flipV="1">
            <a:off x="4975322" y="4599119"/>
            <a:ext cx="1028700" cy="188912"/>
          </a:xfrm>
          <a:prstGeom prst="parallelogram">
            <a:avLst>
              <a:gd name="adj" fmla="val 93360"/>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sp>
        <p:nvSpPr>
          <p:cNvPr id="308" name="正方形/長方形 307"/>
          <p:cNvSpPr/>
          <p:nvPr/>
        </p:nvSpPr>
        <p:spPr bwMode="auto">
          <a:xfrm>
            <a:off x="5436151" y="4344325"/>
            <a:ext cx="830279" cy="86360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sp>
        <p:nvSpPr>
          <p:cNvPr id="309" name="平行四辺形 308"/>
          <p:cNvSpPr/>
          <p:nvPr/>
        </p:nvSpPr>
        <p:spPr bwMode="auto">
          <a:xfrm>
            <a:off x="5423435" y="4072075"/>
            <a:ext cx="1282733" cy="277490"/>
          </a:xfrm>
          <a:prstGeom prst="parallelogram">
            <a:avLst>
              <a:gd name="adj" fmla="val 124089"/>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sp>
        <p:nvSpPr>
          <p:cNvPr id="310" name="平行四辺形 309"/>
          <p:cNvSpPr/>
          <p:nvPr/>
        </p:nvSpPr>
        <p:spPr bwMode="auto">
          <a:xfrm>
            <a:off x="5411507" y="4855500"/>
            <a:ext cx="1294661" cy="352425"/>
          </a:xfrm>
          <a:prstGeom prst="parallelogram">
            <a:avLst>
              <a:gd name="adj" fmla="val 124089"/>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cxnSp>
        <p:nvCxnSpPr>
          <p:cNvPr id="311" name="直線コネクタ 7"/>
          <p:cNvCxnSpPr>
            <a:cxnSpLocks noChangeShapeType="1"/>
          </p:cNvCxnSpPr>
          <p:nvPr/>
        </p:nvCxnSpPr>
        <p:spPr bwMode="auto">
          <a:xfrm>
            <a:off x="6274368" y="4855500"/>
            <a:ext cx="439737"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直線コネクタ 11"/>
          <p:cNvCxnSpPr>
            <a:cxnSpLocks noChangeShapeType="1"/>
          </p:cNvCxnSpPr>
          <p:nvPr/>
        </p:nvCxnSpPr>
        <p:spPr bwMode="auto">
          <a:xfrm flipV="1">
            <a:off x="5855809" y="4344325"/>
            <a:ext cx="0" cy="51117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3" name="平行四辺形 312"/>
          <p:cNvSpPr/>
          <p:nvPr/>
        </p:nvSpPr>
        <p:spPr bwMode="auto">
          <a:xfrm rot="16200000" flipV="1">
            <a:off x="5890034" y="4450060"/>
            <a:ext cx="1135850" cy="379880"/>
          </a:xfrm>
          <a:prstGeom prst="parallelogram">
            <a:avLst>
              <a:gd name="adj" fmla="val 81299"/>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sp>
        <p:nvSpPr>
          <p:cNvPr id="314" name="平行四辺形 313"/>
          <p:cNvSpPr/>
          <p:nvPr/>
        </p:nvSpPr>
        <p:spPr bwMode="auto">
          <a:xfrm rot="16200000" flipV="1">
            <a:off x="5916441" y="4559430"/>
            <a:ext cx="1028701" cy="268289"/>
          </a:xfrm>
          <a:prstGeom prst="parallelogram">
            <a:avLst>
              <a:gd name="adj" fmla="val 56860"/>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wrap="square" anchor="ctr">
            <a:spAutoFit/>
          </a:bodyPr>
          <a:lstStyle/>
          <a:p>
            <a:pPr>
              <a:defRPr/>
            </a:pPr>
            <a:endParaRPr lang="ja-JP" altLang="en-US" sz="1600"/>
          </a:p>
        </p:txBody>
      </p:sp>
      <p:cxnSp>
        <p:nvCxnSpPr>
          <p:cNvPr id="315" name="直線コネクタ 35"/>
          <p:cNvCxnSpPr>
            <a:cxnSpLocks noChangeShapeType="1"/>
          </p:cNvCxnSpPr>
          <p:nvPr/>
        </p:nvCxnSpPr>
        <p:spPr bwMode="auto">
          <a:xfrm>
            <a:off x="6682328" y="3904736"/>
            <a:ext cx="0" cy="105410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6" name="グループ化 315"/>
          <p:cNvGrpSpPr>
            <a:grpSpLocks/>
          </p:cNvGrpSpPr>
          <p:nvPr/>
        </p:nvGrpSpPr>
        <p:grpSpPr bwMode="auto">
          <a:xfrm>
            <a:off x="5126627" y="4755810"/>
            <a:ext cx="1138215" cy="949002"/>
            <a:chOff x="251520" y="1303002"/>
            <a:chExt cx="1371722" cy="1046498"/>
          </a:xfrm>
        </p:grpSpPr>
        <p:grpSp>
          <p:nvGrpSpPr>
            <p:cNvPr id="317" name="グループ化 33"/>
            <p:cNvGrpSpPr>
              <a:grpSpLocks/>
            </p:cNvGrpSpPr>
            <p:nvPr/>
          </p:nvGrpSpPr>
          <p:grpSpPr bwMode="auto">
            <a:xfrm>
              <a:off x="723537" y="1720257"/>
              <a:ext cx="331133" cy="367993"/>
              <a:chOff x="2497211" y="2754220"/>
              <a:chExt cx="664773" cy="746744"/>
            </a:xfrm>
          </p:grpSpPr>
          <p:sp>
            <p:nvSpPr>
              <p:cNvPr id="350" name="円/楕円 349"/>
              <p:cNvSpPr/>
              <p:nvPr/>
            </p:nvSpPr>
            <p:spPr bwMode="auto">
              <a:xfrm flipH="1">
                <a:off x="2498322" y="2755014"/>
                <a:ext cx="490277" cy="744385"/>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351" name="円/楕円 350"/>
              <p:cNvSpPr/>
              <p:nvPr/>
            </p:nvSpPr>
            <p:spPr bwMode="auto">
              <a:xfrm flipH="1">
                <a:off x="2670237" y="2755014"/>
                <a:ext cx="490277" cy="744385"/>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318" name="平行四辺形 317"/>
            <p:cNvSpPr/>
            <p:nvPr/>
          </p:nvSpPr>
          <p:spPr bwMode="auto">
            <a:xfrm>
              <a:off x="253106" y="2065247"/>
              <a:ext cx="1366964" cy="282666"/>
            </a:xfrm>
            <a:prstGeom prst="parallelogram">
              <a:avLst>
                <a:gd name="adj" fmla="val 123017"/>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a:p>
          </p:txBody>
        </p:sp>
        <p:cxnSp>
          <p:nvCxnSpPr>
            <p:cNvPr id="319" name="直線コネクタ 13"/>
            <p:cNvCxnSpPr>
              <a:cxnSpLocks noChangeShapeType="1"/>
            </p:cNvCxnSpPr>
            <p:nvPr/>
          </p:nvCxnSpPr>
          <p:spPr bwMode="auto">
            <a:xfrm>
              <a:off x="613210" y="1741096"/>
              <a:ext cx="0" cy="31936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直線コネクタ 14"/>
            <p:cNvCxnSpPr>
              <a:cxnSpLocks noChangeShapeType="1"/>
            </p:cNvCxnSpPr>
            <p:nvPr/>
          </p:nvCxnSpPr>
          <p:spPr bwMode="auto">
            <a:xfrm>
              <a:off x="1623242" y="1748802"/>
              <a:ext cx="0" cy="31936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1" name="平行四辺形 320"/>
            <p:cNvSpPr/>
            <p:nvPr/>
          </p:nvSpPr>
          <p:spPr bwMode="auto">
            <a:xfrm>
              <a:off x="287994" y="2038250"/>
              <a:ext cx="1333662" cy="260434"/>
            </a:xfrm>
            <a:prstGeom prst="parallelogram">
              <a:avLst>
                <a:gd name="adj" fmla="val 123017"/>
              </a:avLst>
            </a:prstGeom>
            <a:solidFill>
              <a:schemeClr val="bg1">
                <a:lumMod val="85000"/>
              </a:schemeClr>
            </a:solidFill>
            <a:ln w="1905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a:p>
          </p:txBody>
        </p:sp>
        <p:cxnSp>
          <p:nvCxnSpPr>
            <p:cNvPr id="322" name="直線コネクタ 18"/>
            <p:cNvCxnSpPr>
              <a:cxnSpLocks noChangeShapeType="1"/>
            </p:cNvCxnSpPr>
            <p:nvPr/>
          </p:nvCxnSpPr>
          <p:spPr bwMode="auto">
            <a:xfrm flipH="1">
              <a:off x="1265070" y="2298507"/>
              <a:ext cx="35868" cy="4922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直線コネクタ 19"/>
            <p:cNvCxnSpPr>
              <a:cxnSpLocks noChangeShapeType="1"/>
            </p:cNvCxnSpPr>
            <p:nvPr/>
          </p:nvCxnSpPr>
          <p:spPr bwMode="auto">
            <a:xfrm flipH="1">
              <a:off x="251520" y="2300273"/>
              <a:ext cx="35868" cy="4922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4" name="グループ化 77"/>
            <p:cNvGrpSpPr>
              <a:grpSpLocks/>
            </p:cNvGrpSpPr>
            <p:nvPr/>
          </p:nvGrpSpPr>
          <p:grpSpPr bwMode="auto">
            <a:xfrm>
              <a:off x="634728" y="1303002"/>
              <a:ext cx="611336" cy="956840"/>
              <a:chOff x="5493050" y="1048858"/>
              <a:chExt cx="810553" cy="1195582"/>
            </a:xfrm>
          </p:grpSpPr>
          <p:grpSp>
            <p:nvGrpSpPr>
              <p:cNvPr id="325" name="グループ化 13"/>
              <p:cNvGrpSpPr>
                <a:grpSpLocks/>
              </p:cNvGrpSpPr>
              <p:nvPr/>
            </p:nvGrpSpPr>
            <p:grpSpPr bwMode="auto">
              <a:xfrm>
                <a:off x="5521853" y="2127247"/>
                <a:ext cx="100877" cy="117193"/>
                <a:chOff x="1946009" y="2706908"/>
                <a:chExt cx="151686" cy="218036"/>
              </a:xfrm>
            </p:grpSpPr>
            <p:sp>
              <p:nvSpPr>
                <p:cNvPr id="348" name="円/楕円 347"/>
                <p:cNvSpPr/>
                <p:nvPr/>
              </p:nvSpPr>
              <p:spPr bwMode="auto">
                <a:xfrm flipH="1">
                  <a:off x="1979686" y="2753133"/>
                  <a:ext cx="120140" cy="1735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349" name="円/楕円 348"/>
                <p:cNvSpPr/>
                <p:nvPr/>
              </p:nvSpPr>
              <p:spPr bwMode="auto">
                <a:xfrm flipH="1">
                  <a:off x="2011302" y="2753133"/>
                  <a:ext cx="120140" cy="1735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326" name="グループ化 13"/>
              <p:cNvGrpSpPr>
                <a:grpSpLocks/>
              </p:cNvGrpSpPr>
              <p:nvPr/>
            </p:nvGrpSpPr>
            <p:grpSpPr bwMode="auto">
              <a:xfrm>
                <a:off x="6055299" y="2121739"/>
                <a:ext cx="100877" cy="117193"/>
                <a:chOff x="1946009" y="2706908"/>
                <a:chExt cx="151686" cy="218036"/>
              </a:xfrm>
            </p:grpSpPr>
            <p:sp>
              <p:nvSpPr>
                <p:cNvPr id="346" name="円/楕円 345"/>
                <p:cNvSpPr/>
                <p:nvPr/>
              </p:nvSpPr>
              <p:spPr bwMode="auto">
                <a:xfrm flipH="1">
                  <a:off x="1939501" y="2708006"/>
                  <a:ext cx="126463" cy="21780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347" name="円/楕円 346"/>
                <p:cNvSpPr/>
                <p:nvPr/>
              </p:nvSpPr>
              <p:spPr bwMode="auto">
                <a:xfrm flipH="1">
                  <a:off x="1971116" y="2708006"/>
                  <a:ext cx="126463" cy="21780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327" name="グループ化 13"/>
              <p:cNvGrpSpPr>
                <a:grpSpLocks/>
              </p:cNvGrpSpPr>
              <p:nvPr/>
            </p:nvGrpSpPr>
            <p:grpSpPr bwMode="auto">
              <a:xfrm>
                <a:off x="6202726" y="1952420"/>
                <a:ext cx="100877" cy="117193"/>
                <a:chOff x="1946009" y="2706908"/>
                <a:chExt cx="151686" cy="218036"/>
              </a:xfrm>
            </p:grpSpPr>
            <p:sp>
              <p:nvSpPr>
                <p:cNvPr id="344" name="円/楕円 343"/>
                <p:cNvSpPr/>
                <p:nvPr/>
              </p:nvSpPr>
              <p:spPr bwMode="auto">
                <a:xfrm flipH="1">
                  <a:off x="1939130" y="2753531"/>
                  <a:ext cx="120140" cy="2178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345" name="円/楕円 344"/>
                <p:cNvSpPr/>
                <p:nvPr/>
              </p:nvSpPr>
              <p:spPr bwMode="auto">
                <a:xfrm flipH="1">
                  <a:off x="1970746" y="2753531"/>
                  <a:ext cx="126463" cy="2178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328" name="平行四辺形 327"/>
              <p:cNvSpPr/>
              <p:nvPr/>
            </p:nvSpPr>
            <p:spPr bwMode="auto">
              <a:xfrm>
                <a:off x="5506403" y="1941764"/>
                <a:ext cx="788466" cy="196439"/>
              </a:xfrm>
              <a:prstGeom prst="parallelogram">
                <a:avLst>
                  <a:gd name="adj" fmla="val 100094"/>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a:p>
            </p:txBody>
          </p:sp>
          <p:cxnSp>
            <p:nvCxnSpPr>
              <p:cNvPr id="329" name="直線コネクタ 73"/>
              <p:cNvCxnSpPr>
                <a:cxnSpLocks noChangeShapeType="1"/>
              </p:cNvCxnSpPr>
              <p:nvPr/>
            </p:nvCxnSpPr>
            <p:spPr bwMode="auto">
              <a:xfrm flipV="1">
                <a:off x="5615999" y="2038749"/>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直線コネクタ 74"/>
              <p:cNvCxnSpPr>
                <a:cxnSpLocks noChangeShapeType="1"/>
              </p:cNvCxnSpPr>
              <p:nvPr/>
            </p:nvCxnSpPr>
            <p:spPr bwMode="auto">
              <a:xfrm flipV="1">
                <a:off x="5684232" y="194271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直線コネクタ 75"/>
              <p:cNvCxnSpPr>
                <a:cxnSpLocks noChangeShapeType="1"/>
              </p:cNvCxnSpPr>
              <p:nvPr/>
            </p:nvCxnSpPr>
            <p:spPr bwMode="auto">
              <a:xfrm flipV="1">
                <a:off x="5918124" y="194577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直線コネクタ 65"/>
              <p:cNvCxnSpPr>
                <a:cxnSpLocks noChangeShapeType="1"/>
              </p:cNvCxnSpPr>
              <p:nvPr/>
            </p:nvCxnSpPr>
            <p:spPr bwMode="auto">
              <a:xfrm flipV="1">
                <a:off x="5706126" y="1506695"/>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直線コネクタ 60"/>
              <p:cNvCxnSpPr>
                <a:cxnSpLocks noChangeShapeType="1"/>
              </p:cNvCxnSpPr>
              <p:nvPr/>
            </p:nvCxnSpPr>
            <p:spPr bwMode="auto">
              <a:xfrm flipV="1">
                <a:off x="5508104" y="148404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 name="直線コネクタ 53"/>
              <p:cNvCxnSpPr>
                <a:cxnSpLocks noChangeShapeType="1"/>
                <a:endCxn id="337" idx="1"/>
              </p:cNvCxnSpPr>
              <p:nvPr/>
            </p:nvCxnSpPr>
            <p:spPr bwMode="auto">
              <a:xfrm flipV="1">
                <a:off x="5508104" y="1948503"/>
                <a:ext cx="217703" cy="195246"/>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5" name="直線コネクタ 51"/>
              <p:cNvCxnSpPr>
                <a:cxnSpLocks noChangeShapeType="1"/>
                <a:endCxn id="337" idx="1"/>
              </p:cNvCxnSpPr>
              <p:nvPr/>
            </p:nvCxnSpPr>
            <p:spPr bwMode="auto">
              <a:xfrm>
                <a:off x="5724128" y="1048858"/>
                <a:ext cx="8329" cy="892995"/>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6" name="直線コネクタ 55"/>
              <p:cNvCxnSpPr>
                <a:cxnSpLocks noChangeShapeType="1"/>
              </p:cNvCxnSpPr>
              <p:nvPr/>
            </p:nvCxnSpPr>
            <p:spPr bwMode="auto">
              <a:xfrm flipV="1">
                <a:off x="5712506" y="1945178"/>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7" name="直方体 47"/>
              <p:cNvSpPr>
                <a:spLocks noChangeArrowheads="1"/>
              </p:cNvSpPr>
              <p:nvPr/>
            </p:nvSpPr>
            <p:spPr bwMode="auto">
              <a:xfrm>
                <a:off x="5561782" y="1746796"/>
                <a:ext cx="640944" cy="368300"/>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38" name="直方体 48"/>
              <p:cNvSpPr>
                <a:spLocks noChangeArrowheads="1"/>
              </p:cNvSpPr>
              <p:nvPr/>
            </p:nvSpPr>
            <p:spPr bwMode="auto">
              <a:xfrm>
                <a:off x="5573325" y="1517602"/>
                <a:ext cx="640944" cy="368300"/>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39" name="直方体 49"/>
              <p:cNvSpPr>
                <a:spLocks noChangeArrowheads="1"/>
              </p:cNvSpPr>
              <p:nvPr/>
            </p:nvSpPr>
            <p:spPr bwMode="auto">
              <a:xfrm>
                <a:off x="5629299" y="1340768"/>
                <a:ext cx="490302" cy="316242"/>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40" name="直方体 37"/>
              <p:cNvSpPr>
                <a:spLocks noChangeArrowheads="1"/>
              </p:cNvSpPr>
              <p:nvPr/>
            </p:nvSpPr>
            <p:spPr bwMode="auto">
              <a:xfrm>
                <a:off x="5508104" y="1048858"/>
                <a:ext cx="792088" cy="1094891"/>
              </a:xfrm>
              <a:prstGeom prst="cube">
                <a:avLst>
                  <a:gd name="adj" fmla="val 25000"/>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a:p>
            </p:txBody>
          </p:sp>
          <p:cxnSp>
            <p:nvCxnSpPr>
              <p:cNvPr id="341" name="直線コネクタ 59"/>
              <p:cNvCxnSpPr>
                <a:cxnSpLocks noChangeShapeType="1"/>
                <a:stCxn id="340" idx="4"/>
                <a:endCxn id="340" idx="5"/>
              </p:cNvCxnSpPr>
              <p:nvPr/>
            </p:nvCxnSpPr>
            <p:spPr bwMode="auto">
              <a:xfrm flipV="1">
                <a:off x="6102170" y="1497293"/>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直線コネクタ 341"/>
              <p:cNvCxnSpPr/>
              <p:nvPr/>
            </p:nvCxnSpPr>
            <p:spPr bwMode="auto">
              <a:xfrm flipV="1">
                <a:off x="5493788" y="1896126"/>
                <a:ext cx="613952" cy="3968"/>
              </a:xfrm>
              <a:prstGeom prst="line">
                <a:avLst/>
              </a:prstGeom>
              <a:noFill/>
              <a:ln w="28575" cap="rnd"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3" name="直線コネクタ 342"/>
              <p:cNvCxnSpPr/>
              <p:nvPr/>
            </p:nvCxnSpPr>
            <p:spPr bwMode="auto">
              <a:xfrm>
                <a:off x="5500096" y="1503247"/>
                <a:ext cx="605542" cy="3968"/>
              </a:xfrm>
              <a:prstGeom prst="line">
                <a:avLst/>
              </a:prstGeom>
              <a:noFill/>
              <a:ln w="28575" cap="rnd"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38345" t="32792" r="30861" b="30972"/>
          <a:stretch/>
        </p:blipFill>
        <p:spPr>
          <a:xfrm>
            <a:off x="1259632" y="4828216"/>
            <a:ext cx="1125500" cy="993315"/>
          </a:xfrm>
          <a:prstGeom prst="rect">
            <a:avLst/>
          </a:prstGeom>
          <a:ln>
            <a:noFill/>
          </a:ln>
          <a:effectLst>
            <a:softEdge rad="112500"/>
          </a:effectLst>
        </p:spPr>
      </p:pic>
      <p:sp>
        <p:nvSpPr>
          <p:cNvPr id="179" name="正方形/長方形 178"/>
          <p:cNvSpPr/>
          <p:nvPr/>
        </p:nvSpPr>
        <p:spPr>
          <a:xfrm>
            <a:off x="4745820" y="5751991"/>
            <a:ext cx="3297175"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持ち上げを廃止したい</a:t>
            </a:r>
            <a:r>
              <a:rPr lang="en-US" altLang="ja-JP" sz="20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182" name="グループ化 181"/>
          <p:cNvGrpSpPr/>
          <p:nvPr/>
        </p:nvGrpSpPr>
        <p:grpSpPr>
          <a:xfrm>
            <a:off x="282175" y="4141023"/>
            <a:ext cx="710289" cy="811496"/>
            <a:chOff x="1691680" y="3240199"/>
            <a:chExt cx="710289" cy="811496"/>
          </a:xfrm>
        </p:grpSpPr>
        <p:sp>
          <p:nvSpPr>
            <p:cNvPr id="183" name="Freeform 214"/>
            <p:cNvSpPr>
              <a:spLocks/>
            </p:cNvSpPr>
            <p:nvPr/>
          </p:nvSpPr>
          <p:spPr bwMode="auto">
            <a:xfrm flipH="1">
              <a:off x="1973034" y="3943270"/>
              <a:ext cx="145546" cy="108425"/>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3" name="Freeform 858"/>
            <p:cNvSpPr>
              <a:spLocks/>
            </p:cNvSpPr>
            <p:nvPr/>
          </p:nvSpPr>
          <p:spPr bwMode="auto">
            <a:xfrm>
              <a:off x="1722431" y="3357053"/>
              <a:ext cx="679538" cy="459546"/>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274" name="Freeform 859"/>
            <p:cNvSpPr>
              <a:spLocks/>
            </p:cNvSpPr>
            <p:nvPr/>
          </p:nvSpPr>
          <p:spPr bwMode="auto">
            <a:xfrm>
              <a:off x="1820034" y="3449612"/>
              <a:ext cx="495381" cy="595948"/>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275" name="Freeform 860"/>
            <p:cNvSpPr>
              <a:spLocks/>
            </p:cNvSpPr>
            <p:nvPr/>
          </p:nvSpPr>
          <p:spPr bwMode="auto">
            <a:xfrm>
              <a:off x="2282267" y="3624986"/>
              <a:ext cx="92078" cy="178622"/>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80" name="Freeform 861"/>
            <p:cNvSpPr>
              <a:spLocks/>
            </p:cNvSpPr>
            <p:nvPr/>
          </p:nvSpPr>
          <p:spPr bwMode="auto">
            <a:xfrm>
              <a:off x="1742688" y="3634729"/>
              <a:ext cx="93920" cy="176998"/>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81" name="Oval 864"/>
            <p:cNvSpPr>
              <a:spLocks noChangeArrowheads="1"/>
            </p:cNvSpPr>
            <p:nvPr/>
          </p:nvSpPr>
          <p:spPr bwMode="auto">
            <a:xfrm>
              <a:off x="2004191" y="3624986"/>
              <a:ext cx="51564" cy="9093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82" name="Oval 865"/>
            <p:cNvSpPr>
              <a:spLocks noChangeArrowheads="1"/>
            </p:cNvSpPr>
            <p:nvPr/>
          </p:nvSpPr>
          <p:spPr bwMode="auto">
            <a:xfrm>
              <a:off x="2088903" y="3631482"/>
              <a:ext cx="46039" cy="84440"/>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83" name="Freeform 866"/>
            <p:cNvSpPr>
              <a:spLocks/>
            </p:cNvSpPr>
            <p:nvPr/>
          </p:nvSpPr>
          <p:spPr bwMode="auto">
            <a:xfrm>
              <a:off x="2317256" y="3665582"/>
              <a:ext cx="27624" cy="100678"/>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4" name="Freeform 867"/>
            <p:cNvSpPr>
              <a:spLocks/>
            </p:cNvSpPr>
            <p:nvPr/>
          </p:nvSpPr>
          <p:spPr bwMode="auto">
            <a:xfrm>
              <a:off x="1773995" y="3693187"/>
              <a:ext cx="22099" cy="84440"/>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285" name="グループ化 284"/>
            <p:cNvGrpSpPr/>
            <p:nvPr/>
          </p:nvGrpSpPr>
          <p:grpSpPr>
            <a:xfrm>
              <a:off x="1691680" y="3240199"/>
              <a:ext cx="708251" cy="394409"/>
              <a:chOff x="6718234" y="594578"/>
              <a:chExt cx="857503" cy="487920"/>
            </a:xfrm>
          </p:grpSpPr>
          <p:sp>
            <p:nvSpPr>
              <p:cNvPr id="290"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3" name="テキスト ボックス 292"/>
              <p:cNvSpPr txBox="1"/>
              <p:nvPr/>
            </p:nvSpPr>
            <p:spPr>
              <a:xfrm>
                <a:off x="6798412" y="599091"/>
                <a:ext cx="710687" cy="304598"/>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cxnSp>
          <p:nvCxnSpPr>
            <p:cNvPr id="286" name="直線コネクタ 285"/>
            <p:cNvCxnSpPr/>
            <p:nvPr/>
          </p:nvCxnSpPr>
          <p:spPr>
            <a:xfrm>
              <a:off x="2088903" y="3588982"/>
              <a:ext cx="144016" cy="72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flipH="1">
              <a:off x="1907704" y="3586463"/>
              <a:ext cx="108012" cy="1298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円/楕円 288"/>
            <p:cNvSpPr/>
            <p:nvPr/>
          </p:nvSpPr>
          <p:spPr>
            <a:xfrm>
              <a:off x="1966265" y="3774481"/>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8" name="テキスト ボックス 177"/>
          <p:cNvSpPr txBox="1"/>
          <p:nvPr/>
        </p:nvSpPr>
        <p:spPr>
          <a:xfrm>
            <a:off x="1182798" y="3968771"/>
            <a:ext cx="2592142" cy="954107"/>
          </a:xfrm>
          <a:prstGeom prst="rect">
            <a:avLst/>
          </a:prstGeom>
          <a:noFill/>
        </p:spPr>
        <p:txBody>
          <a:bodyPr wrap="square" rtlCol="0">
            <a:spAutoFit/>
          </a:bodyPr>
          <a:lstStyle/>
          <a:p>
            <a:r>
              <a:rPr lang="ja-JP" altLang="en-US" sz="1400" dirty="0" smtClean="0"/>
              <a:t>１日中、屈伸運動していると</a:t>
            </a:r>
            <a:endParaRPr lang="en-US" altLang="ja-JP" sz="1400" dirty="0" smtClean="0"/>
          </a:p>
          <a:p>
            <a:r>
              <a:rPr lang="ja-JP" altLang="en-US" sz="1400" dirty="0" smtClean="0"/>
              <a:t>肩・腰・膝などに約２．９ｔの負荷</a:t>
            </a:r>
            <a:endParaRPr lang="en-US" altLang="ja-JP" sz="1400" dirty="0" smtClean="0"/>
          </a:p>
          <a:p>
            <a:r>
              <a:rPr lang="ja-JP" altLang="en-US" sz="1400" dirty="0" smtClean="0"/>
              <a:t>まるで</a:t>
            </a:r>
            <a:r>
              <a:rPr lang="ja-JP" altLang="en-US" sz="1400" dirty="0"/>
              <a:t>アフリカゾウ</a:t>
            </a:r>
            <a:r>
              <a:rPr lang="ja-JP" altLang="en-US" sz="1400" dirty="0" smtClean="0"/>
              <a:t>のメスを</a:t>
            </a:r>
            <a:endParaRPr lang="en-US" altLang="ja-JP" sz="1400" dirty="0" smtClean="0"/>
          </a:p>
          <a:p>
            <a:r>
              <a:rPr lang="ja-JP" altLang="en-US" sz="1400" dirty="0" smtClean="0"/>
              <a:t>抱えているかと思うと・・・</a:t>
            </a:r>
            <a:endParaRPr lang="en-US" altLang="ja-JP" sz="1400" dirty="0" smtClean="0"/>
          </a:p>
        </p:txBody>
      </p:sp>
      <p:grpSp>
        <p:nvGrpSpPr>
          <p:cNvPr id="12" name="グループ化 11"/>
          <p:cNvGrpSpPr/>
          <p:nvPr/>
        </p:nvGrpSpPr>
        <p:grpSpPr>
          <a:xfrm flipH="1">
            <a:off x="358262" y="956300"/>
            <a:ext cx="980330" cy="1128317"/>
            <a:chOff x="9198030" y="4140273"/>
            <a:chExt cx="980330" cy="1128317"/>
          </a:xfrm>
        </p:grpSpPr>
        <p:sp>
          <p:nvSpPr>
            <p:cNvPr id="228" name="Freeform 1376"/>
            <p:cNvSpPr>
              <a:spLocks/>
            </p:cNvSpPr>
            <p:nvPr/>
          </p:nvSpPr>
          <p:spPr bwMode="auto">
            <a:xfrm>
              <a:off x="9198030" y="4738445"/>
              <a:ext cx="312615" cy="19213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30" name="Freeform 1362"/>
            <p:cNvSpPr>
              <a:spLocks/>
            </p:cNvSpPr>
            <p:nvPr/>
          </p:nvSpPr>
          <p:spPr bwMode="auto">
            <a:xfrm>
              <a:off x="9389745" y="4822059"/>
              <a:ext cx="702951" cy="44653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35" name="Freeform 1372"/>
            <p:cNvSpPr>
              <a:spLocks/>
            </p:cNvSpPr>
            <p:nvPr/>
          </p:nvSpPr>
          <p:spPr bwMode="auto">
            <a:xfrm>
              <a:off x="9672997" y="4873649"/>
              <a:ext cx="150262" cy="8717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36" name="Freeform 1373"/>
            <p:cNvSpPr>
              <a:spLocks/>
            </p:cNvSpPr>
            <p:nvPr/>
          </p:nvSpPr>
          <p:spPr bwMode="auto">
            <a:xfrm>
              <a:off x="9714448" y="4871871"/>
              <a:ext cx="183079" cy="13876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 name="Freeform 1374"/>
            <p:cNvSpPr>
              <a:spLocks/>
            </p:cNvSpPr>
            <p:nvPr/>
          </p:nvSpPr>
          <p:spPr bwMode="auto">
            <a:xfrm>
              <a:off x="9584912" y="4862976"/>
              <a:ext cx="84631" cy="8895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 name="Freeform 1375"/>
            <p:cNvSpPr>
              <a:spLocks/>
            </p:cNvSpPr>
            <p:nvPr/>
          </p:nvSpPr>
          <p:spPr bwMode="auto">
            <a:xfrm>
              <a:off x="9603911" y="4987506"/>
              <a:ext cx="41452" cy="23128"/>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 name="Freeform 1377"/>
            <p:cNvSpPr>
              <a:spLocks/>
            </p:cNvSpPr>
            <p:nvPr/>
          </p:nvSpPr>
          <p:spPr bwMode="auto">
            <a:xfrm>
              <a:off x="9253299" y="4843406"/>
              <a:ext cx="43179" cy="30243"/>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0" name="Freeform 1378"/>
            <p:cNvSpPr>
              <a:spLocks/>
            </p:cNvSpPr>
            <p:nvPr/>
          </p:nvSpPr>
          <p:spPr bwMode="auto">
            <a:xfrm>
              <a:off x="9332749" y="4822059"/>
              <a:ext cx="56997" cy="46254"/>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1" name="Line 1379"/>
            <p:cNvSpPr>
              <a:spLocks noChangeShapeType="1"/>
            </p:cNvSpPr>
            <p:nvPr/>
          </p:nvSpPr>
          <p:spPr bwMode="auto">
            <a:xfrm flipH="1">
              <a:off x="9299933" y="4864755"/>
              <a:ext cx="37997" cy="3380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5" name="Freeform 696"/>
            <p:cNvSpPr>
              <a:spLocks/>
            </p:cNvSpPr>
            <p:nvPr/>
          </p:nvSpPr>
          <p:spPr bwMode="auto">
            <a:xfrm rot="245351">
              <a:off x="9463437" y="4251621"/>
              <a:ext cx="688318" cy="60057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296" name="Freeform 697"/>
            <p:cNvSpPr>
              <a:spLocks/>
            </p:cNvSpPr>
            <p:nvPr/>
          </p:nvSpPr>
          <p:spPr bwMode="auto">
            <a:xfrm rot="245351">
              <a:off x="9496785" y="4371496"/>
              <a:ext cx="509225" cy="55053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97" name="Freeform 701"/>
            <p:cNvSpPr>
              <a:spLocks/>
            </p:cNvSpPr>
            <p:nvPr/>
          </p:nvSpPr>
          <p:spPr bwMode="auto">
            <a:xfrm rot="245351">
              <a:off x="9763547" y="4440905"/>
              <a:ext cx="87323" cy="6117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8" name="Freeform 702"/>
            <p:cNvSpPr>
              <a:spLocks/>
            </p:cNvSpPr>
            <p:nvPr/>
          </p:nvSpPr>
          <p:spPr bwMode="auto">
            <a:xfrm rot="245351">
              <a:off x="9594549" y="4446388"/>
              <a:ext cx="84380" cy="4470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Oval 1365"/>
            <p:cNvSpPr>
              <a:spLocks noChangeArrowheads="1"/>
            </p:cNvSpPr>
            <p:nvPr/>
          </p:nvSpPr>
          <p:spPr bwMode="auto">
            <a:xfrm rot="245351">
              <a:off x="9663539" y="4579015"/>
              <a:ext cx="20348" cy="302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6" name="Oval 1366"/>
            <p:cNvSpPr>
              <a:spLocks noChangeArrowheads="1"/>
            </p:cNvSpPr>
            <p:nvPr/>
          </p:nvSpPr>
          <p:spPr bwMode="auto">
            <a:xfrm rot="245351">
              <a:off x="9771346" y="4576544"/>
              <a:ext cx="20349" cy="302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7" name="Oval 1371"/>
            <p:cNvSpPr>
              <a:spLocks noChangeArrowheads="1"/>
            </p:cNvSpPr>
            <p:nvPr/>
          </p:nvSpPr>
          <p:spPr bwMode="auto">
            <a:xfrm rot="245351">
              <a:off x="9692631" y="4761893"/>
              <a:ext cx="76699" cy="66799"/>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49" name="Freeform 370"/>
            <p:cNvSpPr>
              <a:spLocks/>
            </p:cNvSpPr>
            <p:nvPr/>
          </p:nvSpPr>
          <p:spPr bwMode="auto">
            <a:xfrm rot="245351">
              <a:off x="10108255" y="4281678"/>
              <a:ext cx="70105" cy="29036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0" name="Freeform 371"/>
            <p:cNvSpPr>
              <a:spLocks/>
            </p:cNvSpPr>
            <p:nvPr/>
          </p:nvSpPr>
          <p:spPr bwMode="auto">
            <a:xfrm rot="245351">
              <a:off x="9420014" y="4140273"/>
              <a:ext cx="724421" cy="351894"/>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2" name="Freeform 372"/>
            <p:cNvSpPr>
              <a:spLocks/>
            </p:cNvSpPr>
            <p:nvPr/>
          </p:nvSpPr>
          <p:spPr bwMode="auto">
            <a:xfrm rot="245351">
              <a:off x="9388311" y="4367969"/>
              <a:ext cx="747789" cy="12883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4" name="テキスト ボックス 293"/>
            <p:cNvSpPr txBox="1"/>
            <p:nvPr/>
          </p:nvSpPr>
          <p:spPr>
            <a:xfrm rot="245351">
              <a:off x="9469791" y="4153827"/>
              <a:ext cx="584595" cy="221387"/>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71" name="Text Box 880"/>
          <p:cNvSpPr txBox="1">
            <a:spLocks noChangeArrowheads="1"/>
          </p:cNvSpPr>
          <p:nvPr/>
        </p:nvSpPr>
        <p:spPr bwMode="auto">
          <a:xfrm>
            <a:off x="7730416" y="5827124"/>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2" name="AutoShape 928"/>
          <p:cNvSpPr>
            <a:spLocks noChangeArrowheads="1"/>
          </p:cNvSpPr>
          <p:nvPr/>
        </p:nvSpPr>
        <p:spPr bwMode="auto">
          <a:xfrm>
            <a:off x="411956" y="611053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人に</a:t>
            </a:r>
            <a:r>
              <a:rPr lang="ja-JP" altLang="en-US" sz="2400" dirty="0" smtClean="0">
                <a:latin typeface="HGP創英角ｺﾞｼｯｸUB" pitchFamily="50" charset="-128"/>
                <a:ea typeface="HGP創英角ｺﾞｼｯｸUB" pitchFamily="50" charset="-128"/>
              </a:rPr>
              <a:t>よる箱の持ち上げを廃止し、リフタ化にできないか？</a:t>
            </a:r>
            <a:endParaRPr lang="ja-JP" altLang="en-US" sz="2400" dirty="0">
              <a:latin typeface="HGP創英角ｺﾞｼｯｸUB" pitchFamily="50" charset="-128"/>
              <a:ea typeface="HGP創英角ｺﾞｼｯｸUB" pitchFamily="50" charset="-128"/>
            </a:endParaRPr>
          </a:p>
        </p:txBody>
      </p:sp>
      <p:grpSp>
        <p:nvGrpSpPr>
          <p:cNvPr id="13" name="グループ化 12"/>
          <p:cNvGrpSpPr/>
          <p:nvPr/>
        </p:nvGrpSpPr>
        <p:grpSpPr>
          <a:xfrm flipH="1">
            <a:off x="7841212" y="4974814"/>
            <a:ext cx="976669" cy="1145525"/>
            <a:chOff x="9420363" y="1545803"/>
            <a:chExt cx="976669" cy="1145525"/>
          </a:xfrm>
        </p:grpSpPr>
        <p:sp>
          <p:nvSpPr>
            <p:cNvPr id="243" name="月 242"/>
            <p:cNvSpPr/>
            <p:nvPr/>
          </p:nvSpPr>
          <p:spPr>
            <a:xfrm rot="1070134">
              <a:off x="9420363" y="1719022"/>
              <a:ext cx="296862" cy="597438"/>
            </a:xfrm>
            <a:prstGeom prst="mo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6" name="グループ化 195"/>
            <p:cNvGrpSpPr/>
            <p:nvPr/>
          </p:nvGrpSpPr>
          <p:grpSpPr>
            <a:xfrm>
              <a:off x="9498511" y="1545803"/>
              <a:ext cx="898521" cy="1145525"/>
              <a:chOff x="3546376" y="3203357"/>
              <a:chExt cx="938384" cy="1187339"/>
            </a:xfrm>
          </p:grpSpPr>
          <p:grpSp>
            <p:nvGrpSpPr>
              <p:cNvPr id="197" name="グループ化 196"/>
              <p:cNvGrpSpPr/>
              <p:nvPr/>
            </p:nvGrpSpPr>
            <p:grpSpPr>
              <a:xfrm>
                <a:off x="3603193" y="3820739"/>
                <a:ext cx="881567" cy="569957"/>
                <a:chOff x="3603193" y="3820739"/>
                <a:chExt cx="881567" cy="569957"/>
              </a:xfrm>
            </p:grpSpPr>
            <p:sp>
              <p:nvSpPr>
                <p:cNvPr id="263"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64"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65"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66"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7"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8"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98" name="グループ化 197"/>
              <p:cNvGrpSpPr/>
              <p:nvPr/>
            </p:nvGrpSpPr>
            <p:grpSpPr>
              <a:xfrm>
                <a:off x="3546376" y="3203357"/>
                <a:ext cx="832983" cy="781013"/>
                <a:chOff x="5592254" y="3705917"/>
                <a:chExt cx="832983" cy="781013"/>
              </a:xfrm>
            </p:grpSpPr>
            <p:sp>
              <p:nvSpPr>
                <p:cNvPr id="204" name="Line 748"/>
                <p:cNvSpPr>
                  <a:spLocks noChangeShapeType="1"/>
                </p:cNvSpPr>
                <p:nvPr/>
              </p:nvSpPr>
              <p:spPr bwMode="auto">
                <a:xfrm flipH="1">
                  <a:off x="6425237" y="3998106"/>
                  <a:ext cx="0" cy="10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 name="Freeform 696"/>
                <p:cNvSpPr>
                  <a:spLocks/>
                </p:cNvSpPr>
                <p:nvPr/>
              </p:nvSpPr>
              <p:spPr bwMode="auto">
                <a:xfrm>
                  <a:off x="5620191" y="3827899"/>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06" name="Freeform 697"/>
                <p:cNvSpPr>
                  <a:spLocks/>
                </p:cNvSpPr>
                <p:nvPr/>
              </p:nvSpPr>
              <p:spPr bwMode="auto">
                <a:xfrm flipH="1">
                  <a:off x="5745222" y="3940074"/>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07" name="Freeform 701"/>
                <p:cNvSpPr>
                  <a:spLocks/>
                </p:cNvSpPr>
                <p:nvPr/>
              </p:nvSpPr>
              <p:spPr bwMode="auto">
                <a:xfrm flipH="1">
                  <a:off x="5905977" y="4005510"/>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Freeform 702"/>
                <p:cNvSpPr>
                  <a:spLocks/>
                </p:cNvSpPr>
                <p:nvPr/>
              </p:nvSpPr>
              <p:spPr bwMode="auto">
                <a:xfrm flipH="1">
                  <a:off x="6070491" y="4023038"/>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22" name="グループ化 221"/>
                <p:cNvGrpSpPr/>
                <p:nvPr/>
              </p:nvGrpSpPr>
              <p:grpSpPr>
                <a:xfrm rot="21354649" flipH="1">
                  <a:off x="5592254" y="3705917"/>
                  <a:ext cx="777136" cy="436205"/>
                  <a:chOff x="6718234" y="594578"/>
                  <a:chExt cx="857503" cy="487920"/>
                </a:xfrm>
              </p:grpSpPr>
              <p:sp>
                <p:nvSpPr>
                  <p:cNvPr id="25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2" name="テキスト ボックス 261"/>
                  <p:cNvSpPr txBox="1"/>
                  <p:nvPr/>
                </p:nvSpPr>
                <p:spPr>
                  <a:xfrm>
                    <a:off x="6780431" y="617506"/>
                    <a:ext cx="635606" cy="285465"/>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24" name="Oval 1371"/>
                <p:cNvSpPr>
                  <a:spLocks noChangeArrowheads="1"/>
                </p:cNvSpPr>
                <p:nvPr/>
              </p:nvSpPr>
              <p:spPr bwMode="auto">
                <a:xfrm flipH="1">
                  <a:off x="5961924" y="4335010"/>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27" name="Oval 1366"/>
                <p:cNvSpPr>
                  <a:spLocks noChangeArrowheads="1"/>
                </p:cNvSpPr>
                <p:nvPr/>
              </p:nvSpPr>
              <p:spPr bwMode="auto">
                <a:xfrm flipH="1">
                  <a:off x="5983696" y="416297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8" name="Oval 1366"/>
                <p:cNvSpPr>
                  <a:spLocks noChangeArrowheads="1"/>
                </p:cNvSpPr>
                <p:nvPr/>
              </p:nvSpPr>
              <p:spPr bwMode="auto">
                <a:xfrm flipH="1">
                  <a:off x="6101746" y="4170569"/>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
        <p:nvSpPr>
          <p:cNvPr id="175"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１４</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現状把握３</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77" name="テキスト ボックス 176"/>
          <p:cNvSpPr txBox="1"/>
          <p:nvPr/>
        </p:nvSpPr>
        <p:spPr>
          <a:xfrm>
            <a:off x="8230345" y="35332"/>
            <a:ext cx="851871" cy="369332"/>
          </a:xfrm>
          <a:prstGeom prst="rect">
            <a:avLst/>
          </a:prstGeom>
          <a:noFill/>
        </p:spPr>
        <p:txBody>
          <a:bodyPr wrap="square" rtlCol="0">
            <a:spAutoFit/>
          </a:bodyPr>
          <a:lstStyle/>
          <a:p>
            <a:r>
              <a:rPr kumimoji="1" lang="en-US" altLang="ja-JP" dirty="0" smtClean="0"/>
              <a:t>13/21</a:t>
            </a:r>
            <a:endParaRPr kumimoji="1" lang="ja-JP" altLang="en-US" dirty="0"/>
          </a:p>
        </p:txBody>
      </p:sp>
      <p:sp>
        <p:nvSpPr>
          <p:cNvPr id="176" name="角丸四角形吹き出し 175"/>
          <p:cNvSpPr/>
          <p:nvPr/>
        </p:nvSpPr>
        <p:spPr>
          <a:xfrm>
            <a:off x="3580251" y="346315"/>
            <a:ext cx="1510963" cy="470713"/>
          </a:xfrm>
          <a:prstGeom prst="wedgeRoundRectCallout">
            <a:avLst>
              <a:gd name="adj1" fmla="val -120105"/>
              <a:gd name="adj2" fmla="val 54655"/>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一応お題目</a:t>
            </a:r>
            <a:endParaRPr kumimoji="1" lang="ja-JP" altLang="en-US" dirty="0">
              <a:solidFill>
                <a:schemeClr val="tx1"/>
              </a:solidFill>
            </a:endParaRPr>
          </a:p>
        </p:txBody>
      </p:sp>
      <p:cxnSp>
        <p:nvCxnSpPr>
          <p:cNvPr id="184" name="直線コネクタ 183"/>
          <p:cNvCxnSpPr/>
          <p:nvPr/>
        </p:nvCxnSpPr>
        <p:spPr>
          <a:xfrm flipV="1">
            <a:off x="31196" y="3671085"/>
            <a:ext cx="9155123" cy="33245"/>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5" name="角丸四角形吹き出し 184"/>
          <p:cNvSpPr/>
          <p:nvPr/>
        </p:nvSpPr>
        <p:spPr>
          <a:xfrm>
            <a:off x="5528701" y="1500404"/>
            <a:ext cx="2799752" cy="585712"/>
          </a:xfrm>
          <a:prstGeom prst="wedgeRoundRectCallout">
            <a:avLst>
              <a:gd name="adj1" fmla="val -60737"/>
              <a:gd name="adj2" fmla="val 31517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上と下ではお題目に対し言ってることが違う</a:t>
            </a:r>
            <a:endParaRPr kumimoji="1" lang="ja-JP" altLang="en-US" dirty="0">
              <a:solidFill>
                <a:schemeClr val="tx1"/>
              </a:solidFill>
            </a:endParaRPr>
          </a:p>
        </p:txBody>
      </p:sp>
      <p:sp>
        <p:nvSpPr>
          <p:cNvPr id="186" name="角丸四角形吹き出し 185"/>
          <p:cNvSpPr/>
          <p:nvPr/>
        </p:nvSpPr>
        <p:spPr>
          <a:xfrm>
            <a:off x="2051287" y="3916500"/>
            <a:ext cx="2799752" cy="585712"/>
          </a:xfrm>
          <a:prstGeom prst="wedgeRoundRectCallout">
            <a:avLst>
              <a:gd name="adj1" fmla="val 76300"/>
              <a:gd name="adj2" fmla="val 11077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対策</a:t>
            </a:r>
            <a:r>
              <a:rPr lang="ja-JP" altLang="en-US" dirty="0" smtClean="0">
                <a:solidFill>
                  <a:schemeClr val="tx1"/>
                </a:solidFill>
              </a:rPr>
              <a:t>案を言っており</a:t>
            </a:r>
            <a:endParaRPr lang="en-US" altLang="ja-JP" dirty="0" smtClean="0">
              <a:solidFill>
                <a:schemeClr val="tx1"/>
              </a:solidFill>
            </a:endParaRPr>
          </a:p>
          <a:p>
            <a:pPr algn="ctr"/>
            <a:r>
              <a:rPr kumimoji="1" lang="ja-JP" altLang="en-US" dirty="0" smtClean="0">
                <a:solidFill>
                  <a:schemeClr val="tx1"/>
                </a:solidFill>
              </a:rPr>
              <a:t>ゾウッとこっちがする</a:t>
            </a:r>
            <a:endParaRPr kumimoji="1" lang="ja-JP" altLang="en-US" dirty="0">
              <a:solidFill>
                <a:schemeClr val="tx1"/>
              </a:solidFill>
            </a:endParaRPr>
          </a:p>
        </p:txBody>
      </p:sp>
    </p:spTree>
    <p:extLst>
      <p:ext uri="{BB962C8B-B14F-4D97-AF65-F5344CB8AC3E}">
        <p14:creationId xmlns:p14="http://schemas.microsoft.com/office/powerpoint/2010/main" val="9817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0-#ppt_w/2"/>
                                          </p:val>
                                        </p:tav>
                                        <p:tav tm="100000">
                                          <p:val>
                                            <p:strVal val="#ppt_x"/>
                                          </p:val>
                                        </p:tav>
                                      </p:tavLst>
                                    </p:anim>
                                    <p:anim calcmode="lin" valueType="num">
                                      <p:cBhvr additive="base">
                                        <p:cTn id="8" dur="500" fill="hold"/>
                                        <p:tgtEl>
                                          <p:spTgt spid="1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wipe(down)">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wipe(down)">
                                      <p:cBhvr>
                                        <p:cTn id="17" dur="5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wipe(down)">
                                      <p:cBhvr>
                                        <p:cTn id="22"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5" grpId="0" animBg="1"/>
      <p:bldP spid="1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323528" y="596482"/>
          <a:ext cx="8640960" cy="588264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93591663"/>
                    </a:ext>
                  </a:extLst>
                </a:gridCol>
                <a:gridCol w="792088">
                  <a:extLst>
                    <a:ext uri="{9D8B030D-6E8A-4147-A177-3AD203B41FA5}">
                      <a16:colId xmlns:a16="http://schemas.microsoft.com/office/drawing/2014/main" val="956201763"/>
                    </a:ext>
                  </a:extLst>
                </a:gridCol>
                <a:gridCol w="1368152">
                  <a:extLst>
                    <a:ext uri="{9D8B030D-6E8A-4147-A177-3AD203B41FA5}">
                      <a16:colId xmlns:a16="http://schemas.microsoft.com/office/drawing/2014/main" val="3068975064"/>
                    </a:ext>
                  </a:extLst>
                </a:gridCol>
                <a:gridCol w="5328592">
                  <a:extLst>
                    <a:ext uri="{9D8B030D-6E8A-4147-A177-3AD203B41FA5}">
                      <a16:colId xmlns:a16="http://schemas.microsoft.com/office/drawing/2014/main" val="3457687314"/>
                    </a:ext>
                  </a:extLst>
                </a:gridCol>
              </a:tblGrid>
              <a:tr h="312238">
                <a:tc gridSpan="4">
                  <a:txBody>
                    <a:bodyPr/>
                    <a:lstStyle/>
                    <a:p>
                      <a:pPr algn="ctr"/>
                      <a:r>
                        <a:rPr kumimoji="1" lang="ja-JP" altLang="en-US" sz="1600" dirty="0" smtClean="0">
                          <a:solidFill>
                            <a:schemeClr val="tx1"/>
                          </a:solidFill>
                        </a:rPr>
                        <a:t>ＱＣストーリーの基本ステップ</a:t>
                      </a:r>
                      <a:endParaRPr kumimoji="1" lang="ja-JP" altLang="en-US" sz="16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19503"/>
                  </a:ext>
                </a:extLst>
              </a:tr>
              <a:tr h="303352">
                <a:tc gridSpan="3">
                  <a:txBody>
                    <a:bodyPr/>
                    <a:lstStyle/>
                    <a:p>
                      <a:pPr algn="ctr"/>
                      <a:r>
                        <a:rPr kumimoji="1" lang="ja-JP" altLang="en-US" sz="1400" dirty="0" smtClean="0"/>
                        <a:t>手　順</a:t>
                      </a:r>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dirty="0" smtClean="0"/>
                        <a:t>記　入　内　容（参考）</a:t>
                      </a:r>
                      <a:endParaRPr kumimoji="1" lang="ja-JP" altLang="en-US" sz="16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046931"/>
                  </a:ext>
                </a:extLst>
              </a:tr>
              <a:tr h="303352">
                <a:tc>
                  <a:txBody>
                    <a:bodyPr/>
                    <a:lstStyle/>
                    <a:p>
                      <a:r>
                        <a:rPr kumimoji="1" lang="ja-JP" altLang="en-US" sz="1400" dirty="0" smtClean="0"/>
                        <a:t>ステップ①</a:t>
                      </a:r>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t>テーマ</a:t>
                      </a:r>
                      <a:endParaRPr kumimoji="1" lang="ja-JP" altLang="en-US" sz="1400" b="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t>テーマ・会社名・職場名・サークル名・発表者</a:t>
                      </a:r>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765617"/>
                  </a:ext>
                </a:extLst>
              </a:tr>
              <a:tr h="303352">
                <a:tc>
                  <a:txBody>
                    <a:bodyPr/>
                    <a:lstStyle/>
                    <a:p>
                      <a:r>
                        <a:rPr kumimoji="1" lang="ja-JP" altLang="en-US" sz="1400" dirty="0" smtClean="0"/>
                        <a:t>ステップ②</a:t>
                      </a:r>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t>会社・職場紹介</a:t>
                      </a:r>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t>会社紹介・職場紹介（ＴＲやラインの紹介）</a:t>
                      </a:r>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214324"/>
                  </a:ext>
                </a:extLst>
              </a:tr>
              <a:tr h="468817">
                <a:tc>
                  <a:txBody>
                    <a:bodyPr/>
                    <a:lstStyle/>
                    <a:p>
                      <a:r>
                        <a:rPr kumimoji="1" lang="ja-JP" altLang="en-US" sz="1400" dirty="0" smtClean="0"/>
                        <a:t>ステップ③</a:t>
                      </a:r>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t>サークル紹介</a:t>
                      </a:r>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t>メンバー紹介・サークルレベル（サークルモットー・由来・年齢・構成　</a:t>
                      </a:r>
                      <a:endParaRPr kumimoji="1" lang="en-US" altLang="ja-JP" sz="1400" dirty="0" smtClean="0"/>
                    </a:p>
                    <a:p>
                      <a:r>
                        <a:rPr kumimoji="1" lang="ja-JP" altLang="en-US" sz="1400" dirty="0" smtClean="0"/>
                        <a:t>　　　　　　　　　　　　　　　　　　　　　人員・発表者の位置づけ）　　</a:t>
                      </a:r>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9368823"/>
                  </a:ext>
                </a:extLst>
              </a:tr>
              <a:tr h="27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ステップ④</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t>工程の概要</a:t>
                      </a:r>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t>工程の説明・設備の説明・検査の仕方、物の流れ方・診療の仕方</a:t>
                      </a:r>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2117255"/>
                  </a:ext>
                </a:extLst>
              </a:tr>
              <a:tr h="27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ステップ❺</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手順１</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テーマ選定</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問題を整理し絞り込む・必要性を訴える様に記入</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27642165"/>
                  </a:ext>
                </a:extLst>
              </a:tr>
              <a:tr h="46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ステップ❻</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手順２</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現状把握と</a:t>
                      </a:r>
                      <a:endParaRPr kumimoji="1" lang="en-US" altLang="ja-JP" sz="1400" b="1" dirty="0" smtClean="0"/>
                    </a:p>
                    <a:p>
                      <a:r>
                        <a:rPr kumimoji="1" lang="ja-JP" altLang="en-US" sz="1400" b="1" dirty="0" smtClean="0"/>
                        <a:t>目標設定</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悪さ加減を層別し明確にする・現状レベルの事実を明確に記入</a:t>
                      </a:r>
                      <a:endParaRPr kumimoji="1" lang="en-US" altLang="ja-JP" sz="1400" dirty="0" smtClean="0"/>
                    </a:p>
                    <a:p>
                      <a:r>
                        <a:rPr kumimoji="1" lang="ja-JP" altLang="en-US" sz="1400" dirty="0" smtClean="0"/>
                        <a:t>目標の３要素で記入・目標の根拠をはっきりさせる</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11874099"/>
                  </a:ext>
                </a:extLst>
              </a:tr>
              <a:tr h="27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ステップ❼</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Times New Roman"/>
                          <a:ea typeface="ＭＳ Ｐゴシック"/>
                          <a:cs typeface="+mn-cs"/>
                        </a:rPr>
                        <a:t>手順３</a:t>
                      </a:r>
                      <a:endParaRPr kumimoji="1"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200" b="1" dirty="0" smtClean="0"/>
                        <a:t>活動計画の作成</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ガントチャートで記入・役割分担をはっきりと書く</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186493600"/>
                  </a:ext>
                </a:extLst>
              </a:tr>
              <a:tr h="46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ステップ❽</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Times New Roman"/>
                          <a:ea typeface="ＭＳ Ｐゴシック"/>
                          <a:cs typeface="+mn-cs"/>
                        </a:rPr>
                        <a:t>手順４</a:t>
                      </a:r>
                      <a:endParaRPr kumimoji="1"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要因の解析</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特性の現状を推測する・要因を解析（調査と検証）する・対策項目</a:t>
                      </a:r>
                      <a:endParaRPr kumimoji="1" lang="en-US" altLang="ja-JP" sz="1400" dirty="0" smtClean="0"/>
                    </a:p>
                    <a:p>
                      <a:r>
                        <a:rPr kumimoji="1" lang="ja-JP" altLang="en-US" sz="1400" dirty="0" smtClean="0"/>
                        <a:t>を決める</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529619047"/>
                  </a:ext>
                </a:extLst>
              </a:tr>
              <a:tr h="46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ステップ❾</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Times New Roman"/>
                          <a:ea typeface="ＭＳ Ｐゴシック"/>
                          <a:cs typeface="+mn-cs"/>
                        </a:rPr>
                        <a:t>手順５</a:t>
                      </a:r>
                      <a:endParaRPr kumimoji="1"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対策の検討</a:t>
                      </a:r>
                      <a:endParaRPr kumimoji="1" lang="en-US" altLang="ja-JP" sz="1400" b="1" dirty="0" smtClean="0"/>
                    </a:p>
                    <a:p>
                      <a:r>
                        <a:rPr kumimoji="1" lang="ja-JP" altLang="en-US" sz="1400" b="1" dirty="0" smtClean="0"/>
                        <a:t>と実施</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アイディアを出す・対策の具体化を理論立てて検討・実施方法を</a:t>
                      </a:r>
                      <a:endParaRPr kumimoji="1" lang="en-US" altLang="ja-JP" sz="1400" dirty="0" smtClean="0"/>
                    </a:p>
                    <a:p>
                      <a:r>
                        <a:rPr kumimoji="1" lang="ja-JP" altLang="en-US" sz="1400" dirty="0" smtClean="0"/>
                        <a:t>検討する・どのように実施したか明確に記入する</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72419829"/>
                  </a:ext>
                </a:extLst>
              </a:tr>
              <a:tr h="27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ステップ❿</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Times New Roman"/>
                          <a:ea typeface="ＭＳ Ｐゴシック"/>
                          <a:cs typeface="+mn-cs"/>
                        </a:rPr>
                        <a:t>手順６</a:t>
                      </a:r>
                      <a:endParaRPr kumimoji="1"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効果の確認</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有形無形の効果を見る・テーマ選定までの効果を記入</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11430435"/>
                  </a:ext>
                </a:extLst>
              </a:tr>
              <a:tr h="46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ステップ⓫</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Times New Roman"/>
                          <a:ea typeface="ＭＳ Ｐゴシック"/>
                          <a:cs typeface="+mn-cs"/>
                        </a:rPr>
                        <a:t>手順７</a:t>
                      </a:r>
                      <a:endParaRPr kumimoji="1"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smtClean="0"/>
                        <a:t>標準化と</a:t>
                      </a:r>
                      <a:endParaRPr kumimoji="1" lang="en-US" altLang="ja-JP" sz="1400" b="1" dirty="0" smtClean="0"/>
                    </a:p>
                    <a:p>
                      <a:r>
                        <a:rPr kumimoji="1" lang="ja-JP" altLang="en-US" sz="1400" b="1" dirty="0" smtClean="0"/>
                        <a:t>管理の定着</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dirty="0" smtClean="0"/>
                        <a:t>標準を制定、改訂する・周知徹底（教育、訓練）する・確実にやれる</a:t>
                      </a:r>
                      <a:endParaRPr kumimoji="1" lang="en-US" altLang="ja-JP" sz="1400" dirty="0" smtClean="0"/>
                    </a:p>
                    <a:p>
                      <a:r>
                        <a:rPr kumimoji="1" lang="ja-JP" altLang="en-US" sz="1400" dirty="0" smtClean="0"/>
                        <a:t>管理方法で管理し確認するように記入</a:t>
                      </a:r>
                      <a:endParaRPr kumimoji="1" lang="ja-JP" altLang="en-US" sz="1400"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924302480"/>
                  </a:ext>
                </a:extLst>
              </a:tr>
              <a:tr h="66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Times New Roman"/>
                          <a:ea typeface="ＭＳ Ｐゴシック"/>
                          <a:cs typeface="+mn-cs"/>
                        </a:rPr>
                        <a:t>ステップ⑫</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t>反省と今後の</a:t>
                      </a:r>
                      <a:endParaRPr kumimoji="1" lang="en-US" altLang="ja-JP" sz="1400" b="0" dirty="0" smtClean="0"/>
                    </a:p>
                    <a:p>
                      <a:r>
                        <a:rPr kumimoji="1" lang="ja-JP" altLang="en-US" sz="1400" b="0" dirty="0" smtClean="0"/>
                        <a:t>進め方</a:t>
                      </a:r>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t>ＰＤＣＡのサイクルで一つ一つ確実に振り返る（次回に活かす言葉、</a:t>
                      </a:r>
                      <a:endParaRPr kumimoji="1" lang="en-US" altLang="ja-JP" sz="1400" dirty="0" smtClean="0"/>
                    </a:p>
                    <a:p>
                      <a:r>
                        <a:rPr kumimoji="1" lang="ja-JP" altLang="en-US" sz="1400" dirty="0" smtClean="0"/>
                        <a:t>合言葉を入れてもいいし、その言葉が入れれなければ２ページでも</a:t>
                      </a:r>
                      <a:endParaRPr kumimoji="1" lang="en-US" altLang="ja-JP" sz="1400" dirty="0" smtClean="0"/>
                    </a:p>
                    <a:p>
                      <a:r>
                        <a:rPr kumimoji="1" lang="ja-JP" altLang="en-US" sz="1400" dirty="0" smtClean="0"/>
                        <a:t>よい）</a:t>
                      </a:r>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568225"/>
                  </a:ext>
                </a:extLst>
              </a:tr>
            </a:tbl>
          </a:graphicData>
        </a:graphic>
      </p:graphicFrame>
      <p:sp>
        <p:nvSpPr>
          <p:cNvPr id="4" name="テキスト ボックス 3"/>
          <p:cNvSpPr txBox="1"/>
          <p:nvPr/>
        </p:nvSpPr>
        <p:spPr>
          <a:xfrm>
            <a:off x="1619672" y="116632"/>
            <a:ext cx="5832648" cy="400110"/>
          </a:xfrm>
          <a:prstGeom prst="rect">
            <a:avLst/>
          </a:prstGeom>
          <a:noFill/>
        </p:spPr>
        <p:txBody>
          <a:bodyPr wrap="square" rtlCol="0">
            <a:spAutoFit/>
          </a:bodyPr>
          <a:lstStyle/>
          <a:p>
            <a:r>
              <a:rPr lang="ja-JP" altLang="en-US" u="sng" dirty="0" smtClean="0"/>
              <a:t>発表ストーリーと“問題解決型の手順”の位置</a:t>
            </a:r>
            <a:endParaRPr kumimoji="1" lang="ja-JP" altLang="en-US" u="sng" dirty="0"/>
          </a:p>
        </p:txBody>
      </p:sp>
      <p:sp>
        <p:nvSpPr>
          <p:cNvPr id="5" name="屈折矢印 4"/>
          <p:cNvSpPr/>
          <p:nvPr/>
        </p:nvSpPr>
        <p:spPr bwMode="auto">
          <a:xfrm flipH="1">
            <a:off x="1619672" y="5733256"/>
            <a:ext cx="720080" cy="936104"/>
          </a:xfrm>
          <a:prstGeom prst="bentUpArrow">
            <a:avLst>
              <a:gd name="adj1" fmla="val 16453"/>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Arial" charset="0"/>
              <a:ea typeface="HG丸ｺﾞｼｯｸM-PRO" pitchFamily="50" charset="-128"/>
            </a:endParaRPr>
          </a:p>
        </p:txBody>
      </p:sp>
      <p:sp>
        <p:nvSpPr>
          <p:cNvPr id="6" name="テキスト ボックス 5"/>
          <p:cNvSpPr txBox="1"/>
          <p:nvPr/>
        </p:nvSpPr>
        <p:spPr>
          <a:xfrm>
            <a:off x="2325223" y="6394006"/>
            <a:ext cx="4824536" cy="369332"/>
          </a:xfrm>
          <a:prstGeom prst="rect">
            <a:avLst/>
          </a:prstGeom>
          <a:noFill/>
        </p:spPr>
        <p:txBody>
          <a:bodyPr wrap="square" rtlCol="0">
            <a:spAutoFit/>
          </a:bodyPr>
          <a:lstStyle/>
          <a:p>
            <a:r>
              <a:rPr kumimoji="1"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問題解決型の手順の位置</a:t>
            </a:r>
            <a:endParaRPr kumimoji="1" lang="ja-JP" altLang="en-US" sz="1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7" name="スライド番号プレースホルダー 1"/>
          <p:cNvSpPr>
            <a:spLocks noGrp="1"/>
          </p:cNvSpPr>
          <p:nvPr>
            <p:ph type="sldNum" sz="quarter" idx="12"/>
          </p:nvPr>
        </p:nvSpPr>
        <p:spPr>
          <a:xfrm>
            <a:off x="7092950" y="115888"/>
            <a:ext cx="1905000" cy="457200"/>
          </a:xfrm>
          <a:noFill/>
        </p:spPr>
        <p:txBody>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r" eaLnBrk="1" hangingPunct="1">
              <a:spcBef>
                <a:spcPct val="0"/>
              </a:spcBef>
              <a:buFontTx/>
              <a:buNone/>
            </a:pPr>
            <a:r>
              <a:rPr lang="en-US" altLang="ja-JP" sz="1600" dirty="0" smtClean="0">
                <a:latin typeface="Meiryo UI" pitchFamily="50" charset="-128"/>
                <a:ea typeface="Meiryo UI" pitchFamily="50" charset="-128"/>
              </a:rPr>
              <a:t>5/88</a:t>
            </a:r>
          </a:p>
        </p:txBody>
      </p:sp>
    </p:spTree>
    <p:extLst>
      <p:ext uri="{BB962C8B-B14F-4D97-AF65-F5344CB8AC3E}">
        <p14:creationId xmlns:p14="http://schemas.microsoft.com/office/powerpoint/2010/main" val="79182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36042" y="72690"/>
            <a:ext cx="7586662" cy="58146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endParaRPr lang="ja-JP" altLang="en-US" sz="2000">
              <a:solidFill>
                <a:schemeClr val="tx2"/>
              </a:solidFill>
              <a:latin typeface="Arial" charset="0"/>
              <a:ea typeface="HG丸ｺﾞｼｯｸM-PRO" pitchFamily="50" charset="-128"/>
            </a:endParaRPr>
          </a:p>
        </p:txBody>
      </p:sp>
      <p:sp>
        <p:nvSpPr>
          <p:cNvPr id="13315" name="Rectangle 3"/>
          <p:cNvSpPr>
            <a:spLocks noChangeArrowheads="1"/>
          </p:cNvSpPr>
          <p:nvPr/>
        </p:nvSpPr>
        <p:spPr bwMode="auto">
          <a:xfrm>
            <a:off x="1651000" y="118728"/>
            <a:ext cx="6529387" cy="53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3600" dirty="0">
                <a:ea typeface="HGS創英角ﾎﾟｯﾌﾟ体" pitchFamily="50" charset="-128"/>
              </a:rPr>
              <a:t>現状</a:t>
            </a:r>
            <a:r>
              <a:rPr lang="ja-JP" altLang="en-US" dirty="0">
                <a:ea typeface="HGS創英角ﾎﾟｯﾌﾟ体" pitchFamily="50" charset="-128"/>
              </a:rPr>
              <a:t>の</a:t>
            </a:r>
            <a:r>
              <a:rPr lang="ja-JP" altLang="en-US" sz="3600" dirty="0">
                <a:ea typeface="HGS創英角ﾎﾟｯﾌﾟ体" pitchFamily="50" charset="-128"/>
              </a:rPr>
              <a:t>把握</a:t>
            </a:r>
            <a:r>
              <a:rPr lang="ja-JP" altLang="en-US" dirty="0">
                <a:ea typeface="HGS創英角ﾎﾟｯﾌﾟ体" pitchFamily="50" charset="-128"/>
              </a:rPr>
              <a:t>と</a:t>
            </a:r>
            <a:r>
              <a:rPr lang="ja-JP" altLang="en-US" sz="3600" dirty="0">
                <a:ea typeface="HGS創英角ﾎﾟｯﾌﾟ体" pitchFamily="50" charset="-128"/>
              </a:rPr>
              <a:t>目標</a:t>
            </a:r>
            <a:r>
              <a:rPr lang="ja-JP" altLang="en-US" dirty="0">
                <a:ea typeface="HGS創英角ﾎﾟｯﾌﾟ体" pitchFamily="50" charset="-128"/>
              </a:rPr>
              <a:t>の</a:t>
            </a:r>
            <a:r>
              <a:rPr lang="ja-JP" altLang="en-US" sz="3600" dirty="0">
                <a:ea typeface="HGS創英角ﾎﾟｯﾌﾟ体" pitchFamily="50" charset="-128"/>
              </a:rPr>
              <a:t>設定</a:t>
            </a:r>
          </a:p>
        </p:txBody>
      </p:sp>
      <p:sp>
        <p:nvSpPr>
          <p:cNvPr id="13316" name="Text Box 4"/>
          <p:cNvSpPr txBox="1">
            <a:spLocks noChangeArrowheads="1"/>
          </p:cNvSpPr>
          <p:nvPr/>
        </p:nvSpPr>
        <p:spPr bwMode="auto">
          <a:xfrm>
            <a:off x="543793" y="58845"/>
            <a:ext cx="155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400" dirty="0">
                <a:latin typeface="HGSｺﾞｼｯｸE" pitchFamily="50" charset="-128"/>
                <a:ea typeface="HGSｺﾞｼｯｸE" pitchFamily="50" charset="-128"/>
              </a:rPr>
              <a:t>手順２　</a:t>
            </a:r>
          </a:p>
        </p:txBody>
      </p:sp>
      <p:sp>
        <p:nvSpPr>
          <p:cNvPr id="13317" name="Text Box 5"/>
          <p:cNvSpPr txBox="1">
            <a:spLocks noChangeArrowheads="1"/>
          </p:cNvSpPr>
          <p:nvPr/>
        </p:nvSpPr>
        <p:spPr bwMode="auto">
          <a:xfrm>
            <a:off x="587375" y="1803400"/>
            <a:ext cx="81740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000" dirty="0">
                <a:solidFill>
                  <a:srgbClr val="0000FF"/>
                </a:solidFill>
                <a:ea typeface="HGS創英角ﾎﾟｯﾌﾟ体" pitchFamily="50" charset="-128"/>
              </a:rPr>
              <a:t>１．攻撃対象（管理特性）を決め明確に定義する</a:t>
            </a:r>
          </a:p>
        </p:txBody>
      </p:sp>
      <p:sp>
        <p:nvSpPr>
          <p:cNvPr id="13318" name="Text Box 7"/>
          <p:cNvSpPr txBox="1">
            <a:spLocks noChangeArrowheads="1"/>
          </p:cNvSpPr>
          <p:nvPr/>
        </p:nvSpPr>
        <p:spPr bwMode="auto">
          <a:xfrm>
            <a:off x="683568" y="2456441"/>
            <a:ext cx="692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000" dirty="0">
                <a:solidFill>
                  <a:srgbClr val="0000FF"/>
                </a:solidFill>
                <a:ea typeface="HGS創英角ﾎﾟｯﾌﾟ体" pitchFamily="50" charset="-128"/>
              </a:rPr>
              <a:t>２．現状の</a:t>
            </a:r>
            <a:r>
              <a:rPr lang="ja-JP" altLang="en-US" sz="2000" dirty="0" smtClean="0">
                <a:solidFill>
                  <a:srgbClr val="0000FF"/>
                </a:solidFill>
                <a:ea typeface="HGS創英角ﾎﾟｯﾌﾟ体" pitchFamily="50" charset="-128"/>
              </a:rPr>
              <a:t>レベル、</a:t>
            </a:r>
            <a:r>
              <a:rPr lang="ja-JP" altLang="en-US" sz="2000" dirty="0" smtClean="0">
                <a:solidFill>
                  <a:srgbClr val="FF0000"/>
                </a:solidFill>
                <a:ea typeface="HGS創英角ﾎﾟｯﾌﾟ体" pitchFamily="50" charset="-128"/>
              </a:rPr>
              <a:t>事実を</a:t>
            </a:r>
            <a:r>
              <a:rPr lang="ja-JP" altLang="en-US" sz="2000" dirty="0">
                <a:solidFill>
                  <a:srgbClr val="FF0000"/>
                </a:solidFill>
                <a:ea typeface="HGS創英角ﾎﾟｯﾌﾟ体" pitchFamily="50" charset="-128"/>
              </a:rPr>
              <a:t>明確にする</a:t>
            </a:r>
          </a:p>
        </p:txBody>
      </p:sp>
      <p:sp>
        <p:nvSpPr>
          <p:cNvPr id="13319" name="Text Box 8"/>
          <p:cNvSpPr txBox="1">
            <a:spLocks noChangeArrowheads="1"/>
          </p:cNvSpPr>
          <p:nvPr/>
        </p:nvSpPr>
        <p:spPr bwMode="auto">
          <a:xfrm>
            <a:off x="603250" y="2984500"/>
            <a:ext cx="6757988" cy="457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400" dirty="0">
                <a:solidFill>
                  <a:srgbClr val="0000FF"/>
                </a:solidFill>
                <a:ea typeface="HGS創英角ﾎﾟｯﾌﾟ体" pitchFamily="50" charset="-128"/>
              </a:rPr>
              <a:t>３．悪さ加減の</a:t>
            </a:r>
            <a:r>
              <a:rPr lang="ja-JP" altLang="en-US" sz="2400" dirty="0">
                <a:solidFill>
                  <a:srgbClr val="FF0000"/>
                </a:solidFill>
                <a:ea typeface="HGS創英角ﾎﾟｯﾌﾟ体" pitchFamily="50" charset="-128"/>
              </a:rPr>
              <a:t>特徴を層別する</a:t>
            </a:r>
          </a:p>
        </p:txBody>
      </p:sp>
      <p:sp>
        <p:nvSpPr>
          <p:cNvPr id="13322" name="Text Box 12"/>
          <p:cNvSpPr txBox="1">
            <a:spLocks noChangeArrowheads="1"/>
          </p:cNvSpPr>
          <p:nvPr/>
        </p:nvSpPr>
        <p:spPr bwMode="auto">
          <a:xfrm>
            <a:off x="536042" y="711643"/>
            <a:ext cx="857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solidFill>
                  <a:srgbClr val="CC0000"/>
                </a:solidFill>
                <a:ea typeface="HGP創英角ﾎﾟｯﾌﾟ体" pitchFamily="50" charset="-128"/>
              </a:rPr>
              <a:t>●</a:t>
            </a:r>
            <a:r>
              <a:rPr lang="ja-JP" altLang="en-US" sz="1800" dirty="0">
                <a:solidFill>
                  <a:srgbClr val="CC0000"/>
                </a:solidFill>
                <a:latin typeface="Arial" charset="0"/>
                <a:ea typeface="HGP創英角ﾎﾟｯﾌﾟ体" pitchFamily="50" charset="-128"/>
              </a:rPr>
              <a:t>管理特性に関する悪さ加減を事実（データ）</a:t>
            </a:r>
            <a:r>
              <a:rPr lang="ja-JP" altLang="en-US" sz="1800" dirty="0" smtClean="0">
                <a:solidFill>
                  <a:srgbClr val="CC0000"/>
                </a:solidFill>
                <a:latin typeface="Arial" charset="0"/>
                <a:ea typeface="HGP創英角ﾎﾟｯﾌﾟ体" pitchFamily="50" charset="-128"/>
              </a:rPr>
              <a:t>で</a:t>
            </a:r>
            <a:endParaRPr lang="en-US" altLang="ja-JP" sz="1800" dirty="0" smtClean="0">
              <a:solidFill>
                <a:srgbClr val="CC0000"/>
              </a:solidFill>
              <a:latin typeface="Arial" charset="0"/>
              <a:ea typeface="HGP創英角ﾎﾟｯﾌﾟ体" pitchFamily="50" charset="-128"/>
            </a:endParaRPr>
          </a:p>
          <a:p>
            <a:pPr eaLnBrk="1" hangingPunct="1">
              <a:spcBef>
                <a:spcPct val="0"/>
              </a:spcBef>
              <a:buFontTx/>
              <a:buNone/>
            </a:pPr>
            <a:r>
              <a:rPr lang="ja-JP" altLang="en-US" sz="1800" dirty="0">
                <a:solidFill>
                  <a:srgbClr val="CC0000"/>
                </a:solidFill>
                <a:latin typeface="Arial" charset="0"/>
                <a:ea typeface="HGP創英角ﾎﾟｯﾌﾟ体" pitchFamily="50" charset="-128"/>
              </a:rPr>
              <a:t>　</a:t>
            </a:r>
            <a:r>
              <a:rPr lang="ja-JP" altLang="en-US" sz="1800" dirty="0" smtClean="0">
                <a:solidFill>
                  <a:srgbClr val="CC0000"/>
                </a:solidFill>
                <a:latin typeface="Arial" charset="0"/>
                <a:ea typeface="HGP創英角ﾎﾟｯﾌﾟ体" pitchFamily="50" charset="-128"/>
              </a:rPr>
              <a:t>正確</a:t>
            </a:r>
            <a:r>
              <a:rPr lang="ja-JP" altLang="en-US" sz="1800" dirty="0">
                <a:solidFill>
                  <a:srgbClr val="CC0000"/>
                </a:solidFill>
                <a:latin typeface="Arial" charset="0"/>
                <a:ea typeface="HGP創英角ﾎﾟｯﾌﾟ体" pitchFamily="50" charset="-128"/>
              </a:rPr>
              <a:t>に把握し要因解析の手掛かりをつかむ作業である。</a:t>
            </a:r>
          </a:p>
        </p:txBody>
      </p:sp>
      <p:sp>
        <p:nvSpPr>
          <p:cNvPr id="19" name="Oval 7"/>
          <p:cNvSpPr>
            <a:spLocks noChangeArrowheads="1"/>
          </p:cNvSpPr>
          <p:nvPr/>
        </p:nvSpPr>
        <p:spPr bwMode="auto">
          <a:xfrm>
            <a:off x="172899" y="5003452"/>
            <a:ext cx="2208213" cy="660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solidFill>
                  <a:schemeClr val="bg1"/>
                </a:solidFill>
                <a:ea typeface="HGP創英角ﾎﾟｯﾌﾟ体" pitchFamily="50" charset="-128"/>
              </a:rPr>
              <a:t>Ｐｏｉｎｔ</a:t>
            </a:r>
          </a:p>
        </p:txBody>
      </p:sp>
      <p:sp>
        <p:nvSpPr>
          <p:cNvPr id="20" name="AutoShape 4"/>
          <p:cNvSpPr>
            <a:spLocks noChangeArrowheads="1"/>
          </p:cNvSpPr>
          <p:nvPr/>
        </p:nvSpPr>
        <p:spPr bwMode="auto">
          <a:xfrm>
            <a:off x="172899" y="5589240"/>
            <a:ext cx="8751887" cy="1057275"/>
          </a:xfrm>
          <a:prstGeom prst="roundRect">
            <a:avLst>
              <a:gd name="adj" fmla="val 16667"/>
            </a:avLst>
          </a:prstGeom>
          <a:solidFill>
            <a:srgbClr val="FFFF99"/>
          </a:solidFill>
          <a:ln w="9525">
            <a:solidFill>
              <a:schemeClr val="tx1"/>
            </a:solidFill>
            <a:round/>
            <a:headEnd/>
            <a:tailEnd/>
          </a:ln>
          <a:effectLst>
            <a:outerShdw dist="107763" dir="2700000" algn="ctr" rotWithShape="0">
              <a:schemeClr val="bg2"/>
            </a:outerShdw>
          </a:effec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dirty="0">
                <a:solidFill>
                  <a:srgbClr val="0099FF"/>
                </a:solidFill>
                <a:ea typeface="HGP創英角ﾎﾟｯﾌﾟ体" pitchFamily="50" charset="-128"/>
              </a:rPr>
              <a:t>問題の所在、特徴を掴む　（大きさ、対象、出方）</a:t>
            </a:r>
          </a:p>
          <a:p>
            <a:pPr algn="ctr" eaLnBrk="1" hangingPunct="1">
              <a:spcBef>
                <a:spcPct val="0"/>
              </a:spcBef>
              <a:buFontTx/>
              <a:buNone/>
            </a:pPr>
            <a:r>
              <a:rPr lang="ja-JP" altLang="en-US" dirty="0">
                <a:solidFill>
                  <a:srgbClr val="0099FF"/>
                </a:solidFill>
                <a:ea typeface="HGP創英角ﾎﾟｯﾌﾟ体" pitchFamily="50" charset="-128"/>
              </a:rPr>
              <a:t>　</a:t>
            </a:r>
            <a:r>
              <a:rPr lang="ja-JP" altLang="en-US" sz="2400" dirty="0">
                <a:solidFill>
                  <a:srgbClr val="0099FF"/>
                </a:solidFill>
                <a:ea typeface="HGP創英角ﾎﾟｯﾌﾟ体" pitchFamily="50" charset="-128"/>
              </a:rPr>
              <a:t>⇒　</a:t>
            </a:r>
            <a:r>
              <a:rPr lang="ja-JP" altLang="en-US" sz="2400" dirty="0">
                <a:solidFill>
                  <a:srgbClr val="FF0000"/>
                </a:solidFill>
                <a:ea typeface="HGP創英角ﾎﾟｯﾌﾟ体" pitchFamily="50" charset="-128"/>
              </a:rPr>
              <a:t>目標、要因解析に活用</a:t>
            </a:r>
          </a:p>
        </p:txBody>
      </p:sp>
      <p:sp>
        <p:nvSpPr>
          <p:cNvPr id="21" name="テキスト ボックス 20"/>
          <p:cNvSpPr txBox="1"/>
          <p:nvPr/>
        </p:nvSpPr>
        <p:spPr>
          <a:xfrm>
            <a:off x="525380" y="3717032"/>
            <a:ext cx="8208912" cy="1938992"/>
          </a:xfrm>
          <a:prstGeom prst="rect">
            <a:avLst/>
          </a:prstGeom>
          <a:noFill/>
        </p:spPr>
        <p:txBody>
          <a:bodyPr wrap="square" rtlCol="0">
            <a:spAutoFit/>
          </a:bodyPr>
          <a:lstStyle/>
          <a:p>
            <a:r>
              <a:rPr lang="ja-JP" altLang="en-US" sz="2400" dirty="0" smtClean="0"/>
              <a:t>事実を明確にするところで対策案を出してしまい要因解析へ</a:t>
            </a:r>
            <a:endParaRPr lang="en-US" altLang="ja-JP" sz="2400" dirty="0" smtClean="0"/>
          </a:p>
          <a:p>
            <a:r>
              <a:rPr kumimoji="1" lang="ja-JP" altLang="en-US" sz="2400" dirty="0" smtClean="0"/>
              <a:t>行けなくして、とうとう底なし沼に入っちゃいました。</a:t>
            </a:r>
            <a:endParaRPr kumimoji="1" lang="en-US" altLang="ja-JP" sz="2400" dirty="0" smtClean="0"/>
          </a:p>
          <a:p>
            <a:r>
              <a:rPr kumimoji="1" lang="ja-JP" altLang="en-US" sz="2400" dirty="0" smtClean="0"/>
              <a:t>真因の追求をすることを指導して下さい。</a:t>
            </a:r>
            <a:endParaRPr kumimoji="1" lang="en-US" altLang="ja-JP" sz="2400" dirty="0" smtClean="0"/>
          </a:p>
          <a:p>
            <a:r>
              <a:rPr lang="ja-JP" altLang="en-US" sz="2400" dirty="0"/>
              <a:t>　</a:t>
            </a:r>
            <a:r>
              <a:rPr lang="ja-JP" altLang="en-US" sz="2400" dirty="0" smtClean="0"/>
              <a:t>　　　　　　　この時点で全て終わりです。その先の指導は</a:t>
            </a:r>
            <a:endParaRPr lang="en-US" altLang="ja-JP" sz="2400" dirty="0" smtClean="0"/>
          </a:p>
          <a:p>
            <a:r>
              <a:rPr lang="ja-JP" altLang="en-US" sz="2400" dirty="0"/>
              <a:t>　</a:t>
            </a:r>
            <a:r>
              <a:rPr lang="ja-JP" altLang="en-US" sz="2400" dirty="0" smtClean="0"/>
              <a:t>　　　　　　　　辞めといてあげましょう！かわいそうです</a:t>
            </a:r>
            <a:endParaRPr kumimoji="1" lang="ja-JP" altLang="en-US" sz="2400" dirty="0"/>
          </a:p>
        </p:txBody>
      </p:sp>
      <p:sp>
        <p:nvSpPr>
          <p:cNvPr id="22" name="テキスト ボックス 21"/>
          <p:cNvSpPr txBox="1"/>
          <p:nvPr/>
        </p:nvSpPr>
        <p:spPr>
          <a:xfrm>
            <a:off x="3237917" y="1328882"/>
            <a:ext cx="2380134" cy="646331"/>
          </a:xfrm>
          <a:prstGeom prst="rect">
            <a:avLst/>
          </a:prstGeom>
          <a:noFill/>
        </p:spPr>
        <p:txBody>
          <a:bodyPr wrap="square" rtlCol="0">
            <a:spAutoFit/>
          </a:bodyPr>
          <a:lstStyle/>
          <a:p>
            <a:r>
              <a:rPr kumimoji="1" lang="en-US" altLang="ja-JP" sz="3600" dirty="0" smtClean="0"/>
              <a:t>【</a:t>
            </a:r>
            <a:r>
              <a:rPr kumimoji="1" lang="ja-JP" altLang="en-US" sz="3600" dirty="0" smtClean="0"/>
              <a:t>振り返り</a:t>
            </a:r>
            <a:r>
              <a:rPr kumimoji="1" lang="en-US" altLang="ja-JP" sz="3600" dirty="0" smtClean="0"/>
              <a:t>】</a:t>
            </a:r>
            <a:endParaRPr kumimoji="1" lang="ja-JP" altLang="en-US" sz="3600" dirty="0"/>
          </a:p>
        </p:txBody>
      </p:sp>
      <p:sp>
        <p:nvSpPr>
          <p:cNvPr id="23" name="Text Box 5"/>
          <p:cNvSpPr txBox="1">
            <a:spLocks noChangeArrowheads="1"/>
          </p:cNvSpPr>
          <p:nvPr/>
        </p:nvSpPr>
        <p:spPr bwMode="auto">
          <a:xfrm>
            <a:off x="958359" y="2096849"/>
            <a:ext cx="2389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000" dirty="0" smtClean="0">
                <a:ea typeface="HGS創英角ﾎﾟｯﾌﾟ体" pitchFamily="50" charset="-128"/>
              </a:rPr>
              <a:t>→</a:t>
            </a:r>
            <a:r>
              <a:rPr lang="ja-JP" altLang="en-US" sz="2000" dirty="0">
                <a:ea typeface="HGS創英角ﾎﾟｯﾌﾟ体" pitchFamily="50" charset="-128"/>
              </a:rPr>
              <a:t>女性</a:t>
            </a:r>
            <a:r>
              <a:rPr lang="ja-JP" altLang="en-US" sz="2000" dirty="0" smtClean="0">
                <a:ea typeface="HGS創英角ﾎﾟｯﾌﾟ体" pitchFamily="50" charset="-128"/>
              </a:rPr>
              <a:t>を攻撃対象</a:t>
            </a:r>
            <a:endParaRPr lang="ja-JP" altLang="en-US" sz="2000" dirty="0">
              <a:ea typeface="HGS創英角ﾎﾟｯﾌﾟ体" pitchFamily="50" charset="-128"/>
            </a:endParaRPr>
          </a:p>
        </p:txBody>
      </p:sp>
      <p:sp>
        <p:nvSpPr>
          <p:cNvPr id="24" name="Text Box 5"/>
          <p:cNvSpPr txBox="1">
            <a:spLocks noChangeArrowheads="1"/>
          </p:cNvSpPr>
          <p:nvPr/>
        </p:nvSpPr>
        <p:spPr bwMode="auto">
          <a:xfrm>
            <a:off x="1043608" y="2564904"/>
            <a:ext cx="78811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000" dirty="0" smtClean="0">
                <a:ea typeface="HGS創英角ﾎﾟｯﾌﾟ体" pitchFamily="50" charset="-128"/>
              </a:rPr>
              <a:t>→男性より遅く、回を重ねると標準時間オーバーする→</a:t>
            </a:r>
            <a:r>
              <a:rPr lang="ja-JP" altLang="en-US" dirty="0" smtClean="0">
                <a:solidFill>
                  <a:srgbClr val="FF0000"/>
                </a:solidFill>
                <a:ea typeface="HGS創英角ﾎﾟｯﾌﾟ体" pitchFamily="50" charset="-128"/>
              </a:rPr>
              <a:t>なぜ？</a:t>
            </a:r>
            <a:endParaRPr lang="ja-JP" altLang="en-US" sz="2000" dirty="0">
              <a:solidFill>
                <a:srgbClr val="FF0000"/>
              </a:solidFill>
              <a:ea typeface="HGS創英角ﾎﾟｯﾌﾟ体" pitchFamily="50" charset="-128"/>
            </a:endParaRPr>
          </a:p>
        </p:txBody>
      </p:sp>
      <p:sp>
        <p:nvSpPr>
          <p:cNvPr id="25" name="Text Box 5"/>
          <p:cNvSpPr txBox="1">
            <a:spLocks noChangeArrowheads="1"/>
          </p:cNvSpPr>
          <p:nvPr/>
        </p:nvSpPr>
        <p:spPr bwMode="auto">
          <a:xfrm>
            <a:off x="1047334" y="3311424"/>
            <a:ext cx="40287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ja-JP" altLang="en-US" sz="2000" dirty="0" smtClean="0">
                <a:ea typeface="HGS創英角ﾎﾟｯﾌﾟ体" pitchFamily="50" charset="-128"/>
              </a:rPr>
              <a:t>→男性と女性と言う１つだけ</a:t>
            </a:r>
            <a:endParaRPr lang="ja-JP" altLang="en-US" sz="2000" dirty="0">
              <a:ea typeface="HGS創英角ﾎﾟｯﾌﾟ体" pitchFamily="50" charset="-128"/>
            </a:endParaRPr>
          </a:p>
        </p:txBody>
      </p:sp>
    </p:spTree>
    <p:extLst>
      <p:ext uri="{BB962C8B-B14F-4D97-AF65-F5344CB8AC3E}">
        <p14:creationId xmlns:p14="http://schemas.microsoft.com/office/powerpoint/2010/main" val="388985352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02498" y="1325815"/>
            <a:ext cx="3454849" cy="1832569"/>
          </a:xfrm>
          <a:prstGeom prst="rect">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p:cNvSpPr/>
          <p:nvPr/>
        </p:nvSpPr>
        <p:spPr>
          <a:xfrm rot="359981">
            <a:off x="7510044" y="1605775"/>
            <a:ext cx="1314092" cy="1602068"/>
          </a:xfrm>
          <a:prstGeom prst="parallelogram">
            <a:avLst>
              <a:gd name="adj" fmla="val 909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424955" y="610151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自職場</a:t>
            </a:r>
            <a:r>
              <a:rPr lang="ja-JP" altLang="en-US" sz="2400" dirty="0">
                <a:latin typeface="HGP創英角ｺﾞｼｯｸUB" pitchFamily="50" charset="-128"/>
                <a:ea typeface="HGP創英角ｺﾞｼｯｸUB" pitchFamily="50" charset="-128"/>
              </a:rPr>
              <a:t>独自</a:t>
            </a:r>
            <a:r>
              <a:rPr lang="ja-JP" altLang="en-US" sz="2400" dirty="0" smtClean="0">
                <a:latin typeface="HGP創英角ｺﾞｼｯｸUB" pitchFamily="50" charset="-128"/>
                <a:ea typeface="HGP創英角ｺﾞｼｯｸUB" pitchFamily="50" charset="-128"/>
              </a:rPr>
              <a:t>のリフタ化実現を目指し調査開始</a:t>
            </a:r>
            <a:endParaRPr lang="ja-JP" altLang="en-US" sz="2400" dirty="0">
              <a:latin typeface="HGP創英角ｺﾞｼｯｸUB" pitchFamily="50" charset="-128"/>
              <a:ea typeface="HGP創英角ｺﾞｼｯｸUB" pitchFamily="50" charset="-128"/>
            </a:endParaRPr>
          </a:p>
        </p:txBody>
      </p:sp>
      <p:sp>
        <p:nvSpPr>
          <p:cNvPr id="349" name="Text Box 295"/>
          <p:cNvSpPr txBox="1">
            <a:spLocks noChangeArrowheads="1"/>
          </p:cNvSpPr>
          <p:nvPr/>
        </p:nvSpPr>
        <p:spPr bwMode="auto">
          <a:xfrm>
            <a:off x="1578799" y="3402292"/>
            <a:ext cx="31213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smtClean="0">
                <a:latin typeface="HGP創英角ｺﾞｼｯｸUB" pitchFamily="50" charset="-128"/>
                <a:ea typeface="HGP創英角ｺﾞｼｯｸUB" pitchFamily="50" charset="-128"/>
              </a:rPr>
              <a:t>リフタ化を実現</a:t>
            </a:r>
            <a:r>
              <a:rPr lang="ja-JP" altLang="en-US" sz="1800" dirty="0">
                <a:latin typeface="HGP創英角ｺﾞｼｯｸUB" pitchFamily="50" charset="-128"/>
                <a:ea typeface="HGP創英角ｺﾞｼｯｸUB" pitchFamily="50" charset="-128"/>
              </a:rPr>
              <a:t>する</a:t>
            </a:r>
            <a:r>
              <a:rPr lang="ja-JP" altLang="en-US" sz="1800" dirty="0" smtClean="0">
                <a:latin typeface="HGP創英角ｺﾞｼｯｸUB" pitchFamily="50" charset="-128"/>
                <a:ea typeface="HGP創英角ｺﾞｼｯｸUB" pitchFamily="50" charset="-128"/>
              </a:rPr>
              <a:t>為には！！</a:t>
            </a:r>
            <a:endParaRPr lang="ja-JP" altLang="en-US" sz="1800" dirty="0">
              <a:latin typeface="HGP創英角ｺﾞｼｯｸUB" pitchFamily="50" charset="-128"/>
              <a:ea typeface="HGP創英角ｺﾞｼｯｸUB" pitchFamily="50" charset="-128"/>
            </a:endParaRPr>
          </a:p>
        </p:txBody>
      </p:sp>
      <p:sp>
        <p:nvSpPr>
          <p:cNvPr id="353" name="Rectangle 193"/>
          <p:cNvSpPr>
            <a:spLocks noChangeArrowheads="1"/>
          </p:cNvSpPr>
          <p:nvPr/>
        </p:nvSpPr>
        <p:spPr bwMode="auto">
          <a:xfrm flipH="1">
            <a:off x="1031877" y="3754074"/>
            <a:ext cx="4315460" cy="1425768"/>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354" name="Rectangle 194"/>
          <p:cNvSpPr>
            <a:spLocks noChangeArrowheads="1"/>
          </p:cNvSpPr>
          <p:nvPr/>
        </p:nvSpPr>
        <p:spPr bwMode="auto">
          <a:xfrm flipH="1">
            <a:off x="1338034" y="3833999"/>
            <a:ext cx="3748170" cy="1146714"/>
          </a:xfrm>
          <a:prstGeom prst="rect">
            <a:avLst/>
          </a:prstGeom>
          <a:solidFill>
            <a:srgbClr val="FFFFFF"/>
          </a:solidFill>
          <a:ln w="23813">
            <a:solidFill>
              <a:srgbClr val="000000"/>
            </a:solidFill>
            <a:miter lim="800000"/>
            <a:headEnd/>
            <a:tailEnd/>
          </a:ln>
        </p:spPr>
        <p:txBody>
          <a:bodyPr/>
          <a:lstStyle/>
          <a:p>
            <a:endParaRPr lang="ja-JP" altLang="en-US" sz="1600" dirty="0"/>
          </a:p>
        </p:txBody>
      </p:sp>
      <p:sp>
        <p:nvSpPr>
          <p:cNvPr id="355" name="AutoShape 191"/>
          <p:cNvSpPr>
            <a:spLocks noChangeAspect="1" noChangeArrowheads="1" noTextEdit="1"/>
          </p:cNvSpPr>
          <p:nvPr/>
        </p:nvSpPr>
        <p:spPr bwMode="auto">
          <a:xfrm flipH="1">
            <a:off x="296598" y="4361869"/>
            <a:ext cx="5616624" cy="20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7" name="円/楕円 6"/>
          <p:cNvSpPr/>
          <p:nvPr/>
        </p:nvSpPr>
        <p:spPr>
          <a:xfrm>
            <a:off x="2291097" y="3871951"/>
            <a:ext cx="1670691" cy="637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a:off x="1811875" y="4208615"/>
            <a:ext cx="1516108"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円/楕円 280"/>
          <p:cNvSpPr/>
          <p:nvPr/>
        </p:nvSpPr>
        <p:spPr>
          <a:xfrm>
            <a:off x="2780506" y="4207365"/>
            <a:ext cx="1612973"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778953" y="4270438"/>
            <a:ext cx="585152" cy="2738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テキスト ボックス 9"/>
          <p:cNvSpPr txBox="1"/>
          <p:nvPr/>
        </p:nvSpPr>
        <p:spPr>
          <a:xfrm>
            <a:off x="2772143" y="3888584"/>
            <a:ext cx="975031" cy="445456"/>
          </a:xfrm>
          <a:prstGeom prst="rect">
            <a:avLst/>
          </a:prstGeom>
          <a:noFill/>
        </p:spPr>
        <p:txBody>
          <a:bodyPr wrap="none" rtlCol="0">
            <a:spAutoFit/>
          </a:bodyPr>
          <a:lstStyle/>
          <a:p>
            <a:r>
              <a:rPr kumimoji="1" lang="ja-JP" altLang="en-US" dirty="0" smtClean="0"/>
              <a:t>安全</a:t>
            </a:r>
            <a:endParaRPr kumimoji="1" lang="ja-JP" altLang="en-US" dirty="0"/>
          </a:p>
        </p:txBody>
      </p:sp>
      <p:sp>
        <p:nvSpPr>
          <p:cNvPr id="285" name="テキスト ボックス 284"/>
          <p:cNvSpPr txBox="1"/>
          <p:nvPr/>
        </p:nvSpPr>
        <p:spPr>
          <a:xfrm>
            <a:off x="3538186" y="4396408"/>
            <a:ext cx="1095942" cy="445456"/>
          </a:xfrm>
          <a:prstGeom prst="rect">
            <a:avLst/>
          </a:prstGeom>
          <a:noFill/>
        </p:spPr>
        <p:txBody>
          <a:bodyPr wrap="none" rtlCol="0">
            <a:spAutoFit/>
          </a:bodyPr>
          <a:lstStyle/>
          <a:p>
            <a:r>
              <a:rPr lang="ja-JP" altLang="en-US" dirty="0"/>
              <a:t>コスト</a:t>
            </a:r>
            <a:endParaRPr kumimoji="1" lang="ja-JP" altLang="en-US" dirty="0"/>
          </a:p>
        </p:txBody>
      </p:sp>
      <p:sp>
        <p:nvSpPr>
          <p:cNvPr id="286" name="テキスト ボックス 285"/>
          <p:cNvSpPr txBox="1"/>
          <p:nvPr/>
        </p:nvSpPr>
        <p:spPr>
          <a:xfrm>
            <a:off x="1866704" y="4380262"/>
            <a:ext cx="877163" cy="369332"/>
          </a:xfrm>
          <a:prstGeom prst="rect">
            <a:avLst/>
          </a:prstGeom>
          <a:noFill/>
        </p:spPr>
        <p:txBody>
          <a:bodyPr wrap="none" rtlCol="0">
            <a:spAutoFit/>
          </a:bodyPr>
          <a:lstStyle/>
          <a:p>
            <a:r>
              <a:rPr lang="ja-JP" altLang="en-US" dirty="0"/>
              <a:t>作業</a:t>
            </a:r>
            <a:r>
              <a:rPr lang="ja-JP" altLang="en-US" dirty="0" smtClean="0"/>
              <a:t>性</a:t>
            </a:r>
            <a:endParaRPr kumimoji="1" lang="ja-JP" altLang="en-US" dirty="0"/>
          </a:p>
        </p:txBody>
      </p:sp>
      <p:sp>
        <p:nvSpPr>
          <p:cNvPr id="288" name="正方形/長方形 287"/>
          <p:cNvSpPr/>
          <p:nvPr/>
        </p:nvSpPr>
        <p:spPr>
          <a:xfrm>
            <a:off x="1938586" y="4699072"/>
            <a:ext cx="2448272" cy="338554"/>
          </a:xfrm>
          <a:prstGeom prst="rect">
            <a:avLst/>
          </a:prstGeom>
          <a:noFill/>
          <a:ln>
            <a:noFill/>
          </a:ln>
        </p:spPr>
        <p:txBody>
          <a:bodyPr wrap="square" lIns="91440" tIns="45720" rIns="91440" bIns="45720">
            <a:spAutoFit/>
          </a:bodyPr>
          <a:lstStyle/>
          <a:p>
            <a:pPr algn="ctr"/>
            <a:r>
              <a:rPr lang="ja-JP" alt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ココを目指す</a:t>
            </a:r>
            <a:r>
              <a:rPr lang="en-US" altLang="ja-JP" sz="16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16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9" name="グループ化 8"/>
          <p:cNvGrpSpPr/>
          <p:nvPr/>
        </p:nvGrpSpPr>
        <p:grpSpPr>
          <a:xfrm>
            <a:off x="201062" y="4424663"/>
            <a:ext cx="5543098" cy="1664945"/>
            <a:chOff x="-4476639" y="1983330"/>
            <a:chExt cx="3674424" cy="1733311"/>
          </a:xfrm>
        </p:grpSpPr>
        <p:sp>
          <p:nvSpPr>
            <p:cNvPr id="356" name="Freeform 195"/>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a:extLst/>
          </p:spPr>
          <p:txBody>
            <a:bodyPr/>
            <a:lstStyle/>
            <a:p>
              <a:endParaRPr lang="ja-JP" altLang="en-US" dirty="0"/>
            </a:p>
          </p:txBody>
        </p:sp>
        <p:sp>
          <p:nvSpPr>
            <p:cNvPr id="357" name="Freeform 196"/>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58" name="Freeform 197"/>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9" name="Freeform 198"/>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60" name="Freeform 199"/>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1" name="Freeform 200"/>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2" name="Freeform 201"/>
            <p:cNvSpPr>
              <a:spLocks/>
            </p:cNvSpPr>
            <p:nvPr/>
          </p:nvSpPr>
          <p:spPr bwMode="auto">
            <a:xfrm flipH="1">
              <a:off x="-4079952" y="2105248"/>
              <a:ext cx="716201" cy="611892"/>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63" name="Freeform 202"/>
            <p:cNvSpPr>
              <a:spLocks/>
            </p:cNvSpPr>
            <p:nvPr/>
          </p:nvSpPr>
          <p:spPr bwMode="auto">
            <a:xfrm flipH="1">
              <a:off x="-4189616" y="1983330"/>
              <a:ext cx="721616" cy="463519"/>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64" name="Freeform 203"/>
            <p:cNvSpPr>
              <a:spLocks/>
            </p:cNvSpPr>
            <p:nvPr/>
          </p:nvSpPr>
          <p:spPr bwMode="auto">
            <a:xfrm flipH="1">
              <a:off x="-3981119" y="2469853"/>
              <a:ext cx="39263" cy="64410"/>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5" name="Freeform 204"/>
            <p:cNvSpPr>
              <a:spLocks/>
            </p:cNvSpPr>
            <p:nvPr/>
          </p:nvSpPr>
          <p:spPr bwMode="auto">
            <a:xfrm flipH="1">
              <a:off x="-3893117" y="2568768"/>
              <a:ext cx="14892" cy="46007"/>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6" name="Freeform 205"/>
            <p:cNvSpPr>
              <a:spLocks/>
            </p:cNvSpPr>
            <p:nvPr/>
          </p:nvSpPr>
          <p:spPr bwMode="auto">
            <a:xfrm flipH="1">
              <a:off x="-3867394" y="2204163"/>
              <a:ext cx="216620" cy="82812"/>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7" name="Freeform 206"/>
            <p:cNvSpPr>
              <a:spLocks/>
            </p:cNvSpPr>
            <p:nvPr/>
          </p:nvSpPr>
          <p:spPr bwMode="auto">
            <a:xfrm flipH="1">
              <a:off x="-3600680" y="2184610"/>
              <a:ext cx="74463" cy="95464"/>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8" name="Oval 207"/>
            <p:cNvSpPr>
              <a:spLocks noChangeArrowheads="1"/>
            </p:cNvSpPr>
            <p:nvPr/>
          </p:nvSpPr>
          <p:spPr bwMode="auto">
            <a:xfrm flipH="1">
              <a:off x="-3511323" y="2318030"/>
              <a:ext cx="43324"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69" name="Oval 208"/>
            <p:cNvSpPr>
              <a:spLocks noChangeArrowheads="1"/>
            </p:cNvSpPr>
            <p:nvPr/>
          </p:nvSpPr>
          <p:spPr bwMode="auto">
            <a:xfrm flipH="1">
              <a:off x="-3710344" y="2352536"/>
              <a:ext cx="44678"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70" name="Oval 209"/>
            <p:cNvSpPr>
              <a:spLocks noChangeArrowheads="1"/>
            </p:cNvSpPr>
            <p:nvPr/>
          </p:nvSpPr>
          <p:spPr bwMode="auto">
            <a:xfrm flipH="1">
              <a:off x="-3665666" y="2538863"/>
              <a:ext cx="143511" cy="8741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371" name="Freeform 210"/>
            <p:cNvSpPr>
              <a:spLocks/>
            </p:cNvSpPr>
            <p:nvPr/>
          </p:nvSpPr>
          <p:spPr bwMode="auto">
            <a:xfrm flipH="1">
              <a:off x="-3779392" y="2667683"/>
              <a:ext cx="158404" cy="102365"/>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72" name="Freeform 211"/>
            <p:cNvSpPr>
              <a:spLocks/>
            </p:cNvSpPr>
            <p:nvPr/>
          </p:nvSpPr>
          <p:spPr bwMode="auto">
            <a:xfrm flipH="1">
              <a:off x="-3768560" y="3108199"/>
              <a:ext cx="222036" cy="16102"/>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3" name="Line 212"/>
            <p:cNvSpPr>
              <a:spLocks noChangeShapeType="1"/>
            </p:cNvSpPr>
            <p:nvPr/>
          </p:nvSpPr>
          <p:spPr bwMode="auto">
            <a:xfrm flipH="1">
              <a:off x="-3457168" y="2789601"/>
              <a:ext cx="4062" cy="9086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4" name="Freeform 213"/>
            <p:cNvSpPr>
              <a:spLocks/>
            </p:cNvSpPr>
            <p:nvPr/>
          </p:nvSpPr>
          <p:spPr bwMode="auto">
            <a:xfrm flipH="1">
              <a:off x="-3625049" y="2694137"/>
              <a:ext cx="98833" cy="72461"/>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5" name="Freeform 214"/>
            <p:cNvSpPr>
              <a:spLocks/>
            </p:cNvSpPr>
            <p:nvPr/>
          </p:nvSpPr>
          <p:spPr bwMode="auto">
            <a:xfrm flipH="1">
              <a:off x="-3828131" y="2659632"/>
              <a:ext cx="143511" cy="156423"/>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6" name="Freeform 215"/>
            <p:cNvSpPr>
              <a:spLocks/>
            </p:cNvSpPr>
            <p:nvPr/>
          </p:nvSpPr>
          <p:spPr bwMode="auto">
            <a:xfrm flipH="1">
              <a:off x="-3220240" y="2408894"/>
              <a:ext cx="296499" cy="205881"/>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77" name="Freeform 216"/>
            <p:cNvSpPr>
              <a:spLocks/>
            </p:cNvSpPr>
            <p:nvPr/>
          </p:nvSpPr>
          <p:spPr bwMode="auto">
            <a:xfrm flipH="1">
              <a:off x="-3141715" y="2454901"/>
              <a:ext cx="134034" cy="166775"/>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8" name="Freeform 217"/>
            <p:cNvSpPr>
              <a:spLocks/>
            </p:cNvSpPr>
            <p:nvPr/>
          </p:nvSpPr>
          <p:spPr bwMode="auto">
            <a:xfrm flipH="1">
              <a:off x="-3056421" y="2477904"/>
              <a:ext cx="63632" cy="23003"/>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9" name="Freeform 218"/>
            <p:cNvSpPr>
              <a:spLocks/>
            </p:cNvSpPr>
            <p:nvPr/>
          </p:nvSpPr>
          <p:spPr bwMode="auto">
            <a:xfrm flipH="1">
              <a:off x="-3121407" y="2568768"/>
              <a:ext cx="29785" cy="46007"/>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0" name="Freeform 219"/>
            <p:cNvSpPr>
              <a:spLocks/>
            </p:cNvSpPr>
            <p:nvPr/>
          </p:nvSpPr>
          <p:spPr bwMode="auto">
            <a:xfrm flipH="1">
              <a:off x="-1673333" y="2215665"/>
              <a:ext cx="691831" cy="475021"/>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81" name="Freeform 220"/>
            <p:cNvSpPr>
              <a:spLocks/>
            </p:cNvSpPr>
            <p:nvPr/>
          </p:nvSpPr>
          <p:spPr bwMode="auto">
            <a:xfrm flipH="1">
              <a:off x="-1628080" y="2051190"/>
              <a:ext cx="825865" cy="422113"/>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382" name="Freeform 221"/>
            <p:cNvSpPr>
              <a:spLocks/>
            </p:cNvSpPr>
            <p:nvPr/>
          </p:nvSpPr>
          <p:spPr bwMode="auto">
            <a:xfrm flipH="1">
              <a:off x="-1149383" y="2401993"/>
              <a:ext cx="89355" cy="75911"/>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83" name="Freeform 222"/>
            <p:cNvSpPr>
              <a:spLocks/>
            </p:cNvSpPr>
            <p:nvPr/>
          </p:nvSpPr>
          <p:spPr bwMode="auto">
            <a:xfrm flipH="1">
              <a:off x="-1110120" y="2507809"/>
              <a:ext cx="74463" cy="83963"/>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4" name="Freeform 223"/>
            <p:cNvSpPr>
              <a:spLocks/>
            </p:cNvSpPr>
            <p:nvPr/>
          </p:nvSpPr>
          <p:spPr bwMode="auto">
            <a:xfrm flipH="1">
              <a:off x="-1307786" y="2341034"/>
              <a:ext cx="98833" cy="90864"/>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5" name="Freeform 224"/>
            <p:cNvSpPr>
              <a:spLocks/>
            </p:cNvSpPr>
            <p:nvPr/>
          </p:nvSpPr>
          <p:spPr bwMode="auto">
            <a:xfrm flipH="1">
              <a:off x="-1466190" y="2268573"/>
              <a:ext cx="74463" cy="37956"/>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6" name="Oval 225"/>
            <p:cNvSpPr>
              <a:spLocks noChangeArrowheads="1"/>
            </p:cNvSpPr>
            <p:nvPr/>
          </p:nvSpPr>
          <p:spPr bwMode="auto">
            <a:xfrm flipH="1">
              <a:off x="-1391727" y="2378990"/>
              <a:ext cx="35201"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87" name="Oval 226"/>
            <p:cNvSpPr>
              <a:spLocks noChangeArrowheads="1"/>
            </p:cNvSpPr>
            <p:nvPr/>
          </p:nvSpPr>
          <p:spPr bwMode="auto">
            <a:xfrm flipH="1">
              <a:off x="-1470252" y="2359437"/>
              <a:ext cx="33847"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88" name="Freeform 227"/>
            <p:cNvSpPr>
              <a:spLocks/>
            </p:cNvSpPr>
            <p:nvPr/>
          </p:nvSpPr>
          <p:spPr bwMode="auto">
            <a:xfrm flipH="1">
              <a:off x="-1223846" y="2507809"/>
              <a:ext cx="29785" cy="37956"/>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9" name="Line 228"/>
            <p:cNvSpPr>
              <a:spLocks noChangeShapeType="1"/>
            </p:cNvSpPr>
            <p:nvPr/>
          </p:nvSpPr>
          <p:spPr bwMode="auto">
            <a:xfrm>
              <a:off x="-1272586" y="2500908"/>
              <a:ext cx="14892" cy="2185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0" name="Oval 229"/>
            <p:cNvSpPr>
              <a:spLocks noChangeArrowheads="1"/>
            </p:cNvSpPr>
            <p:nvPr/>
          </p:nvSpPr>
          <p:spPr bwMode="auto">
            <a:xfrm flipH="1">
              <a:off x="-1445881" y="2519311"/>
              <a:ext cx="74463" cy="90864"/>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391" name="Freeform 230"/>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a:extLst/>
          </p:spPr>
          <p:txBody>
            <a:bodyPr/>
            <a:lstStyle/>
            <a:p>
              <a:endParaRPr lang="ja-JP" altLang="en-US" dirty="0"/>
            </a:p>
          </p:txBody>
        </p:sp>
        <p:sp>
          <p:nvSpPr>
            <p:cNvPr id="392" name="Freeform 231"/>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40" name="Freeform 232"/>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1" name="Freeform 233"/>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2" name="Freeform 234"/>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3" name="Freeform 235"/>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4" name="Freeform 236"/>
            <p:cNvSpPr>
              <a:spLocks/>
            </p:cNvSpPr>
            <p:nvPr/>
          </p:nvSpPr>
          <p:spPr bwMode="auto">
            <a:xfrm flipH="1">
              <a:off x="-1158285" y="2664232"/>
              <a:ext cx="287022" cy="318598"/>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5" name="Freeform 237"/>
            <p:cNvSpPr>
              <a:spLocks/>
            </p:cNvSpPr>
            <p:nvPr/>
          </p:nvSpPr>
          <p:spPr bwMode="auto">
            <a:xfrm flipH="1">
              <a:off x="-1074919" y="2808004"/>
              <a:ext cx="59571" cy="75911"/>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6" name="Freeform 238"/>
            <p:cNvSpPr>
              <a:spLocks/>
            </p:cNvSpPr>
            <p:nvPr/>
          </p:nvSpPr>
          <p:spPr bwMode="auto">
            <a:xfrm flipH="1">
              <a:off x="-1386311" y="2664232"/>
              <a:ext cx="123203" cy="120768"/>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7" name="Freeform 239"/>
            <p:cNvSpPr>
              <a:spLocks/>
            </p:cNvSpPr>
            <p:nvPr/>
          </p:nvSpPr>
          <p:spPr bwMode="auto">
            <a:xfrm flipH="1">
              <a:off x="-1529822" y="2641229"/>
              <a:ext cx="89355" cy="90864"/>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240"/>
            <p:cNvSpPr>
              <a:spLocks/>
            </p:cNvSpPr>
            <p:nvPr/>
          </p:nvSpPr>
          <p:spPr bwMode="auto">
            <a:xfrm flipH="1">
              <a:off x="-1436404" y="2667683"/>
              <a:ext cx="124557" cy="87413"/>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9" name="Freeform 241"/>
            <p:cNvSpPr>
              <a:spLocks/>
            </p:cNvSpPr>
            <p:nvPr/>
          </p:nvSpPr>
          <p:spPr bwMode="auto">
            <a:xfrm flipH="1">
              <a:off x="-2034243" y="2469853"/>
              <a:ext cx="59571" cy="19553"/>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242"/>
            <p:cNvSpPr>
              <a:spLocks/>
            </p:cNvSpPr>
            <p:nvPr/>
          </p:nvSpPr>
          <p:spPr bwMode="auto">
            <a:xfrm flipH="1">
              <a:off x="-2073506" y="2511259"/>
              <a:ext cx="64986" cy="16102"/>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1" name="Freeform 243"/>
            <p:cNvSpPr>
              <a:spLocks/>
            </p:cNvSpPr>
            <p:nvPr/>
          </p:nvSpPr>
          <p:spPr bwMode="auto">
            <a:xfrm flipH="1">
              <a:off x="-1984150" y="2496307"/>
              <a:ext cx="74463" cy="49457"/>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2" name="Freeform 244"/>
            <p:cNvSpPr>
              <a:spLocks/>
            </p:cNvSpPr>
            <p:nvPr/>
          </p:nvSpPr>
          <p:spPr bwMode="auto">
            <a:xfrm flipH="1">
              <a:off x="-1618603" y="3086346"/>
              <a:ext cx="732448" cy="460069"/>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3" name="Freeform 245"/>
            <p:cNvSpPr>
              <a:spLocks/>
            </p:cNvSpPr>
            <p:nvPr/>
          </p:nvSpPr>
          <p:spPr bwMode="auto">
            <a:xfrm flipH="1">
              <a:off x="-1706605" y="2865512"/>
              <a:ext cx="874605" cy="346202"/>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54" name="Freeform 246"/>
            <p:cNvSpPr>
              <a:spLocks/>
            </p:cNvSpPr>
            <p:nvPr/>
          </p:nvSpPr>
          <p:spPr bwMode="auto">
            <a:xfrm flipH="1">
              <a:off x="-1074344" y="3157656"/>
              <a:ext cx="177358" cy="106966"/>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55" name="Freeform 247"/>
            <p:cNvSpPr>
              <a:spLocks/>
            </p:cNvSpPr>
            <p:nvPr/>
          </p:nvSpPr>
          <p:spPr bwMode="auto">
            <a:xfrm flipH="1">
              <a:off x="-984988" y="3253121"/>
              <a:ext cx="44678" cy="95464"/>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6" name="Line 248"/>
            <p:cNvSpPr>
              <a:spLocks noChangeShapeType="1"/>
            </p:cNvSpPr>
            <p:nvPr/>
          </p:nvSpPr>
          <p:spPr bwMode="auto">
            <a:xfrm>
              <a:off x="-1014774" y="3366988"/>
              <a:ext cx="14892" cy="3105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7" name="Freeform 249"/>
            <p:cNvSpPr>
              <a:spLocks/>
            </p:cNvSpPr>
            <p:nvPr/>
          </p:nvSpPr>
          <p:spPr bwMode="auto">
            <a:xfrm flipH="1">
              <a:off x="-1430414" y="3337083"/>
              <a:ext cx="138095" cy="64410"/>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8" name="Freeform 250"/>
            <p:cNvSpPr>
              <a:spLocks/>
            </p:cNvSpPr>
            <p:nvPr/>
          </p:nvSpPr>
          <p:spPr bwMode="auto">
            <a:xfrm flipH="1">
              <a:off x="-1410106" y="3055291"/>
              <a:ext cx="167881" cy="129969"/>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9" name="Freeform 251"/>
            <p:cNvSpPr>
              <a:spLocks/>
            </p:cNvSpPr>
            <p:nvPr/>
          </p:nvSpPr>
          <p:spPr bwMode="auto">
            <a:xfrm flipH="1">
              <a:off x="-1514355" y="3040339"/>
              <a:ext cx="29785" cy="87413"/>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0" name="Oval 252"/>
            <p:cNvSpPr>
              <a:spLocks noChangeArrowheads="1"/>
            </p:cNvSpPr>
            <p:nvPr/>
          </p:nvSpPr>
          <p:spPr bwMode="auto">
            <a:xfrm flipH="1">
              <a:off x="-1445307" y="3173759"/>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1" name="Oval 253"/>
            <p:cNvSpPr>
              <a:spLocks noChangeArrowheads="1"/>
            </p:cNvSpPr>
            <p:nvPr/>
          </p:nvSpPr>
          <p:spPr bwMode="auto">
            <a:xfrm flipH="1">
              <a:off x="-1514355" y="3173759"/>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2" name="Freeform 254"/>
            <p:cNvSpPr>
              <a:spLocks/>
            </p:cNvSpPr>
            <p:nvPr/>
          </p:nvSpPr>
          <p:spPr bwMode="auto">
            <a:xfrm flipH="1">
              <a:off x="-1771591" y="3492356"/>
              <a:ext cx="919282" cy="209331"/>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3" name="Freeform 255"/>
            <p:cNvSpPr>
              <a:spLocks/>
            </p:cNvSpPr>
            <p:nvPr/>
          </p:nvSpPr>
          <p:spPr bwMode="auto">
            <a:xfrm flipH="1">
              <a:off x="-1939472" y="3302578"/>
              <a:ext cx="356070" cy="293294"/>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4" name="Line 256"/>
            <p:cNvSpPr>
              <a:spLocks noChangeShapeType="1"/>
            </p:cNvSpPr>
            <p:nvPr/>
          </p:nvSpPr>
          <p:spPr bwMode="auto">
            <a:xfrm>
              <a:off x="-1068928" y="3617725"/>
              <a:ext cx="29785" cy="8396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5" name="Line 257"/>
            <p:cNvSpPr>
              <a:spLocks noChangeShapeType="1"/>
            </p:cNvSpPr>
            <p:nvPr/>
          </p:nvSpPr>
          <p:spPr bwMode="auto">
            <a:xfrm flipH="1" flipV="1">
              <a:off x="-1529247" y="3607374"/>
              <a:ext cx="78525" cy="759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6" name="Line 258"/>
            <p:cNvSpPr>
              <a:spLocks noChangeShapeType="1"/>
            </p:cNvSpPr>
            <p:nvPr/>
          </p:nvSpPr>
          <p:spPr bwMode="auto">
            <a:xfrm flipH="1">
              <a:off x="-1712021" y="3389991"/>
              <a:ext cx="33847" cy="2645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7" name="Freeform 259"/>
            <p:cNvSpPr>
              <a:spLocks/>
            </p:cNvSpPr>
            <p:nvPr/>
          </p:nvSpPr>
          <p:spPr bwMode="auto">
            <a:xfrm flipH="1">
              <a:off x="-2543301" y="3010434"/>
              <a:ext cx="687770" cy="486523"/>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8" name="Freeform 260"/>
            <p:cNvSpPr>
              <a:spLocks/>
            </p:cNvSpPr>
            <p:nvPr/>
          </p:nvSpPr>
          <p:spPr bwMode="auto">
            <a:xfrm flipH="1">
              <a:off x="-2711182" y="2713690"/>
              <a:ext cx="831280" cy="562434"/>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9" name="Freeform 261"/>
            <p:cNvSpPr>
              <a:spLocks/>
            </p:cNvSpPr>
            <p:nvPr/>
          </p:nvSpPr>
          <p:spPr bwMode="auto">
            <a:xfrm flipH="1">
              <a:off x="-2543301" y="3116250"/>
              <a:ext cx="337116" cy="380707"/>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70" name="Oval 262"/>
            <p:cNvSpPr>
              <a:spLocks noChangeArrowheads="1"/>
            </p:cNvSpPr>
            <p:nvPr/>
          </p:nvSpPr>
          <p:spPr bwMode="auto">
            <a:xfrm flipH="1">
              <a:off x="-2047782" y="3127752"/>
              <a:ext cx="18954" cy="5750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71" name="Freeform 263"/>
            <p:cNvSpPr>
              <a:spLocks/>
            </p:cNvSpPr>
            <p:nvPr/>
          </p:nvSpPr>
          <p:spPr bwMode="auto">
            <a:xfrm flipH="1">
              <a:off x="-2176400" y="2979380"/>
              <a:ext cx="138095" cy="163324"/>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2" name="Freeform 264"/>
            <p:cNvSpPr>
              <a:spLocks/>
            </p:cNvSpPr>
            <p:nvPr/>
          </p:nvSpPr>
          <p:spPr bwMode="auto">
            <a:xfrm flipH="1">
              <a:off x="-2137138" y="3371588"/>
              <a:ext cx="113726" cy="18403"/>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3" name="Freeform 265"/>
            <p:cNvSpPr>
              <a:spLocks/>
            </p:cNvSpPr>
            <p:nvPr/>
          </p:nvSpPr>
          <p:spPr bwMode="auto">
            <a:xfrm flipH="1">
              <a:off x="-2290126" y="3177209"/>
              <a:ext cx="93417" cy="182877"/>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4" name="Freeform 266"/>
            <p:cNvSpPr>
              <a:spLocks/>
            </p:cNvSpPr>
            <p:nvPr/>
          </p:nvSpPr>
          <p:spPr bwMode="auto">
            <a:xfrm flipH="1">
              <a:off x="-2661089" y="3459001"/>
              <a:ext cx="800142" cy="242686"/>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5" name="Line 267"/>
            <p:cNvSpPr>
              <a:spLocks noChangeShapeType="1"/>
            </p:cNvSpPr>
            <p:nvPr/>
          </p:nvSpPr>
          <p:spPr bwMode="auto">
            <a:xfrm flipH="1">
              <a:off x="-2418745" y="3572869"/>
              <a:ext cx="29785" cy="12191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6" name="Freeform 268"/>
            <p:cNvSpPr>
              <a:spLocks/>
            </p:cNvSpPr>
            <p:nvPr/>
          </p:nvSpPr>
          <p:spPr bwMode="auto">
            <a:xfrm flipH="1">
              <a:off x="-3507262" y="3010434"/>
              <a:ext cx="747340" cy="498025"/>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7" name="Freeform 269"/>
            <p:cNvSpPr>
              <a:spLocks/>
            </p:cNvSpPr>
            <p:nvPr/>
          </p:nvSpPr>
          <p:spPr bwMode="auto">
            <a:xfrm flipH="1">
              <a:off x="-3417906" y="2831007"/>
              <a:ext cx="775772" cy="544032"/>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8" name="Freeform 270"/>
            <p:cNvSpPr>
              <a:spLocks/>
            </p:cNvSpPr>
            <p:nvPr/>
          </p:nvSpPr>
          <p:spPr bwMode="auto">
            <a:xfrm flipH="1">
              <a:off x="-3417906" y="2831007"/>
              <a:ext cx="775772" cy="544032"/>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9" name="Freeform 271"/>
            <p:cNvSpPr>
              <a:spLocks/>
            </p:cNvSpPr>
            <p:nvPr/>
          </p:nvSpPr>
          <p:spPr bwMode="auto">
            <a:xfrm flipH="1">
              <a:off x="-3482892" y="3412995"/>
              <a:ext cx="756817" cy="281792"/>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80" name="Freeform 272"/>
            <p:cNvSpPr>
              <a:spLocks/>
            </p:cNvSpPr>
            <p:nvPr/>
          </p:nvSpPr>
          <p:spPr bwMode="auto">
            <a:xfrm flipH="1">
              <a:off x="-3111930" y="3147305"/>
              <a:ext cx="352008" cy="361154"/>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81" name="Freeform 273"/>
            <p:cNvSpPr>
              <a:spLocks/>
            </p:cNvSpPr>
            <p:nvPr/>
          </p:nvSpPr>
          <p:spPr bwMode="auto">
            <a:xfrm flipH="1">
              <a:off x="-3268979" y="3043789"/>
              <a:ext cx="186835" cy="46007"/>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Line 274"/>
            <p:cNvSpPr>
              <a:spLocks noChangeShapeType="1"/>
            </p:cNvSpPr>
            <p:nvPr/>
          </p:nvSpPr>
          <p:spPr bwMode="auto">
            <a:xfrm flipH="1">
              <a:off x="-3298765" y="2979380"/>
              <a:ext cx="4062" cy="759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3" name="Freeform 275"/>
            <p:cNvSpPr>
              <a:spLocks/>
            </p:cNvSpPr>
            <p:nvPr/>
          </p:nvSpPr>
          <p:spPr bwMode="auto">
            <a:xfrm flipH="1">
              <a:off x="-3061836" y="3291076"/>
              <a:ext cx="78525" cy="87413"/>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4" name="Oval 276"/>
            <p:cNvSpPr>
              <a:spLocks noChangeArrowheads="1"/>
            </p:cNvSpPr>
            <p:nvPr/>
          </p:nvSpPr>
          <p:spPr bwMode="auto">
            <a:xfrm flipH="1">
              <a:off x="-3324488" y="3279575"/>
              <a:ext cx="79878" cy="106966"/>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85" name="Oval 277"/>
            <p:cNvSpPr>
              <a:spLocks noChangeArrowheads="1"/>
            </p:cNvSpPr>
            <p:nvPr/>
          </p:nvSpPr>
          <p:spPr bwMode="auto">
            <a:xfrm flipH="1">
              <a:off x="-3294703" y="3135803"/>
              <a:ext cx="25724" cy="448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6" name="Oval 278"/>
            <p:cNvSpPr>
              <a:spLocks noChangeArrowheads="1"/>
            </p:cNvSpPr>
            <p:nvPr/>
          </p:nvSpPr>
          <p:spPr bwMode="auto">
            <a:xfrm flipH="1">
              <a:off x="-3333965" y="3101298"/>
              <a:ext cx="29785" cy="4600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7" name="Freeform 279"/>
            <p:cNvSpPr>
              <a:spLocks/>
            </p:cNvSpPr>
            <p:nvPr/>
          </p:nvSpPr>
          <p:spPr bwMode="auto">
            <a:xfrm flipH="1">
              <a:off x="-2938633" y="3511909"/>
              <a:ext cx="69048" cy="37956"/>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8" name="Freeform 280"/>
            <p:cNvSpPr>
              <a:spLocks/>
            </p:cNvSpPr>
            <p:nvPr/>
          </p:nvSpPr>
          <p:spPr bwMode="auto">
            <a:xfrm flipH="1">
              <a:off x="-3250025" y="3534913"/>
              <a:ext cx="59571" cy="14952"/>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9" name="Line 281"/>
            <p:cNvSpPr>
              <a:spLocks noChangeShapeType="1"/>
            </p:cNvSpPr>
            <p:nvPr/>
          </p:nvSpPr>
          <p:spPr bwMode="auto">
            <a:xfrm flipH="1">
              <a:off x="-2933218" y="3579770"/>
              <a:ext cx="0" cy="1150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0" name="Freeform 282"/>
            <p:cNvSpPr>
              <a:spLocks/>
            </p:cNvSpPr>
            <p:nvPr/>
          </p:nvSpPr>
          <p:spPr bwMode="auto">
            <a:xfrm flipH="1">
              <a:off x="-4253248" y="2975929"/>
              <a:ext cx="557798" cy="466970"/>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1" name="Freeform 283"/>
            <p:cNvSpPr>
              <a:spLocks/>
            </p:cNvSpPr>
            <p:nvPr/>
          </p:nvSpPr>
          <p:spPr bwMode="auto">
            <a:xfrm flipH="1">
              <a:off x="-4476639" y="2808004"/>
              <a:ext cx="810973" cy="460069"/>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2" name="Freeform 284"/>
            <p:cNvSpPr>
              <a:spLocks/>
            </p:cNvSpPr>
            <p:nvPr/>
          </p:nvSpPr>
          <p:spPr bwMode="auto">
            <a:xfrm flipH="1">
              <a:off x="-4253248" y="3108199"/>
              <a:ext cx="246406" cy="327799"/>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93" name="Freeform 285"/>
            <p:cNvSpPr>
              <a:spLocks/>
            </p:cNvSpPr>
            <p:nvPr/>
          </p:nvSpPr>
          <p:spPr bwMode="auto">
            <a:xfrm flipH="1">
              <a:off x="-4396759" y="3427947"/>
              <a:ext cx="691831" cy="288693"/>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4" name="Line 286"/>
            <p:cNvSpPr>
              <a:spLocks noChangeShapeType="1"/>
            </p:cNvSpPr>
            <p:nvPr/>
          </p:nvSpPr>
          <p:spPr bwMode="auto">
            <a:xfrm flipH="1">
              <a:off x="-4178785" y="3546415"/>
              <a:ext cx="39263" cy="17022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5" name="Line 287"/>
            <p:cNvSpPr>
              <a:spLocks noChangeShapeType="1"/>
            </p:cNvSpPr>
            <p:nvPr/>
          </p:nvSpPr>
          <p:spPr bwMode="auto">
            <a:xfrm flipH="1">
              <a:off x="-4277618" y="3488906"/>
              <a:ext cx="39263"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6" name="Freeform 288"/>
            <p:cNvSpPr>
              <a:spLocks/>
            </p:cNvSpPr>
            <p:nvPr/>
          </p:nvSpPr>
          <p:spPr bwMode="auto">
            <a:xfrm flipH="1">
              <a:off x="-3977058" y="3480855"/>
              <a:ext cx="54155" cy="31055"/>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97" name="Freeform 289"/>
            <p:cNvSpPr>
              <a:spLocks/>
            </p:cNvSpPr>
            <p:nvPr/>
          </p:nvSpPr>
          <p:spPr bwMode="auto">
            <a:xfrm flipH="1">
              <a:off x="-4120568" y="3157656"/>
              <a:ext cx="94772" cy="182877"/>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8" name="Freeform 290"/>
            <p:cNvSpPr>
              <a:spLocks/>
            </p:cNvSpPr>
            <p:nvPr/>
          </p:nvSpPr>
          <p:spPr bwMode="auto">
            <a:xfrm flipH="1">
              <a:off x="-3947272" y="2971328"/>
              <a:ext cx="128618" cy="167925"/>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99" name="Oval 291"/>
            <p:cNvSpPr>
              <a:spLocks noChangeArrowheads="1"/>
            </p:cNvSpPr>
            <p:nvPr/>
          </p:nvSpPr>
          <p:spPr bwMode="auto">
            <a:xfrm flipH="1">
              <a:off x="-3833546" y="3063342"/>
              <a:ext cx="29785" cy="448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00" name="Oval 292"/>
            <p:cNvSpPr>
              <a:spLocks noChangeArrowheads="1"/>
            </p:cNvSpPr>
            <p:nvPr/>
          </p:nvSpPr>
          <p:spPr bwMode="auto">
            <a:xfrm flipH="1">
              <a:off x="-3902594" y="3245069"/>
              <a:ext cx="78525" cy="9891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601" name="Line 293"/>
            <p:cNvSpPr>
              <a:spLocks noChangeShapeType="1"/>
            </p:cNvSpPr>
            <p:nvPr/>
          </p:nvSpPr>
          <p:spPr bwMode="auto">
            <a:xfrm flipH="1">
              <a:off x="-1678748" y="2845960"/>
              <a:ext cx="5415" cy="4945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276" name="平行四辺形 358"/>
          <p:cNvSpPr>
            <a:spLocks noChangeArrowheads="1"/>
          </p:cNvSpPr>
          <p:nvPr/>
        </p:nvSpPr>
        <p:spPr bwMode="auto">
          <a:xfrm rot="5400000" flipH="1">
            <a:off x="7571949" y="2493972"/>
            <a:ext cx="430104" cy="164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77" name="直方体 233"/>
          <p:cNvSpPr>
            <a:spLocks noChangeArrowheads="1"/>
          </p:cNvSpPr>
          <p:nvPr/>
        </p:nvSpPr>
        <p:spPr bwMode="auto">
          <a:xfrm>
            <a:off x="7005398" y="1572164"/>
            <a:ext cx="863465" cy="1009682"/>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78" name="正方形/長方形 21"/>
          <p:cNvSpPr>
            <a:spLocks noChangeArrowheads="1"/>
          </p:cNvSpPr>
          <p:nvPr/>
        </p:nvSpPr>
        <p:spPr bwMode="auto">
          <a:xfrm>
            <a:off x="5535884" y="2584045"/>
            <a:ext cx="2167635" cy="20516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279" name="平行四辺形 288"/>
          <p:cNvSpPr>
            <a:spLocks noChangeArrowheads="1"/>
          </p:cNvSpPr>
          <p:nvPr/>
        </p:nvSpPr>
        <p:spPr bwMode="auto">
          <a:xfrm rot="5400000" flipH="1">
            <a:off x="7313012" y="2023600"/>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82" name="直方体 7"/>
          <p:cNvSpPr>
            <a:spLocks noChangeArrowheads="1"/>
          </p:cNvSpPr>
          <p:nvPr/>
        </p:nvSpPr>
        <p:spPr bwMode="auto">
          <a:xfrm>
            <a:off x="5535884" y="794753"/>
            <a:ext cx="2329737" cy="997226"/>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283" name="平行四辺形 8"/>
          <p:cNvSpPr>
            <a:spLocks noChangeArrowheads="1"/>
          </p:cNvSpPr>
          <p:nvPr/>
        </p:nvSpPr>
        <p:spPr bwMode="auto">
          <a:xfrm rot="5400000" flipH="1">
            <a:off x="7311391" y="1226382"/>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84" name="グループ化 12"/>
          <p:cNvGrpSpPr>
            <a:grpSpLocks/>
          </p:cNvGrpSpPr>
          <p:nvPr/>
        </p:nvGrpSpPr>
        <p:grpSpPr bwMode="auto">
          <a:xfrm>
            <a:off x="7710002" y="2381105"/>
            <a:ext cx="138868" cy="62281"/>
            <a:chOff x="6584462" y="3663520"/>
            <a:chExt cx="407290" cy="134758"/>
          </a:xfrm>
        </p:grpSpPr>
        <p:sp>
          <p:nvSpPr>
            <p:cNvPr id="287" name="直方体 286"/>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9" name="フローチャート : 直接アクセス記憶 288"/>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0" name="フローチャート : 直接アクセス記憶 289"/>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1" name="フローチャート : 直接アクセス記憶 290"/>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2" name="フローチャート : 直接アクセス記憶 291"/>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3" name="正方形/長方形 292"/>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94" name="グループ化 88"/>
          <p:cNvGrpSpPr>
            <a:grpSpLocks/>
          </p:cNvGrpSpPr>
          <p:nvPr/>
        </p:nvGrpSpPr>
        <p:grpSpPr bwMode="auto">
          <a:xfrm>
            <a:off x="7594910" y="2467543"/>
            <a:ext cx="186418" cy="63746"/>
            <a:chOff x="6890401" y="5072404"/>
            <a:chExt cx="552609" cy="142496"/>
          </a:xfrm>
        </p:grpSpPr>
        <p:sp>
          <p:nvSpPr>
            <p:cNvPr id="295" name="直方体 294"/>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6" name="フローチャート : 直接アクセス記憶 295"/>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7" name="フローチャート : 直接アクセス記憶 296"/>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8" name="フローチャート : 直接アクセス記憶 297"/>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9" name="フローチャート : 直接アクセス記憶 298"/>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0" name="フローチャート : 直接アクセス記憶 299"/>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1" name="フローチャート : 直接アクセス記憶 300"/>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2" name="正方形/長方形 301"/>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35" name="正方形/長方形 18"/>
          <p:cNvSpPr>
            <a:spLocks noChangeArrowheads="1"/>
          </p:cNvSpPr>
          <p:nvPr/>
        </p:nvSpPr>
        <p:spPr bwMode="auto">
          <a:xfrm>
            <a:off x="7570054" y="2295355"/>
            <a:ext cx="130763" cy="261580"/>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336" name="直線コネクタ 20"/>
          <p:cNvCxnSpPr>
            <a:cxnSpLocks noChangeShapeType="1"/>
          </p:cNvCxnSpPr>
          <p:nvPr/>
        </p:nvCxnSpPr>
        <p:spPr bwMode="auto">
          <a:xfrm flipH="1">
            <a:off x="7717567" y="2179609"/>
            <a:ext cx="540" cy="3905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直線コネクタ 363"/>
          <p:cNvCxnSpPr>
            <a:cxnSpLocks noChangeShapeType="1"/>
          </p:cNvCxnSpPr>
          <p:nvPr/>
        </p:nvCxnSpPr>
        <p:spPr bwMode="auto">
          <a:xfrm flipH="1">
            <a:off x="7704058" y="2193530"/>
            <a:ext cx="541"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8" name="グループ化 365"/>
          <p:cNvGrpSpPr>
            <a:grpSpLocks/>
          </p:cNvGrpSpPr>
          <p:nvPr/>
        </p:nvGrpSpPr>
        <p:grpSpPr bwMode="auto">
          <a:xfrm>
            <a:off x="7705680" y="1586841"/>
            <a:ext cx="138327" cy="62281"/>
            <a:chOff x="6584462" y="3663520"/>
            <a:chExt cx="407290" cy="134758"/>
          </a:xfrm>
        </p:grpSpPr>
        <p:sp>
          <p:nvSpPr>
            <p:cNvPr id="339" name="直方体 33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0" name="フローチャート : 直接アクセス記憶 33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1" name="フローチャート : 直接アクセス記憶 34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2" name="フローチャート : 直接アクセス記憶 34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3" name="フローチャート : 直接アクセス記憶 34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4" name="正方形/長方形 34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45" name="グループ化 88"/>
          <p:cNvGrpSpPr>
            <a:grpSpLocks/>
          </p:cNvGrpSpPr>
          <p:nvPr/>
        </p:nvGrpSpPr>
        <p:grpSpPr bwMode="auto">
          <a:xfrm>
            <a:off x="7590047" y="1673279"/>
            <a:ext cx="186958" cy="63746"/>
            <a:chOff x="6890401" y="5072404"/>
            <a:chExt cx="552609" cy="142496"/>
          </a:xfrm>
        </p:grpSpPr>
        <p:sp>
          <p:nvSpPr>
            <p:cNvPr id="346" name="直方体 345"/>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7" name="フローチャート : 直接アクセス記憶 346"/>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8" name="フローチャート : 直接アクセス記憶 347"/>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0" name="フローチャート : 直接アクセス記憶 34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1" name="フローチャート : 直接アクセス記憶 35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2" name="フローチャート : 直接アクセス記憶 35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3" name="フローチャート : 直接アクセス記憶 39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5" name="正方形/長方形 394"/>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96" name="正方形/長方形 32"/>
          <p:cNvSpPr>
            <a:spLocks noChangeArrowheads="1"/>
          </p:cNvSpPr>
          <p:nvPr/>
        </p:nvSpPr>
        <p:spPr bwMode="auto">
          <a:xfrm>
            <a:off x="7587886" y="1550183"/>
            <a:ext cx="105907" cy="208091"/>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397" name="直線コネクタ 385"/>
          <p:cNvCxnSpPr>
            <a:cxnSpLocks noChangeShapeType="1"/>
          </p:cNvCxnSpPr>
          <p:nvPr/>
        </p:nvCxnSpPr>
        <p:spPr bwMode="auto">
          <a:xfrm flipH="1">
            <a:off x="7701357" y="1401441"/>
            <a:ext cx="540"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直線コネクタ 386"/>
          <p:cNvCxnSpPr>
            <a:cxnSpLocks noChangeShapeType="1"/>
          </p:cNvCxnSpPr>
          <p:nvPr/>
        </p:nvCxnSpPr>
        <p:spPr bwMode="auto">
          <a:xfrm flipH="1">
            <a:off x="7717567" y="1370667"/>
            <a:ext cx="540" cy="3905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線コネクタ 34"/>
          <p:cNvCxnSpPr>
            <a:cxnSpLocks noChangeShapeType="1"/>
          </p:cNvCxnSpPr>
          <p:nvPr/>
        </p:nvCxnSpPr>
        <p:spPr bwMode="auto">
          <a:xfrm>
            <a:off x="7004317" y="1015401"/>
            <a:ext cx="1621" cy="102496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線コネクタ 391"/>
          <p:cNvCxnSpPr>
            <a:cxnSpLocks noChangeShapeType="1"/>
          </p:cNvCxnSpPr>
          <p:nvPr/>
        </p:nvCxnSpPr>
        <p:spPr bwMode="auto">
          <a:xfrm flipH="1">
            <a:off x="7005331" y="794753"/>
            <a:ext cx="163676" cy="22064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 name="正方形/長方形 400"/>
          <p:cNvSpPr/>
          <p:nvPr/>
        </p:nvSpPr>
        <p:spPr bwMode="auto">
          <a:xfrm>
            <a:off x="5535884" y="1802792"/>
            <a:ext cx="2166063" cy="784600"/>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2" name="平行四辺形 401"/>
          <p:cNvSpPr/>
          <p:nvPr/>
        </p:nvSpPr>
        <p:spPr>
          <a:xfrm>
            <a:off x="7004318" y="794753"/>
            <a:ext cx="851578" cy="213832"/>
          </a:xfrm>
          <a:prstGeom prst="parallelogram">
            <a:avLst>
              <a:gd name="adj" fmla="val 80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3" name="グループ化 402"/>
          <p:cNvGrpSpPr/>
          <p:nvPr/>
        </p:nvGrpSpPr>
        <p:grpSpPr>
          <a:xfrm>
            <a:off x="5518172" y="1481076"/>
            <a:ext cx="1287885" cy="1555805"/>
            <a:chOff x="5028518" y="2191336"/>
            <a:chExt cx="2870991" cy="3846473"/>
          </a:xfrm>
        </p:grpSpPr>
        <p:sp>
          <p:nvSpPr>
            <p:cNvPr id="404" name="直方体 403"/>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6" name="グループ化 405"/>
            <p:cNvGrpSpPr/>
            <p:nvPr/>
          </p:nvGrpSpPr>
          <p:grpSpPr>
            <a:xfrm>
              <a:off x="5059850" y="2201134"/>
              <a:ext cx="2839659" cy="3836675"/>
              <a:chOff x="5059850" y="2201134"/>
              <a:chExt cx="2839659" cy="3836675"/>
            </a:xfrm>
          </p:grpSpPr>
          <p:sp>
            <p:nvSpPr>
              <p:cNvPr id="603" name="正方形/長方形 602"/>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正方形/長方形 604"/>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平行四辺形 605"/>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正方形/長方形 606"/>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正方形/長方形 607"/>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正方形/長方形 608"/>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正方形/長方形 609"/>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7" name="正方形/長方形 406"/>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平行四辺形 408"/>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直方体 41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正方形/長方形 53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平行四辺形 53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直方体 53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直方体 53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1" name="グループ化 610"/>
          <p:cNvGrpSpPr/>
          <p:nvPr/>
        </p:nvGrpSpPr>
        <p:grpSpPr>
          <a:xfrm>
            <a:off x="7064264" y="1972765"/>
            <a:ext cx="748637" cy="482131"/>
            <a:chOff x="2708327" y="2230748"/>
            <a:chExt cx="748637" cy="482131"/>
          </a:xfrm>
        </p:grpSpPr>
        <p:sp>
          <p:nvSpPr>
            <p:cNvPr id="612" name="直方体 611"/>
            <p:cNvSpPr/>
            <p:nvPr/>
          </p:nvSpPr>
          <p:spPr>
            <a:xfrm>
              <a:off x="2741557" y="2465410"/>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直方体 612"/>
            <p:cNvSpPr/>
            <p:nvPr/>
          </p:nvSpPr>
          <p:spPr>
            <a:xfrm>
              <a:off x="2717637" y="2431831"/>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直方体 613"/>
            <p:cNvSpPr/>
            <p:nvPr/>
          </p:nvSpPr>
          <p:spPr>
            <a:xfrm>
              <a:off x="2741557" y="225923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直方体 614"/>
            <p:cNvSpPr/>
            <p:nvPr/>
          </p:nvSpPr>
          <p:spPr>
            <a:xfrm>
              <a:off x="2708327" y="2230748"/>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テキスト ボックス 615"/>
            <p:cNvSpPr txBox="1"/>
            <p:nvPr/>
          </p:nvSpPr>
          <p:spPr>
            <a:xfrm>
              <a:off x="2823537" y="2319660"/>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617" name="テキスト ボックス 616"/>
            <p:cNvSpPr txBox="1"/>
            <p:nvPr/>
          </p:nvSpPr>
          <p:spPr>
            <a:xfrm>
              <a:off x="2823537" y="2512824"/>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618" name="グループ化 617"/>
          <p:cNvGrpSpPr/>
          <p:nvPr/>
        </p:nvGrpSpPr>
        <p:grpSpPr>
          <a:xfrm>
            <a:off x="7074640" y="1768234"/>
            <a:ext cx="739327" cy="295235"/>
            <a:chOff x="2710618" y="2026217"/>
            <a:chExt cx="739327" cy="295235"/>
          </a:xfrm>
        </p:grpSpPr>
        <p:sp>
          <p:nvSpPr>
            <p:cNvPr id="619" name="直方体 618"/>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0" name="直方体 619"/>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テキスト ボックス 620"/>
            <p:cNvSpPr txBox="1"/>
            <p:nvPr/>
          </p:nvSpPr>
          <p:spPr>
            <a:xfrm>
              <a:off x="2823537" y="2121397"/>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622" name="正方形/長方形 621"/>
          <p:cNvSpPr/>
          <p:nvPr/>
        </p:nvSpPr>
        <p:spPr>
          <a:xfrm>
            <a:off x="7004317" y="1796041"/>
            <a:ext cx="693578" cy="78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正方形/長方形 622"/>
          <p:cNvSpPr/>
          <p:nvPr/>
        </p:nvSpPr>
        <p:spPr>
          <a:xfrm>
            <a:off x="7004317" y="1015402"/>
            <a:ext cx="693578" cy="7765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4" name="グループ化 623"/>
          <p:cNvGrpSpPr/>
          <p:nvPr/>
        </p:nvGrpSpPr>
        <p:grpSpPr>
          <a:xfrm>
            <a:off x="7775132" y="1593458"/>
            <a:ext cx="1031692" cy="1065183"/>
            <a:chOff x="7780180" y="2384039"/>
            <a:chExt cx="2264463" cy="2354479"/>
          </a:xfrm>
        </p:grpSpPr>
        <p:sp>
          <p:nvSpPr>
            <p:cNvPr id="625" name="正方形/長方形 624"/>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正方形/長方形 625"/>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7" name="グループ化 626"/>
            <p:cNvGrpSpPr/>
            <p:nvPr/>
          </p:nvGrpSpPr>
          <p:grpSpPr>
            <a:xfrm>
              <a:off x="9588852" y="4142234"/>
              <a:ext cx="301731" cy="315214"/>
              <a:chOff x="3910231" y="5138394"/>
              <a:chExt cx="301729" cy="315214"/>
            </a:xfrm>
          </p:grpSpPr>
          <p:sp>
            <p:nvSpPr>
              <p:cNvPr id="714" name="フローチャート : 結合子 713"/>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 name="フローチャート : 結合子 714"/>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 name="フローチャート : 結合子 715"/>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フローチャート: 手作業 716"/>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8" name="正方形/長方形 627"/>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9" name="グループ化 628"/>
            <p:cNvGrpSpPr/>
            <p:nvPr/>
          </p:nvGrpSpPr>
          <p:grpSpPr>
            <a:xfrm>
              <a:off x="7876499" y="4419412"/>
              <a:ext cx="301731" cy="319102"/>
              <a:chOff x="999802" y="4983409"/>
              <a:chExt cx="301729" cy="319103"/>
            </a:xfrm>
          </p:grpSpPr>
          <p:grpSp>
            <p:nvGrpSpPr>
              <p:cNvPr id="709" name="グループ化 708"/>
              <p:cNvGrpSpPr/>
              <p:nvPr/>
            </p:nvGrpSpPr>
            <p:grpSpPr>
              <a:xfrm>
                <a:off x="999802" y="4988192"/>
                <a:ext cx="301729" cy="314320"/>
                <a:chOff x="2792769" y="4986888"/>
                <a:chExt cx="301729" cy="314320"/>
              </a:xfrm>
            </p:grpSpPr>
            <p:sp>
              <p:nvSpPr>
                <p:cNvPr id="711" name="フローチャート : 結合子 710"/>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 name="フローチャート : 結合子 711"/>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 name="フローチャート : 結合子 712"/>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 name="フローチャート: 手作業 709"/>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0" name="正方形/長方形 629"/>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正方形/長方形 630"/>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正方形/長方形 631"/>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平行四辺形 632"/>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平行四辺形 633"/>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平行四辺形 634"/>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6" name="グループ化 635"/>
            <p:cNvGrpSpPr/>
            <p:nvPr/>
          </p:nvGrpSpPr>
          <p:grpSpPr>
            <a:xfrm>
              <a:off x="9432478" y="4206769"/>
              <a:ext cx="598166" cy="324975"/>
              <a:chOff x="3148620" y="4589298"/>
              <a:chExt cx="598163" cy="324975"/>
            </a:xfrm>
          </p:grpSpPr>
          <p:sp>
            <p:nvSpPr>
              <p:cNvPr id="705" name="円柱 704"/>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 name="円柱 705"/>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直方体 706"/>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 name="平行四辺形 707"/>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7" name="正方形/長方形 636"/>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正方形/長方形 637"/>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正方形/長方形 638"/>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正方形/長方形 639"/>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正方形/長方形 640"/>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2" name="グループ化 641"/>
            <p:cNvGrpSpPr/>
            <p:nvPr/>
          </p:nvGrpSpPr>
          <p:grpSpPr>
            <a:xfrm>
              <a:off x="9342542" y="4423304"/>
              <a:ext cx="301731" cy="315214"/>
              <a:chOff x="2792769" y="4985994"/>
              <a:chExt cx="301729" cy="315214"/>
            </a:xfrm>
          </p:grpSpPr>
          <p:grpSp>
            <p:nvGrpSpPr>
              <p:cNvPr id="700" name="グループ化 699"/>
              <p:cNvGrpSpPr/>
              <p:nvPr/>
            </p:nvGrpSpPr>
            <p:grpSpPr>
              <a:xfrm>
                <a:off x="2792769" y="4986888"/>
                <a:ext cx="301729" cy="314320"/>
                <a:chOff x="2792769" y="4986888"/>
                <a:chExt cx="301729" cy="314320"/>
              </a:xfrm>
            </p:grpSpPr>
            <p:sp>
              <p:nvSpPr>
                <p:cNvPr id="702" name="フローチャート : 結合子 70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3" name="フローチャート : 結合子 70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4" name="フローチャート : 結合子 70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1" name="フローチャート: 手作業 700"/>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3" name="グループ化 642"/>
            <p:cNvGrpSpPr/>
            <p:nvPr/>
          </p:nvGrpSpPr>
          <p:grpSpPr>
            <a:xfrm>
              <a:off x="7839339" y="4063299"/>
              <a:ext cx="2008373" cy="324433"/>
              <a:chOff x="962635" y="4616735"/>
              <a:chExt cx="2008365" cy="324433"/>
            </a:xfrm>
          </p:grpSpPr>
          <p:grpSp>
            <p:nvGrpSpPr>
              <p:cNvPr id="648" name="グループ化 647"/>
              <p:cNvGrpSpPr/>
              <p:nvPr/>
            </p:nvGrpSpPr>
            <p:grpSpPr>
              <a:xfrm>
                <a:off x="962635" y="4787750"/>
                <a:ext cx="1866457" cy="153418"/>
                <a:chOff x="5575944" y="5070012"/>
                <a:chExt cx="1866457" cy="153418"/>
              </a:xfrm>
            </p:grpSpPr>
            <p:sp>
              <p:nvSpPr>
                <p:cNvPr id="675" name="直方体 674"/>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フローチャート : 直接アクセス記憶 675"/>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フローチャート : 直接アクセス記憶 676"/>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フローチャート : 直接アクセス記憶 677"/>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フローチャート : 直接アクセス記憶 678"/>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フローチャート : 直接アクセス記憶 679"/>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フローチャート : 直接アクセス記憶 680"/>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フローチャート : 直接アクセス記憶 681"/>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フローチャート : 直接アクセス記憶 682"/>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フローチャート : 直接アクセス記憶 683"/>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フローチャート : 直接アクセス記憶 684"/>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フローチャート : 直接アクセス記憶 685"/>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フローチャート : 直接アクセス記憶 686"/>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フローチャート : 直接アクセス記憶 687"/>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フローチャート : 直接アクセス記憶 688"/>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フローチャート : 直接アクセス記憶 689"/>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フローチャート : 直接アクセス記憶 690"/>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2" name="フローチャート : 直接アクセス記憶 691"/>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フローチャート : 直接アクセス記憶 692"/>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4" name="フローチャート : 直接アクセス記憶 693"/>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5" name="フローチャート : 直接アクセス記憶 694"/>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6" name="フローチャート : 直接アクセス記憶 695"/>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7" name="フローチャート : 直接アクセス記憶 696"/>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8" name="フローチャート : 直接アクセス記憶 697"/>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9" name="正方形/長方形 698"/>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9" name="グループ化 648"/>
              <p:cNvGrpSpPr/>
              <p:nvPr/>
            </p:nvGrpSpPr>
            <p:grpSpPr>
              <a:xfrm>
                <a:off x="1104543" y="4616735"/>
                <a:ext cx="1866457" cy="153418"/>
                <a:chOff x="5575944" y="5070012"/>
                <a:chExt cx="1866457" cy="153418"/>
              </a:xfrm>
            </p:grpSpPr>
            <p:sp>
              <p:nvSpPr>
                <p:cNvPr id="650" name="直方体 649"/>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フローチャート : 直接アクセス記憶 650"/>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フローチャート : 直接アクセス記憶 651"/>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フローチャート : 直接アクセス記憶 652"/>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フローチャート : 直接アクセス記憶 653"/>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フローチャート : 直接アクセス記憶 654"/>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フローチャート : 直接アクセス記憶 655"/>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フローチャート : 直接アクセス記憶 656"/>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フローチャート : 直接アクセス記憶 657"/>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フローチャート : 直接アクセス記憶 658"/>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フローチャート : 直接アクセス記憶 659"/>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フローチャート : 直接アクセス記憶 660"/>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フローチャート : 直接アクセス記憶 661"/>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フローチャート : 直接アクセス記憶 662"/>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フローチャート : 直接アクセス記憶 663"/>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フローチャート : 直接アクセス記憶 664"/>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フローチャート : 直接アクセス記憶 665"/>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フローチャート : 直接アクセス記憶 666"/>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フローチャート : 直接アクセス記憶 667"/>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フローチャート : 直接アクセス記憶 668"/>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フローチャート : 直接アクセス記憶 669"/>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フローチャート : 直接アクセス記憶 670"/>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フローチャート : 直接アクセス記憶 671"/>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フローチャート : 直接アクセス記憶 672"/>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正方形/長方形 673"/>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44" name="正方形/長方形 643"/>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正方形/長方形 644"/>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6" name="正方形/長方形 645"/>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正方形/長方形 646"/>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 name="グループ化 717"/>
          <p:cNvGrpSpPr/>
          <p:nvPr/>
        </p:nvGrpSpPr>
        <p:grpSpPr>
          <a:xfrm>
            <a:off x="7872269" y="2167297"/>
            <a:ext cx="739327" cy="281048"/>
            <a:chOff x="2707624" y="2425280"/>
            <a:chExt cx="739327" cy="281048"/>
          </a:xfrm>
        </p:grpSpPr>
        <p:sp>
          <p:nvSpPr>
            <p:cNvPr id="719" name="直方体 718"/>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直方体 719"/>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1" name="テキスト ボックス 720"/>
            <p:cNvSpPr txBox="1"/>
            <p:nvPr/>
          </p:nvSpPr>
          <p:spPr>
            <a:xfrm>
              <a:off x="2813524" y="2506273"/>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722" name="正方形/長方形 721"/>
          <p:cNvSpPr/>
          <p:nvPr/>
        </p:nvSpPr>
        <p:spPr>
          <a:xfrm>
            <a:off x="7797145" y="2356810"/>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正方形/長方形 722"/>
          <p:cNvSpPr/>
          <p:nvPr/>
        </p:nvSpPr>
        <p:spPr>
          <a:xfrm rot="5400000">
            <a:off x="7713584" y="2425946"/>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4" name="グループ化 723"/>
          <p:cNvGrpSpPr/>
          <p:nvPr/>
        </p:nvGrpSpPr>
        <p:grpSpPr>
          <a:xfrm>
            <a:off x="7862959" y="1966214"/>
            <a:ext cx="739327" cy="288967"/>
            <a:chOff x="2698314" y="2224197"/>
            <a:chExt cx="739327" cy="288967"/>
          </a:xfrm>
        </p:grpSpPr>
        <p:sp>
          <p:nvSpPr>
            <p:cNvPr id="725" name="直方体 724"/>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 name="直方体 725"/>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テキスト ボックス 726"/>
            <p:cNvSpPr txBox="1"/>
            <p:nvPr/>
          </p:nvSpPr>
          <p:spPr>
            <a:xfrm>
              <a:off x="2813524" y="2313109"/>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728" name="グループ化 727"/>
          <p:cNvGrpSpPr/>
          <p:nvPr/>
        </p:nvGrpSpPr>
        <p:grpSpPr>
          <a:xfrm>
            <a:off x="7869491" y="1761683"/>
            <a:ext cx="739327" cy="295235"/>
            <a:chOff x="2710618" y="2026217"/>
            <a:chExt cx="739327" cy="295235"/>
          </a:xfrm>
        </p:grpSpPr>
        <p:sp>
          <p:nvSpPr>
            <p:cNvPr id="729" name="直方体 728"/>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0" name="直方体 729"/>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1" name="テキスト ボックス 730"/>
            <p:cNvSpPr txBox="1"/>
            <p:nvPr/>
          </p:nvSpPr>
          <p:spPr>
            <a:xfrm>
              <a:off x="2823537" y="2121397"/>
              <a:ext cx="437368"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734" name="テキスト ボックス 733"/>
          <p:cNvSpPr txBox="1"/>
          <p:nvPr/>
        </p:nvSpPr>
        <p:spPr>
          <a:xfrm>
            <a:off x="6179926" y="451109"/>
            <a:ext cx="1452642" cy="369332"/>
          </a:xfrm>
          <a:prstGeom prst="rect">
            <a:avLst/>
          </a:prstGeom>
          <a:noFill/>
        </p:spPr>
        <p:txBody>
          <a:bodyPr wrap="none" rtlCol="0">
            <a:spAutoFit/>
          </a:bodyPr>
          <a:lstStyle/>
          <a:p>
            <a:r>
              <a:rPr lang="ja-JP" altLang="en-US" dirty="0" smtClean="0">
                <a:latin typeface="+mn-ea"/>
              </a:rPr>
              <a:t>自職場ライン</a:t>
            </a:r>
            <a:endParaRPr kumimoji="1" lang="ja-JP" altLang="en-US" dirty="0">
              <a:latin typeface="+mn-ea"/>
            </a:endParaRPr>
          </a:p>
        </p:txBody>
      </p:sp>
      <p:sp>
        <p:nvSpPr>
          <p:cNvPr id="736" name="正方形/長方形 735"/>
          <p:cNvSpPr/>
          <p:nvPr/>
        </p:nvSpPr>
        <p:spPr>
          <a:xfrm>
            <a:off x="0" y="3073396"/>
            <a:ext cx="8891722" cy="461665"/>
          </a:xfrm>
          <a:prstGeom prst="rect">
            <a:avLst/>
          </a:prstGeom>
          <a:noFill/>
          <a:ln>
            <a:noFill/>
          </a:ln>
        </p:spPr>
        <p:txBody>
          <a:bodyPr wrap="square" lIns="91440" tIns="45720" rIns="91440" bIns="45720">
            <a:spAutoFit/>
          </a:bodyPr>
          <a:lstStyle/>
          <a:p>
            <a:pPr algn="ctr"/>
            <a:r>
              <a:rPr lang="ja-JP" alt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　ストッカから作業台までの搬送方法に</a:t>
            </a:r>
            <a:r>
              <a:rPr lang="ja-JP" altLang="en-US" sz="2400" b="1" dirty="0">
                <a:ln w="12700">
                  <a:solidFill>
                    <a:schemeClr val="tx2">
                      <a:satMod val="155000"/>
                    </a:schemeClr>
                  </a:solidFill>
                  <a:prstDash val="solid"/>
                </a:ln>
                <a:effectLst>
                  <a:outerShdw blurRad="41275" dist="20320" dir="1800000" algn="tl" rotWithShape="0">
                    <a:srgbClr val="000000">
                      <a:alpha val="40000"/>
                    </a:srgbClr>
                  </a:outerShdw>
                </a:effectLst>
              </a:rPr>
              <a:t>違い</a:t>
            </a:r>
            <a:r>
              <a:rPr lang="ja-JP" alt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がある</a:t>
            </a:r>
            <a:endParaRPr lang="ja-JP" alt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37" name="直方体 7"/>
          <p:cNvSpPr>
            <a:spLocks noChangeArrowheads="1"/>
          </p:cNvSpPr>
          <p:nvPr/>
        </p:nvSpPr>
        <p:spPr bwMode="auto">
          <a:xfrm>
            <a:off x="2757170" y="1809623"/>
            <a:ext cx="1039794"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38" name="直方体 7"/>
          <p:cNvSpPr>
            <a:spLocks noChangeArrowheads="1"/>
          </p:cNvSpPr>
          <p:nvPr/>
        </p:nvSpPr>
        <p:spPr bwMode="auto">
          <a:xfrm>
            <a:off x="2757170" y="1227232"/>
            <a:ext cx="1042223"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39" name="正方形/長方形 738"/>
          <p:cNvSpPr/>
          <p:nvPr/>
        </p:nvSpPr>
        <p:spPr>
          <a:xfrm>
            <a:off x="2757170" y="2610926"/>
            <a:ext cx="823335" cy="11621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0" name="正方形/長方形 739"/>
          <p:cNvSpPr/>
          <p:nvPr/>
        </p:nvSpPr>
        <p:spPr bwMode="auto">
          <a:xfrm rot="5400000">
            <a:off x="4444390" y="247689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1" name="正方形/長方形 740"/>
          <p:cNvSpPr/>
          <p:nvPr/>
        </p:nvSpPr>
        <p:spPr bwMode="auto">
          <a:xfrm rot="5400000">
            <a:off x="4770578" y="2659242"/>
            <a:ext cx="129331" cy="2063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2" name="正方形/長方形 741"/>
          <p:cNvSpPr/>
          <p:nvPr/>
        </p:nvSpPr>
        <p:spPr bwMode="auto">
          <a:xfrm rot="5400000" flipV="1">
            <a:off x="4959850" y="2394039"/>
            <a:ext cx="21909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3" name="平行四辺形 358"/>
          <p:cNvSpPr>
            <a:spLocks noChangeArrowheads="1"/>
          </p:cNvSpPr>
          <p:nvPr/>
        </p:nvSpPr>
        <p:spPr bwMode="auto">
          <a:xfrm rot="5400000" flipH="1">
            <a:off x="4154363" y="2430697"/>
            <a:ext cx="337726" cy="207901"/>
          </a:xfrm>
          <a:prstGeom prst="parallelogram">
            <a:avLst>
              <a:gd name="adj" fmla="val 96268"/>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744" name="直方体 7"/>
          <p:cNvSpPr>
            <a:spLocks noChangeArrowheads="1"/>
          </p:cNvSpPr>
          <p:nvPr/>
        </p:nvSpPr>
        <p:spPr bwMode="auto">
          <a:xfrm>
            <a:off x="3580414" y="1809623"/>
            <a:ext cx="842550"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68" name="正方形/長方形 767"/>
          <p:cNvSpPr/>
          <p:nvPr/>
        </p:nvSpPr>
        <p:spPr>
          <a:xfrm>
            <a:off x="3580415" y="2610926"/>
            <a:ext cx="626090" cy="11621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9" name="グループ化 768"/>
          <p:cNvGrpSpPr/>
          <p:nvPr/>
        </p:nvGrpSpPr>
        <p:grpSpPr>
          <a:xfrm>
            <a:off x="4078378" y="2401589"/>
            <a:ext cx="294317" cy="53384"/>
            <a:chOff x="5509254" y="3983912"/>
            <a:chExt cx="294317" cy="53384"/>
          </a:xfrm>
        </p:grpSpPr>
        <p:grpSp>
          <p:nvGrpSpPr>
            <p:cNvPr id="770" name="グループ化 365"/>
            <p:cNvGrpSpPr>
              <a:grpSpLocks/>
            </p:cNvGrpSpPr>
            <p:nvPr/>
          </p:nvGrpSpPr>
          <p:grpSpPr bwMode="auto">
            <a:xfrm>
              <a:off x="5509254" y="3983912"/>
              <a:ext cx="168215" cy="53266"/>
              <a:chOff x="6584462" y="3663520"/>
              <a:chExt cx="407290" cy="134758"/>
            </a:xfrm>
          </p:grpSpPr>
          <p:sp>
            <p:nvSpPr>
              <p:cNvPr id="778" name="直方体 77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9" name="フローチャート : 直接アクセス記憶 77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0" name="フローチャート : 直接アクセス記憶 77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1" name="フローチャート : 直接アクセス記憶 78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2" name="フローチャート : 直接アクセス記憶 78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3" name="正方形/長方形 78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71" name="グループ化 365"/>
            <p:cNvGrpSpPr>
              <a:grpSpLocks/>
            </p:cNvGrpSpPr>
            <p:nvPr/>
          </p:nvGrpSpPr>
          <p:grpSpPr bwMode="auto">
            <a:xfrm>
              <a:off x="5635356" y="3984030"/>
              <a:ext cx="168215" cy="53266"/>
              <a:chOff x="6584462" y="3663520"/>
              <a:chExt cx="407290" cy="134758"/>
            </a:xfrm>
          </p:grpSpPr>
          <p:sp>
            <p:nvSpPr>
              <p:cNvPr id="772" name="直方体 77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フローチャート : 直接アクセス記憶 77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フローチャート : 直接アクセス記憶 77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フローチャート : 直接アクセス記憶 77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フローチャート : 直接アクセス記憶 77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正方形/長方形 77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784" name="グループ化 365"/>
          <p:cNvGrpSpPr>
            <a:grpSpLocks/>
          </p:cNvGrpSpPr>
          <p:nvPr/>
        </p:nvGrpSpPr>
        <p:grpSpPr bwMode="auto">
          <a:xfrm>
            <a:off x="4110243" y="2497384"/>
            <a:ext cx="168215" cy="53266"/>
            <a:chOff x="6584462" y="3663520"/>
            <a:chExt cx="407290" cy="134758"/>
          </a:xfrm>
        </p:grpSpPr>
        <p:sp>
          <p:nvSpPr>
            <p:cNvPr id="785" name="直方体 78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6" name="フローチャート : 直接アクセス記憶 78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7" name="フローチャート : 直接アクセス記憶 78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8" name="フローチャート : 直接アクセス記憶 78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9" name="フローチャート : 直接アクセス記憶 78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0" name="正方形/長方形 78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819" name="平行四辺形 818"/>
          <p:cNvSpPr/>
          <p:nvPr/>
        </p:nvSpPr>
        <p:spPr>
          <a:xfrm>
            <a:off x="4219275" y="2378493"/>
            <a:ext cx="846816" cy="220930"/>
          </a:xfrm>
          <a:prstGeom prst="parallelogram">
            <a:avLst>
              <a:gd name="adj" fmla="val 10442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正方形/長方形 819"/>
          <p:cNvSpPr/>
          <p:nvPr/>
        </p:nvSpPr>
        <p:spPr bwMode="auto">
          <a:xfrm rot="5400000">
            <a:off x="4161878" y="2667240"/>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1" name="正方形/長方形 820"/>
          <p:cNvSpPr/>
          <p:nvPr/>
        </p:nvSpPr>
        <p:spPr bwMode="auto">
          <a:xfrm>
            <a:off x="4451051" y="2307352"/>
            <a:ext cx="588962"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cxnSp>
        <p:nvCxnSpPr>
          <p:cNvPr id="822" name="直線コネクタ 821"/>
          <p:cNvCxnSpPr/>
          <p:nvPr/>
        </p:nvCxnSpPr>
        <p:spPr>
          <a:xfrm flipV="1">
            <a:off x="4824238" y="2310289"/>
            <a:ext cx="264406" cy="263947"/>
          </a:xfrm>
          <a:prstGeom prst="line">
            <a:avLst/>
          </a:prstGeom>
          <a:ln w="317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823" name="直方体 822"/>
          <p:cNvSpPr/>
          <p:nvPr/>
        </p:nvSpPr>
        <p:spPr>
          <a:xfrm>
            <a:off x="4252841" y="2759441"/>
            <a:ext cx="456116" cy="194679"/>
          </a:xfrm>
          <a:prstGeom prst="cube">
            <a:avLst>
              <a:gd name="adj" fmla="val 89844"/>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台形 823"/>
          <p:cNvSpPr/>
          <p:nvPr/>
        </p:nvSpPr>
        <p:spPr>
          <a:xfrm>
            <a:off x="4198699" y="2879933"/>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台形 824"/>
          <p:cNvSpPr/>
          <p:nvPr/>
        </p:nvSpPr>
        <p:spPr>
          <a:xfrm flipV="1">
            <a:off x="4198699" y="2847185"/>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6" name="台形 825"/>
          <p:cNvSpPr/>
          <p:nvPr/>
        </p:nvSpPr>
        <p:spPr>
          <a:xfrm>
            <a:off x="4198699" y="2811537"/>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平行四辺形 826"/>
          <p:cNvSpPr/>
          <p:nvPr/>
        </p:nvSpPr>
        <p:spPr>
          <a:xfrm>
            <a:off x="4368815" y="2753200"/>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8" name="台形 827"/>
          <p:cNvSpPr/>
          <p:nvPr/>
        </p:nvSpPr>
        <p:spPr>
          <a:xfrm>
            <a:off x="4349834" y="2697033"/>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9" name="台形 828"/>
          <p:cNvSpPr/>
          <p:nvPr/>
        </p:nvSpPr>
        <p:spPr>
          <a:xfrm flipV="1">
            <a:off x="4325981" y="2664285"/>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0" name="台形 829"/>
          <p:cNvSpPr/>
          <p:nvPr/>
        </p:nvSpPr>
        <p:spPr>
          <a:xfrm>
            <a:off x="4310079" y="2628637"/>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1" name="直方体 830"/>
          <p:cNvSpPr/>
          <p:nvPr/>
        </p:nvSpPr>
        <p:spPr>
          <a:xfrm>
            <a:off x="4168070" y="2612789"/>
            <a:ext cx="612278" cy="231419"/>
          </a:xfrm>
          <a:prstGeom prst="cube">
            <a:avLst>
              <a:gd name="adj" fmla="val 89844"/>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2" name="グループ化 831"/>
          <p:cNvGrpSpPr/>
          <p:nvPr/>
        </p:nvGrpSpPr>
        <p:grpSpPr>
          <a:xfrm>
            <a:off x="3898215" y="1982040"/>
            <a:ext cx="432499" cy="570216"/>
            <a:chOff x="7541776" y="2871955"/>
            <a:chExt cx="543518" cy="687024"/>
          </a:xfrm>
        </p:grpSpPr>
        <p:grpSp>
          <p:nvGrpSpPr>
            <p:cNvPr id="833" name="グループ化 832"/>
            <p:cNvGrpSpPr/>
            <p:nvPr/>
          </p:nvGrpSpPr>
          <p:grpSpPr>
            <a:xfrm>
              <a:off x="7541776" y="3236633"/>
              <a:ext cx="543518" cy="322346"/>
              <a:chOff x="7587936" y="2914287"/>
              <a:chExt cx="543518" cy="322346"/>
            </a:xfrm>
          </p:grpSpPr>
          <p:sp>
            <p:nvSpPr>
              <p:cNvPr id="840" name="直方体 839"/>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1" name="直方体 840"/>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4" name="グループ化 833"/>
            <p:cNvGrpSpPr/>
            <p:nvPr/>
          </p:nvGrpSpPr>
          <p:grpSpPr>
            <a:xfrm>
              <a:off x="7541776" y="3052489"/>
              <a:ext cx="543518" cy="322346"/>
              <a:chOff x="7587936" y="2914287"/>
              <a:chExt cx="543518" cy="322346"/>
            </a:xfrm>
          </p:grpSpPr>
          <p:sp>
            <p:nvSpPr>
              <p:cNvPr id="838" name="直方体 837"/>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9" name="直方体 838"/>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5" name="グループ化 834"/>
            <p:cNvGrpSpPr/>
            <p:nvPr/>
          </p:nvGrpSpPr>
          <p:grpSpPr>
            <a:xfrm>
              <a:off x="7541776" y="2871955"/>
              <a:ext cx="543518" cy="322346"/>
              <a:chOff x="7587936" y="2914287"/>
              <a:chExt cx="543518" cy="322346"/>
            </a:xfrm>
          </p:grpSpPr>
          <p:sp>
            <p:nvSpPr>
              <p:cNvPr id="836" name="直方体 835"/>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7" name="直方体 836"/>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角丸四角形 18"/>
          <p:cNvSpPr/>
          <p:nvPr/>
        </p:nvSpPr>
        <p:spPr>
          <a:xfrm>
            <a:off x="302123" y="1030727"/>
            <a:ext cx="4778158" cy="2061274"/>
          </a:xfrm>
          <a:prstGeom prst="roundRect">
            <a:avLst>
              <a:gd name="adj" fmla="val 938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3" name="テキスト ボックス 732"/>
          <p:cNvSpPr txBox="1"/>
          <p:nvPr/>
        </p:nvSpPr>
        <p:spPr>
          <a:xfrm>
            <a:off x="3063600" y="842150"/>
            <a:ext cx="1369286" cy="369332"/>
          </a:xfrm>
          <a:prstGeom prst="rect">
            <a:avLst/>
          </a:prstGeom>
          <a:solidFill>
            <a:schemeClr val="bg1"/>
          </a:solidFill>
        </p:spPr>
        <p:txBody>
          <a:bodyPr wrap="none" rtlCol="0">
            <a:spAutoFit/>
          </a:bodyPr>
          <a:lstStyle/>
          <a:p>
            <a:r>
              <a:rPr lang="ja-JP" altLang="en-US" dirty="0" smtClean="0">
                <a:latin typeface="+mn-ea"/>
              </a:rPr>
              <a:t>類似ライン</a:t>
            </a:r>
            <a:r>
              <a:rPr lang="en-US" altLang="ja-JP" dirty="0" smtClean="0">
                <a:latin typeface="+mn-ea"/>
              </a:rPr>
              <a:t>B</a:t>
            </a:r>
            <a:endParaRPr kumimoji="1" lang="ja-JP" altLang="en-US" dirty="0">
              <a:latin typeface="+mn-ea"/>
            </a:endParaRPr>
          </a:p>
        </p:txBody>
      </p:sp>
      <p:sp>
        <p:nvSpPr>
          <p:cNvPr id="21" name="左右矢印 20"/>
          <p:cNvSpPr/>
          <p:nvPr/>
        </p:nvSpPr>
        <p:spPr>
          <a:xfrm>
            <a:off x="4831921" y="1691555"/>
            <a:ext cx="676184" cy="44130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2" name="正方形/長方形 791"/>
          <p:cNvSpPr/>
          <p:nvPr/>
        </p:nvSpPr>
        <p:spPr>
          <a:xfrm>
            <a:off x="3596407" y="2026942"/>
            <a:ext cx="602662" cy="574769"/>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5" name="直方体 7"/>
          <p:cNvSpPr>
            <a:spLocks noChangeArrowheads="1"/>
          </p:cNvSpPr>
          <p:nvPr/>
        </p:nvSpPr>
        <p:spPr bwMode="auto">
          <a:xfrm>
            <a:off x="3574892" y="1227232"/>
            <a:ext cx="842550"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grpSp>
        <p:nvGrpSpPr>
          <p:cNvPr id="746" name="グループ化 745"/>
          <p:cNvGrpSpPr/>
          <p:nvPr/>
        </p:nvGrpSpPr>
        <p:grpSpPr>
          <a:xfrm>
            <a:off x="4078317" y="1820275"/>
            <a:ext cx="294317" cy="53384"/>
            <a:chOff x="5509254" y="3983912"/>
            <a:chExt cx="294317" cy="53384"/>
          </a:xfrm>
        </p:grpSpPr>
        <p:grpSp>
          <p:nvGrpSpPr>
            <p:cNvPr id="747" name="グループ化 365"/>
            <p:cNvGrpSpPr>
              <a:grpSpLocks/>
            </p:cNvGrpSpPr>
            <p:nvPr/>
          </p:nvGrpSpPr>
          <p:grpSpPr bwMode="auto">
            <a:xfrm>
              <a:off x="5509254" y="3983912"/>
              <a:ext cx="168215" cy="53266"/>
              <a:chOff x="6584462" y="3663520"/>
              <a:chExt cx="407290" cy="134758"/>
            </a:xfrm>
          </p:grpSpPr>
          <p:sp>
            <p:nvSpPr>
              <p:cNvPr id="755" name="直方体 75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6" name="フローチャート : 直接アクセス記憶 75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7" name="フローチャート : 直接アクセス記憶 75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8" name="フローチャート : 直接アクセス記憶 75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9" name="フローチャート : 直接アクセス記憶 75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0" name="正方形/長方形 75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48" name="グループ化 365"/>
            <p:cNvGrpSpPr>
              <a:grpSpLocks/>
            </p:cNvGrpSpPr>
            <p:nvPr/>
          </p:nvGrpSpPr>
          <p:grpSpPr bwMode="auto">
            <a:xfrm>
              <a:off x="5635356" y="3984030"/>
              <a:ext cx="168215" cy="53266"/>
              <a:chOff x="6584462" y="3663520"/>
              <a:chExt cx="407290" cy="134758"/>
            </a:xfrm>
          </p:grpSpPr>
          <p:sp>
            <p:nvSpPr>
              <p:cNvPr id="749" name="直方体 74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0" name="フローチャート : 直接アクセス記憶 74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1" name="フローチャート : 直接アクセス記憶 75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2" name="フローチャート : 直接アクセス記憶 75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3" name="フローチャート : 直接アクセス記憶 75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4" name="正方形/長方形 75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761" name="グループ化 365"/>
          <p:cNvGrpSpPr>
            <a:grpSpLocks/>
          </p:cNvGrpSpPr>
          <p:nvPr/>
        </p:nvGrpSpPr>
        <p:grpSpPr bwMode="auto">
          <a:xfrm>
            <a:off x="4110182" y="1916070"/>
            <a:ext cx="168215" cy="53266"/>
            <a:chOff x="6584462" y="3663520"/>
            <a:chExt cx="407290" cy="134758"/>
          </a:xfrm>
        </p:grpSpPr>
        <p:sp>
          <p:nvSpPr>
            <p:cNvPr id="762" name="直方体 76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3" name="フローチャート : 直接アクセス記憶 76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4" name="フローチャート : 直接アクセス記憶 76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5" name="フローチャート : 直接アクセス記憶 76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6" name="フローチャート : 直接アクセス記憶 76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7" name="正方形/長方形 76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91" name="正方形/長方形 790"/>
          <p:cNvSpPr/>
          <p:nvPr/>
        </p:nvSpPr>
        <p:spPr>
          <a:xfrm>
            <a:off x="3596407" y="1440451"/>
            <a:ext cx="602662" cy="574769"/>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2" name="グループ化 841"/>
          <p:cNvGrpSpPr/>
          <p:nvPr/>
        </p:nvGrpSpPr>
        <p:grpSpPr>
          <a:xfrm>
            <a:off x="3274929" y="1789156"/>
            <a:ext cx="937031" cy="1118566"/>
            <a:chOff x="5028518" y="2191336"/>
            <a:chExt cx="2870991" cy="3846473"/>
          </a:xfrm>
        </p:grpSpPr>
        <p:sp>
          <p:nvSpPr>
            <p:cNvPr id="843" name="直方体 84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正方形/長方形 84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5" name="グループ化 844"/>
            <p:cNvGrpSpPr/>
            <p:nvPr/>
          </p:nvGrpSpPr>
          <p:grpSpPr>
            <a:xfrm>
              <a:off x="5059850" y="2201134"/>
              <a:ext cx="2839659" cy="3836675"/>
              <a:chOff x="5059850" y="2201134"/>
              <a:chExt cx="2839659" cy="3836675"/>
            </a:xfrm>
          </p:grpSpPr>
          <p:sp>
            <p:nvSpPr>
              <p:cNvPr id="860" name="正方形/長方形 85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1" name="正方形/長方形 86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2" name="正方形/長方形 86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3" name="平行四辺形 86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4" name="正方形/長方形 86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5" name="正方形/長方形 86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6" name="正方形/長方形 86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7" name="正方形/長方形 86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6" name="正方形/長方形 84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7" name="正方形/長方形 84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8" name="平行四辺形 84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9" name="正方形/長方形 84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0" name="正方形/長方形 84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1" name="正方形/長方形 85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2" name="正方形/長方形 85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3" name="正方形/長方形 85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4" name="直方体 853"/>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5" name="正方形/長方形 85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6" name="平行四辺形 85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7" name="直方体 85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8" name="直方体 85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9" name="フローチャート : 直接アクセス記憶 85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2824615" y="1702697"/>
            <a:ext cx="1984839" cy="634777"/>
            <a:chOff x="-2340770" y="3727092"/>
            <a:chExt cx="1984839" cy="634777"/>
          </a:xfrm>
          <a:solidFill>
            <a:srgbClr val="CCFFFF"/>
          </a:solidFill>
        </p:grpSpPr>
        <p:sp>
          <p:nvSpPr>
            <p:cNvPr id="868" name="正方形/長方形 867"/>
            <p:cNvSpPr/>
            <p:nvPr/>
          </p:nvSpPr>
          <p:spPr>
            <a:xfrm>
              <a:off x="-2340770" y="3727092"/>
              <a:ext cx="1984839" cy="634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9" name="Text Box 299"/>
            <p:cNvSpPr txBox="1">
              <a:spLocks noChangeArrowheads="1"/>
            </p:cNvSpPr>
            <p:nvPr/>
          </p:nvSpPr>
          <p:spPr bwMode="auto">
            <a:xfrm>
              <a:off x="-2281270" y="3761681"/>
              <a:ext cx="1843774" cy="584775"/>
            </a:xfrm>
            <a:prstGeom prst="rect">
              <a:avLst/>
            </a:prstGeom>
            <a:grpFill/>
            <a:ln>
              <a:noFill/>
            </a:ln>
            <a:effectLst/>
            <a:extLs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ctr" eaLnBrk="1" hangingPunct="1"/>
              <a:r>
                <a:rPr lang="ja-JP" altLang="en-US" sz="1600" dirty="0" smtClean="0"/>
                <a:t>シュータを設置する</a:t>
              </a:r>
              <a:endParaRPr lang="en-US" altLang="ja-JP" sz="1600" dirty="0" smtClean="0"/>
            </a:p>
            <a:p>
              <a:pPr algn="ctr" eaLnBrk="1" hangingPunct="1"/>
              <a:r>
                <a:rPr lang="ja-JP" altLang="en-US" sz="1600" dirty="0" smtClean="0"/>
                <a:t>スペースがない</a:t>
              </a:r>
              <a:endParaRPr lang="en-US" altLang="ja-JP" sz="1600" dirty="0" smtClean="0"/>
            </a:p>
          </p:txBody>
        </p:sp>
      </p:grpSp>
      <p:grpSp>
        <p:nvGrpSpPr>
          <p:cNvPr id="416" name="グループ化 415"/>
          <p:cNvGrpSpPr/>
          <p:nvPr/>
        </p:nvGrpSpPr>
        <p:grpSpPr>
          <a:xfrm>
            <a:off x="501908" y="1951683"/>
            <a:ext cx="2032276" cy="765852"/>
            <a:chOff x="579146" y="4298829"/>
            <a:chExt cx="2129066" cy="786355"/>
          </a:xfrm>
        </p:grpSpPr>
        <p:grpSp>
          <p:nvGrpSpPr>
            <p:cNvPr id="509" name="Group 841"/>
            <p:cNvGrpSpPr>
              <a:grpSpLocks/>
            </p:cNvGrpSpPr>
            <p:nvPr/>
          </p:nvGrpSpPr>
          <p:grpSpPr bwMode="auto">
            <a:xfrm>
              <a:off x="606362" y="4853409"/>
              <a:ext cx="2101850" cy="231775"/>
              <a:chOff x="521" y="2029"/>
              <a:chExt cx="1372" cy="160"/>
            </a:xfrm>
          </p:grpSpPr>
          <p:sp>
            <p:nvSpPr>
              <p:cNvPr id="521" name="AutoShape 842"/>
              <p:cNvSpPr>
                <a:spLocks noChangeArrowheads="1"/>
              </p:cNvSpPr>
              <p:nvPr/>
            </p:nvSpPr>
            <p:spPr bwMode="auto">
              <a:xfrm>
                <a:off x="572" y="2031"/>
                <a:ext cx="1321" cy="49"/>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522" name="Group 843"/>
              <p:cNvGrpSpPr>
                <a:grpSpLocks/>
              </p:cNvGrpSpPr>
              <p:nvPr/>
            </p:nvGrpSpPr>
            <p:grpSpPr bwMode="auto">
              <a:xfrm>
                <a:off x="1764" y="2029"/>
                <a:ext cx="106" cy="158"/>
                <a:chOff x="2336" y="2614"/>
                <a:chExt cx="181" cy="226"/>
              </a:xfrm>
            </p:grpSpPr>
            <p:sp>
              <p:nvSpPr>
                <p:cNvPr id="533" name="AutoShape 844"/>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4" name="AutoShape 845"/>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3" name="Group 846"/>
              <p:cNvGrpSpPr>
                <a:grpSpLocks/>
              </p:cNvGrpSpPr>
              <p:nvPr/>
            </p:nvGrpSpPr>
            <p:grpSpPr bwMode="auto">
              <a:xfrm>
                <a:off x="1439" y="2031"/>
                <a:ext cx="106" cy="158"/>
                <a:chOff x="2336" y="2614"/>
                <a:chExt cx="181" cy="226"/>
              </a:xfrm>
            </p:grpSpPr>
            <p:sp>
              <p:nvSpPr>
                <p:cNvPr id="531" name="AutoShape 847"/>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2" name="AutoShape 848"/>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4" name="Group 849"/>
              <p:cNvGrpSpPr>
                <a:grpSpLocks/>
              </p:cNvGrpSpPr>
              <p:nvPr/>
            </p:nvGrpSpPr>
            <p:grpSpPr bwMode="auto">
              <a:xfrm>
                <a:off x="1100" y="2031"/>
                <a:ext cx="106" cy="158"/>
                <a:chOff x="2336" y="2614"/>
                <a:chExt cx="181" cy="226"/>
              </a:xfrm>
            </p:grpSpPr>
            <p:sp>
              <p:nvSpPr>
                <p:cNvPr id="529" name="AutoShape 850"/>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0" name="AutoShape 851"/>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5" name="Group 852"/>
              <p:cNvGrpSpPr>
                <a:grpSpLocks/>
              </p:cNvGrpSpPr>
              <p:nvPr/>
            </p:nvGrpSpPr>
            <p:grpSpPr bwMode="auto">
              <a:xfrm>
                <a:off x="802" y="2031"/>
                <a:ext cx="105" cy="158"/>
                <a:chOff x="2336" y="2614"/>
                <a:chExt cx="181" cy="226"/>
              </a:xfrm>
            </p:grpSpPr>
            <p:sp>
              <p:nvSpPr>
                <p:cNvPr id="527" name="AutoShape 853"/>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28" name="AutoShape 854"/>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sp>
            <p:nvSpPr>
              <p:cNvPr id="526" name="AutoShape 855"/>
              <p:cNvSpPr>
                <a:spLocks noChangeArrowheads="1"/>
              </p:cNvSpPr>
              <p:nvPr/>
            </p:nvSpPr>
            <p:spPr bwMode="auto">
              <a:xfrm>
                <a:off x="521" y="2115"/>
                <a:ext cx="1319" cy="50"/>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10" name="グループ化 509"/>
            <p:cNvGrpSpPr/>
            <p:nvPr/>
          </p:nvGrpSpPr>
          <p:grpSpPr>
            <a:xfrm>
              <a:off x="579146" y="4298829"/>
              <a:ext cx="819818" cy="678690"/>
              <a:chOff x="6092442" y="2253053"/>
              <a:chExt cx="1742367" cy="1939159"/>
            </a:xfrm>
          </p:grpSpPr>
          <p:sp>
            <p:nvSpPr>
              <p:cNvPr id="511" name="直方体 510"/>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2" name="直方体 511"/>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3" name="直方体 512"/>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4" name="直方体 513"/>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5" name="グループ化 514"/>
              <p:cNvGrpSpPr/>
              <p:nvPr/>
            </p:nvGrpSpPr>
            <p:grpSpPr>
              <a:xfrm>
                <a:off x="6097773" y="2253053"/>
                <a:ext cx="1720698" cy="1882028"/>
                <a:chOff x="6097773" y="2253053"/>
                <a:chExt cx="1720698" cy="1882028"/>
              </a:xfrm>
            </p:grpSpPr>
            <p:sp>
              <p:nvSpPr>
                <p:cNvPr id="516" name="直方体 515"/>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 name="直方体 516"/>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 name="テキスト ボックス 517"/>
                <p:cNvSpPr txBox="1"/>
                <p:nvPr/>
              </p:nvSpPr>
              <p:spPr>
                <a:xfrm>
                  <a:off x="6493081" y="2565740"/>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19" name="テキスト ボックス 518"/>
                <p:cNvSpPr txBox="1"/>
                <p:nvPr/>
              </p:nvSpPr>
              <p:spPr>
                <a:xfrm>
                  <a:off x="6493081" y="3079414"/>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20" name="テキスト ボックス 519"/>
                <p:cNvSpPr txBox="1"/>
                <p:nvPr/>
              </p:nvSpPr>
              <p:spPr>
                <a:xfrm>
                  <a:off x="6499063" y="3607451"/>
                  <a:ext cx="965352" cy="527630"/>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grpSp>
        <p:nvGrpSpPr>
          <p:cNvPr id="417" name="グループ化 416"/>
          <p:cNvGrpSpPr/>
          <p:nvPr/>
        </p:nvGrpSpPr>
        <p:grpSpPr>
          <a:xfrm>
            <a:off x="577677" y="1263040"/>
            <a:ext cx="2047211" cy="789630"/>
            <a:chOff x="658523" y="3225976"/>
            <a:chExt cx="2144712" cy="810770"/>
          </a:xfrm>
        </p:grpSpPr>
        <p:sp>
          <p:nvSpPr>
            <p:cNvPr id="475" name="AutoShape 706"/>
            <p:cNvSpPr>
              <a:spLocks noChangeArrowheads="1"/>
            </p:cNvSpPr>
            <p:nvPr/>
          </p:nvSpPr>
          <p:spPr bwMode="auto">
            <a:xfrm>
              <a:off x="781078" y="3807420"/>
              <a:ext cx="2022157" cy="71120"/>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476" name="AutoShape 707"/>
            <p:cNvSpPr>
              <a:spLocks noChangeArrowheads="1"/>
            </p:cNvSpPr>
            <p:nvPr/>
          </p:nvSpPr>
          <p:spPr bwMode="auto">
            <a:xfrm>
              <a:off x="2202716" y="3939500"/>
              <a:ext cx="162385" cy="9724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77" name="Group 708"/>
            <p:cNvGrpSpPr>
              <a:grpSpLocks/>
            </p:cNvGrpSpPr>
            <p:nvPr/>
          </p:nvGrpSpPr>
          <p:grpSpPr bwMode="auto">
            <a:xfrm>
              <a:off x="1674197" y="3807420"/>
              <a:ext cx="162385" cy="229326"/>
              <a:chOff x="2336" y="2614"/>
              <a:chExt cx="181" cy="226"/>
            </a:xfrm>
          </p:grpSpPr>
          <p:sp>
            <p:nvSpPr>
              <p:cNvPr id="507" name="AutoShape 709"/>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8" name="AutoShape 710"/>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478" name="Group 711"/>
            <p:cNvGrpSpPr>
              <a:grpSpLocks/>
            </p:cNvGrpSpPr>
            <p:nvPr/>
          </p:nvGrpSpPr>
          <p:grpSpPr bwMode="auto">
            <a:xfrm>
              <a:off x="693758" y="3804517"/>
              <a:ext cx="162385" cy="229326"/>
              <a:chOff x="2336" y="2614"/>
              <a:chExt cx="181" cy="226"/>
            </a:xfrm>
          </p:grpSpPr>
          <p:sp>
            <p:nvSpPr>
              <p:cNvPr id="505" name="AutoShape 712"/>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6" name="AutoShape 713"/>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479" name="Group 714"/>
            <p:cNvGrpSpPr>
              <a:grpSpLocks/>
            </p:cNvGrpSpPr>
            <p:nvPr/>
          </p:nvGrpSpPr>
          <p:grpSpPr bwMode="auto">
            <a:xfrm>
              <a:off x="1188573" y="3807420"/>
              <a:ext cx="162385" cy="229326"/>
              <a:chOff x="2336" y="2614"/>
              <a:chExt cx="181" cy="226"/>
            </a:xfrm>
          </p:grpSpPr>
          <p:sp>
            <p:nvSpPr>
              <p:cNvPr id="503" name="AutoShape 715"/>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4" name="AutoShape 716"/>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sp>
          <p:nvSpPr>
            <p:cNvPr id="480" name="AutoShape 717"/>
            <p:cNvSpPr>
              <a:spLocks noChangeArrowheads="1"/>
            </p:cNvSpPr>
            <p:nvPr/>
          </p:nvSpPr>
          <p:spPr bwMode="auto">
            <a:xfrm>
              <a:off x="658523" y="3904666"/>
              <a:ext cx="2020625" cy="74023"/>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81" name="グループ化 480"/>
            <p:cNvGrpSpPr/>
            <p:nvPr/>
          </p:nvGrpSpPr>
          <p:grpSpPr>
            <a:xfrm>
              <a:off x="1075429" y="3225976"/>
              <a:ext cx="819818" cy="678690"/>
              <a:chOff x="6092442" y="2253053"/>
              <a:chExt cx="1742367" cy="1939159"/>
            </a:xfrm>
          </p:grpSpPr>
          <p:sp>
            <p:nvSpPr>
              <p:cNvPr id="493" name="直方体 49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4" name="直方体 49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5" name="直方体 49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6" name="直方体 49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97" name="グループ化 496"/>
              <p:cNvGrpSpPr/>
              <p:nvPr/>
            </p:nvGrpSpPr>
            <p:grpSpPr>
              <a:xfrm>
                <a:off x="6097773" y="2253053"/>
                <a:ext cx="1720698" cy="1882028"/>
                <a:chOff x="6097773" y="2253053"/>
                <a:chExt cx="1720698" cy="1882028"/>
              </a:xfrm>
            </p:grpSpPr>
            <p:sp>
              <p:nvSpPr>
                <p:cNvPr id="498" name="直方体 49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9" name="直方体 498"/>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0" name="テキスト ボックス 499"/>
                <p:cNvSpPr txBox="1"/>
                <p:nvPr/>
              </p:nvSpPr>
              <p:spPr>
                <a:xfrm>
                  <a:off x="6493081" y="2565740"/>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01" name="テキスト ボックス 500"/>
                <p:cNvSpPr txBox="1"/>
                <p:nvPr/>
              </p:nvSpPr>
              <p:spPr>
                <a:xfrm>
                  <a:off x="6493081" y="3079414"/>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02" name="テキスト ボックス 501"/>
                <p:cNvSpPr txBox="1"/>
                <p:nvPr/>
              </p:nvSpPr>
              <p:spPr>
                <a:xfrm>
                  <a:off x="6499063" y="3607451"/>
                  <a:ext cx="965352" cy="527630"/>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nvGrpSpPr>
            <p:cNvPr id="482" name="グループ化 481"/>
            <p:cNvGrpSpPr/>
            <p:nvPr/>
          </p:nvGrpSpPr>
          <p:grpSpPr>
            <a:xfrm>
              <a:off x="1890860" y="3225976"/>
              <a:ext cx="819818" cy="678690"/>
              <a:chOff x="6092442" y="2253053"/>
              <a:chExt cx="1742367" cy="1939159"/>
            </a:xfrm>
          </p:grpSpPr>
          <p:sp>
            <p:nvSpPr>
              <p:cNvPr id="483" name="直方体 48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4" name="直方体 48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5" name="直方体 48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6" name="直方体 48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7" name="グループ化 486"/>
              <p:cNvGrpSpPr/>
              <p:nvPr/>
            </p:nvGrpSpPr>
            <p:grpSpPr>
              <a:xfrm>
                <a:off x="6097773" y="2253053"/>
                <a:ext cx="1720698" cy="1882028"/>
                <a:chOff x="6097773" y="2253053"/>
                <a:chExt cx="1720698" cy="1882028"/>
              </a:xfrm>
            </p:grpSpPr>
            <p:sp>
              <p:nvSpPr>
                <p:cNvPr id="488" name="直方体 48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9" name="直方体 488"/>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0" name="テキスト ボックス 489"/>
                <p:cNvSpPr txBox="1"/>
                <p:nvPr/>
              </p:nvSpPr>
              <p:spPr>
                <a:xfrm>
                  <a:off x="6493081" y="2565740"/>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91" name="テキスト ボックス 490"/>
                <p:cNvSpPr txBox="1"/>
                <p:nvPr/>
              </p:nvSpPr>
              <p:spPr>
                <a:xfrm>
                  <a:off x="6493081" y="3079414"/>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92" name="テキスト ボックス 491"/>
                <p:cNvSpPr txBox="1"/>
                <p:nvPr/>
              </p:nvSpPr>
              <p:spPr>
                <a:xfrm>
                  <a:off x="6499063" y="3607451"/>
                  <a:ext cx="965352" cy="527630"/>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sp>
        <p:nvSpPr>
          <p:cNvPr id="418" name="AutoShape 856"/>
          <p:cNvSpPr>
            <a:spLocks noChangeArrowheads="1"/>
          </p:cNvSpPr>
          <p:nvPr/>
        </p:nvSpPr>
        <p:spPr bwMode="auto">
          <a:xfrm>
            <a:off x="494713" y="1196242"/>
            <a:ext cx="2147223" cy="1572391"/>
          </a:xfrm>
          <a:prstGeom prst="cube">
            <a:avLst>
              <a:gd name="adj" fmla="val 15634"/>
            </a:avLst>
          </a:prstGeom>
          <a:noFill/>
          <a:ln w="25400">
            <a:solidFill>
              <a:schemeClr val="tx1"/>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19" name="グループ化 418"/>
          <p:cNvGrpSpPr/>
          <p:nvPr/>
        </p:nvGrpSpPr>
        <p:grpSpPr>
          <a:xfrm>
            <a:off x="323528" y="1687183"/>
            <a:ext cx="1273490" cy="1365012"/>
            <a:chOff x="5028518" y="2191336"/>
            <a:chExt cx="2870991" cy="3846473"/>
          </a:xfrm>
        </p:grpSpPr>
        <p:sp>
          <p:nvSpPr>
            <p:cNvPr id="450" name="直方体 449"/>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1" name="正方形/長方形 450"/>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2" name="グループ化 451"/>
            <p:cNvGrpSpPr/>
            <p:nvPr/>
          </p:nvGrpSpPr>
          <p:grpSpPr>
            <a:xfrm>
              <a:off x="5059850" y="2201134"/>
              <a:ext cx="2839659" cy="3836675"/>
              <a:chOff x="5059850" y="2201134"/>
              <a:chExt cx="2839659" cy="3836675"/>
            </a:xfrm>
          </p:grpSpPr>
          <p:sp>
            <p:nvSpPr>
              <p:cNvPr id="467" name="正方形/長方形 466"/>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8" name="正方形/長方形 467"/>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9" name="正方形/長方形 468"/>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0" name="平行四辺形 469"/>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1" name="正方形/長方形 470"/>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2" name="正方形/長方形 471"/>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3" name="正方形/長方形 472"/>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4" name="正方形/長方形 473"/>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53" name="正方形/長方形 452"/>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4" name="正方形/長方形 453"/>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5" name="平行四辺形 454"/>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6" name="正方形/長方形 455"/>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7" name="正方形/長方形 456"/>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8" name="正方形/長方形 457"/>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9" name="正方形/長方形 458"/>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0" name="正方形/長方形 459"/>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1" name="直方体 460"/>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2" name="正方形/長方形 461"/>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3" name="平行四辺形 462"/>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4" name="直方体 463"/>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5" name="直方体 464"/>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6" name="フローチャート : 直接アクセス記憶 465"/>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1" name="グループ化 420"/>
          <p:cNvGrpSpPr/>
          <p:nvPr/>
        </p:nvGrpSpPr>
        <p:grpSpPr>
          <a:xfrm>
            <a:off x="1458705" y="2732212"/>
            <a:ext cx="949893" cy="346141"/>
            <a:chOff x="3803633" y="2358330"/>
            <a:chExt cx="2016224" cy="494606"/>
          </a:xfrm>
        </p:grpSpPr>
        <p:sp>
          <p:nvSpPr>
            <p:cNvPr id="433" name="直方体 432"/>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4" name="台形 433"/>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5" name="台形 434"/>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6" name="台形 435"/>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7" name="台形 436"/>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8" name="台形 437"/>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9" name="台形 438"/>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0" name="台形 439"/>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1" name="台形 440"/>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2" name="台形 441"/>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3" name="台形 442"/>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4" name="台形 443"/>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5" name="台形 444"/>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6" name="台形 445"/>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7" name="台形 446"/>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8" name="直方体 447"/>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9" name="平行四辺形 448"/>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2" name="グループ化 421"/>
          <p:cNvGrpSpPr/>
          <p:nvPr/>
        </p:nvGrpSpPr>
        <p:grpSpPr>
          <a:xfrm>
            <a:off x="1627810" y="1978466"/>
            <a:ext cx="782548" cy="660994"/>
            <a:chOff x="6092442" y="2253053"/>
            <a:chExt cx="1742367" cy="1939159"/>
          </a:xfrm>
        </p:grpSpPr>
        <p:sp>
          <p:nvSpPr>
            <p:cNvPr id="423" name="直方体 42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4" name="直方体 42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5" name="直方体 42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6" name="直方体 42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7" name="グループ化 426"/>
            <p:cNvGrpSpPr/>
            <p:nvPr/>
          </p:nvGrpSpPr>
          <p:grpSpPr>
            <a:xfrm>
              <a:off x="6097773" y="2253053"/>
              <a:ext cx="1720698" cy="1882028"/>
              <a:chOff x="6097773" y="2253053"/>
              <a:chExt cx="1720698" cy="1882028"/>
            </a:xfrm>
          </p:grpSpPr>
          <p:sp>
            <p:nvSpPr>
              <p:cNvPr id="428" name="直方体 42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9" name="テキスト ボックス 428"/>
              <p:cNvSpPr txBox="1"/>
              <p:nvPr/>
            </p:nvSpPr>
            <p:spPr>
              <a:xfrm>
                <a:off x="6493081" y="2565740"/>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0" name="テキスト ボックス 429"/>
              <p:cNvSpPr txBox="1"/>
              <p:nvPr/>
            </p:nvSpPr>
            <p:spPr>
              <a:xfrm>
                <a:off x="6493081" y="3079414"/>
                <a:ext cx="965352" cy="527629"/>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1" name="テキスト ボックス 430"/>
              <p:cNvSpPr txBox="1"/>
              <p:nvPr/>
            </p:nvSpPr>
            <p:spPr>
              <a:xfrm>
                <a:off x="6499063" y="3607451"/>
                <a:ext cx="965352" cy="527630"/>
              </a:xfrm>
              <a:prstGeom prst="rect">
                <a:avLst/>
              </a:prstGeom>
              <a:noFill/>
            </p:spPr>
            <p:txBody>
              <a:bodyPr wrap="square" rtlCol="0">
                <a:spAutoFit/>
              </a:bodyPr>
              <a:lstStyle/>
              <a:p>
                <a:r>
                  <a:rPr kumimoji="1" lang="en-US" altLang="ja-JP" sz="6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2" name="直方体 431"/>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4" name="グループ化 3"/>
          <p:cNvGrpSpPr/>
          <p:nvPr/>
        </p:nvGrpSpPr>
        <p:grpSpPr>
          <a:xfrm>
            <a:off x="498988" y="1708252"/>
            <a:ext cx="1984840" cy="634777"/>
            <a:chOff x="498988" y="1677772"/>
            <a:chExt cx="1984840" cy="634777"/>
          </a:xfrm>
        </p:grpSpPr>
        <p:sp>
          <p:nvSpPr>
            <p:cNvPr id="22" name="正方形/長方形 21"/>
            <p:cNvSpPr/>
            <p:nvPr/>
          </p:nvSpPr>
          <p:spPr>
            <a:xfrm>
              <a:off x="498988" y="1677772"/>
              <a:ext cx="1984839" cy="63477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Text Box 299"/>
            <p:cNvSpPr txBox="1">
              <a:spLocks noChangeArrowheads="1"/>
            </p:cNvSpPr>
            <p:nvPr/>
          </p:nvSpPr>
          <p:spPr bwMode="auto">
            <a:xfrm>
              <a:off x="498989" y="1941952"/>
              <a:ext cx="1984839" cy="338554"/>
            </a:xfrm>
            <a:prstGeom prst="rect">
              <a:avLst/>
            </a:prstGeom>
            <a:noFill/>
            <a:ln>
              <a:noFill/>
            </a:ln>
            <a:effectLs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コストがかかり過ぎる</a:t>
              </a:r>
              <a:endParaRPr lang="en-US" altLang="ja-JP" sz="1600" dirty="0" smtClean="0"/>
            </a:p>
          </p:txBody>
        </p:sp>
        <p:sp>
          <p:nvSpPr>
            <p:cNvPr id="394" name="テキスト ボックス 393"/>
            <p:cNvSpPr txBox="1"/>
            <p:nvPr/>
          </p:nvSpPr>
          <p:spPr>
            <a:xfrm>
              <a:off x="741042" y="1700368"/>
              <a:ext cx="1500732" cy="338554"/>
            </a:xfrm>
            <a:prstGeom prst="rect">
              <a:avLst/>
            </a:prstGeom>
            <a:noFill/>
          </p:spPr>
          <p:txBody>
            <a:bodyPr wrap="none" rtlCol="0">
              <a:spAutoFit/>
            </a:bodyPr>
            <a:lstStyle/>
            <a:p>
              <a:r>
                <a:rPr lang="ja-JP" altLang="en-US" sz="1600" b="1" dirty="0" smtClean="0">
                  <a:solidFill>
                    <a:srgbClr val="FF0000"/>
                  </a:solidFill>
                </a:rPr>
                <a:t>コスト約１００万</a:t>
              </a:r>
              <a:endParaRPr lang="en-US" altLang="ja-JP" sz="1600" b="1" dirty="0" smtClean="0">
                <a:solidFill>
                  <a:srgbClr val="FF0000"/>
                </a:solidFill>
              </a:endParaRPr>
            </a:p>
          </p:txBody>
        </p:sp>
      </p:grpSp>
      <p:sp>
        <p:nvSpPr>
          <p:cNvPr id="871" name="Line 12"/>
          <p:cNvSpPr>
            <a:spLocks noChangeShapeType="1"/>
          </p:cNvSpPr>
          <p:nvPr/>
        </p:nvSpPr>
        <p:spPr bwMode="auto">
          <a:xfrm>
            <a:off x="5939395" y="3993080"/>
            <a:ext cx="4250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 name="Line 13"/>
          <p:cNvSpPr>
            <a:spLocks noChangeShapeType="1"/>
          </p:cNvSpPr>
          <p:nvPr/>
        </p:nvSpPr>
        <p:spPr bwMode="auto">
          <a:xfrm>
            <a:off x="6926074" y="3985436"/>
            <a:ext cx="425032"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3" name="Text Box 14"/>
          <p:cNvSpPr txBox="1">
            <a:spLocks noChangeArrowheads="1"/>
          </p:cNvSpPr>
          <p:nvPr/>
        </p:nvSpPr>
        <p:spPr bwMode="auto">
          <a:xfrm>
            <a:off x="7452056" y="3861048"/>
            <a:ext cx="614504" cy="2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計画</a:t>
            </a:r>
          </a:p>
        </p:txBody>
      </p:sp>
      <p:sp>
        <p:nvSpPr>
          <p:cNvPr id="874" name="Text Box 15"/>
          <p:cNvSpPr txBox="1">
            <a:spLocks noChangeArrowheads="1"/>
          </p:cNvSpPr>
          <p:nvPr/>
        </p:nvSpPr>
        <p:spPr bwMode="auto">
          <a:xfrm>
            <a:off x="6375949" y="3865980"/>
            <a:ext cx="614504" cy="2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実施</a:t>
            </a:r>
          </a:p>
        </p:txBody>
      </p:sp>
      <p:sp>
        <p:nvSpPr>
          <p:cNvPr id="877" name="Text Box 13"/>
          <p:cNvSpPr txBox="1">
            <a:spLocks noChangeArrowheads="1"/>
          </p:cNvSpPr>
          <p:nvPr/>
        </p:nvSpPr>
        <p:spPr bwMode="auto">
          <a:xfrm>
            <a:off x="5843190" y="4052267"/>
            <a:ext cx="1295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smtClean="0">
                <a:latin typeface="+mn-ea"/>
                <a:ea typeface="+mn-ea"/>
              </a:rPr>
              <a:t>‘１８年６月度</a:t>
            </a:r>
            <a:endParaRPr lang="en-US" altLang="ja-JP" sz="1200" dirty="0">
              <a:latin typeface="+mn-ea"/>
              <a:ea typeface="+mn-ea"/>
            </a:endParaRPr>
          </a:p>
        </p:txBody>
      </p:sp>
      <p:sp>
        <p:nvSpPr>
          <p:cNvPr id="878" name="AutoShape 2"/>
          <p:cNvSpPr>
            <a:spLocks noChangeArrowheads="1"/>
          </p:cNvSpPr>
          <p:nvPr/>
        </p:nvSpPr>
        <p:spPr bwMode="auto">
          <a:xfrm>
            <a:off x="5793955" y="3643518"/>
            <a:ext cx="3013929" cy="2431725"/>
          </a:xfrm>
          <a:prstGeom prst="roundRect">
            <a:avLst>
              <a:gd name="adj" fmla="val 3722"/>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879" name="Text Box 7"/>
          <p:cNvSpPr txBox="1">
            <a:spLocks noChangeArrowheads="1"/>
          </p:cNvSpPr>
          <p:nvPr/>
        </p:nvSpPr>
        <p:spPr bwMode="auto">
          <a:xfrm>
            <a:off x="5939395" y="3511026"/>
            <a:ext cx="1728191" cy="36933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ctr" eaLnBrk="1" hangingPunct="1"/>
            <a:r>
              <a:rPr lang="ja-JP" altLang="en-US" sz="1800" dirty="0">
                <a:solidFill>
                  <a:schemeClr val="bg1"/>
                </a:solidFill>
                <a:latin typeface="HGP創英角ﾎﾟｯﾌﾟ体" pitchFamily="50" charset="-128"/>
              </a:rPr>
              <a:t>調査</a:t>
            </a:r>
            <a:r>
              <a:rPr lang="ja-JP" altLang="en-US" sz="1800" dirty="0" smtClean="0">
                <a:solidFill>
                  <a:schemeClr val="bg1"/>
                </a:solidFill>
                <a:latin typeface="HGP創英角ﾎﾟｯﾌﾟ体" pitchFamily="50" charset="-128"/>
              </a:rPr>
              <a:t>計画表</a:t>
            </a:r>
            <a:endParaRPr lang="ja-JP" altLang="en-US" sz="1800" dirty="0">
              <a:solidFill>
                <a:schemeClr val="bg1"/>
              </a:solidFill>
              <a:latin typeface="HGP創英角ﾎﾟｯﾌﾟ体" pitchFamily="50" charset="-128"/>
            </a:endParaRPr>
          </a:p>
        </p:txBody>
      </p:sp>
      <p:graphicFrame>
        <p:nvGraphicFramePr>
          <p:cNvPr id="880" name="オブジェクト 879"/>
          <p:cNvGraphicFramePr>
            <a:graphicFrameLocks noChangeAspect="1"/>
          </p:cNvGraphicFramePr>
          <p:nvPr>
            <p:extLst>
              <p:ext uri="{D42A27DB-BD31-4B8C-83A1-F6EECF244321}">
                <p14:modId xmlns:p14="http://schemas.microsoft.com/office/powerpoint/2010/main" val="4271732994"/>
              </p:ext>
            </p:extLst>
          </p:nvPr>
        </p:nvGraphicFramePr>
        <p:xfrm>
          <a:off x="5882814" y="4334040"/>
          <a:ext cx="2836210" cy="1733465"/>
        </p:xfrm>
        <a:graphic>
          <a:graphicData uri="http://schemas.openxmlformats.org/presentationml/2006/ole">
            <mc:AlternateContent xmlns:mc="http://schemas.openxmlformats.org/markup-compatibility/2006">
              <mc:Choice xmlns:v="urn:schemas-microsoft-com:vml" Requires="v">
                <p:oleObj spid="_x0000_s25192" name="ワークシート" r:id="rId4" imgW="3686043" imgH="704797" progId="Excel.Sheet.12">
                  <p:embed/>
                </p:oleObj>
              </mc:Choice>
              <mc:Fallback>
                <p:oleObj name="ワークシート" r:id="rId4" imgW="3686043" imgH="704797" progId="Excel.Sheet.12">
                  <p:embed/>
                  <p:pic>
                    <p:nvPicPr>
                      <p:cNvPr id="0" name=""/>
                      <p:cNvPicPr/>
                      <p:nvPr/>
                    </p:nvPicPr>
                    <p:blipFill>
                      <a:blip r:embed="rId5"/>
                      <a:stretch>
                        <a:fillRect/>
                      </a:stretch>
                    </p:blipFill>
                    <p:spPr>
                      <a:xfrm>
                        <a:off x="5882814" y="4334040"/>
                        <a:ext cx="2836210" cy="1733465"/>
                      </a:xfrm>
                      <a:prstGeom prst="rect">
                        <a:avLst/>
                      </a:prstGeom>
                    </p:spPr>
                  </p:pic>
                </p:oleObj>
              </mc:Fallback>
            </mc:AlternateContent>
          </a:graphicData>
        </a:graphic>
      </p:graphicFrame>
      <p:sp>
        <p:nvSpPr>
          <p:cNvPr id="881" name="Line 232"/>
          <p:cNvSpPr>
            <a:spLocks noChangeShapeType="1"/>
          </p:cNvSpPr>
          <p:nvPr/>
        </p:nvSpPr>
        <p:spPr bwMode="auto">
          <a:xfrm flipV="1">
            <a:off x="7668344" y="6021288"/>
            <a:ext cx="57358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3" name="Line 232"/>
          <p:cNvSpPr>
            <a:spLocks noChangeShapeType="1"/>
          </p:cNvSpPr>
          <p:nvPr/>
        </p:nvSpPr>
        <p:spPr bwMode="auto">
          <a:xfrm flipV="1">
            <a:off x="7164288" y="5229200"/>
            <a:ext cx="39949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5" name="テキスト ボックス 734"/>
          <p:cNvSpPr txBox="1"/>
          <p:nvPr/>
        </p:nvSpPr>
        <p:spPr>
          <a:xfrm>
            <a:off x="8085217" y="3697493"/>
            <a:ext cx="716863"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18.6.5</a:t>
            </a:r>
            <a:endParaRPr kumimoji="1" lang="ja-JP" altLang="en-US" sz="1200" dirty="0"/>
          </a:p>
        </p:txBody>
      </p:sp>
      <p:sp>
        <p:nvSpPr>
          <p:cNvPr id="793" name="Rectangle 219"/>
          <p:cNvSpPr>
            <a:spLocks noChangeArrowheads="1"/>
          </p:cNvSpPr>
          <p:nvPr/>
        </p:nvSpPr>
        <p:spPr bwMode="auto">
          <a:xfrm>
            <a:off x="8266173" y="3842447"/>
            <a:ext cx="509332" cy="36654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smtClean="0"/>
              <a:t>全員</a:t>
            </a:r>
            <a:endParaRPr lang="ja-JP" altLang="en-US" sz="1200" dirty="0"/>
          </a:p>
        </p:txBody>
      </p:sp>
      <p:sp>
        <p:nvSpPr>
          <p:cNvPr id="794" name="Rectangle 5"/>
          <p:cNvSpPr>
            <a:spLocks noChangeArrowheads="1"/>
          </p:cNvSpPr>
          <p:nvPr/>
        </p:nvSpPr>
        <p:spPr bwMode="auto">
          <a:xfrm>
            <a:off x="326917" y="132156"/>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１５</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サークル会合１</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275" name="テキスト ボックス 274"/>
          <p:cNvSpPr txBox="1"/>
          <p:nvPr/>
        </p:nvSpPr>
        <p:spPr>
          <a:xfrm>
            <a:off x="558800" y="613486"/>
            <a:ext cx="2090637" cy="369332"/>
          </a:xfrm>
          <a:prstGeom prst="rect">
            <a:avLst/>
          </a:prstGeom>
          <a:noFill/>
        </p:spPr>
        <p:txBody>
          <a:bodyPr wrap="none" rtlCol="0">
            <a:spAutoFit/>
          </a:bodyPr>
          <a:lstStyle/>
          <a:p>
            <a:r>
              <a:rPr lang="ja-JP" altLang="en-US" b="1" dirty="0" smtClean="0"/>
              <a:t>類似ラインとの比較</a:t>
            </a:r>
            <a:endParaRPr kumimoji="1" lang="ja-JP" altLang="en-US" b="1" dirty="0"/>
          </a:p>
        </p:txBody>
      </p:sp>
      <p:sp>
        <p:nvSpPr>
          <p:cNvPr id="12" name="正方形/長方形 11"/>
          <p:cNvSpPr/>
          <p:nvPr/>
        </p:nvSpPr>
        <p:spPr>
          <a:xfrm>
            <a:off x="881186" y="1023825"/>
            <a:ext cx="137249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2" name="テキスト ボックス 731"/>
          <p:cNvSpPr txBox="1"/>
          <p:nvPr/>
        </p:nvSpPr>
        <p:spPr>
          <a:xfrm>
            <a:off x="899592" y="832413"/>
            <a:ext cx="1367682" cy="369332"/>
          </a:xfrm>
          <a:prstGeom prst="rect">
            <a:avLst/>
          </a:prstGeom>
          <a:noFill/>
        </p:spPr>
        <p:txBody>
          <a:bodyPr wrap="none" rtlCol="0">
            <a:spAutoFit/>
          </a:bodyPr>
          <a:lstStyle/>
          <a:p>
            <a:r>
              <a:rPr lang="ja-JP" altLang="en-US" dirty="0" smtClean="0">
                <a:latin typeface="+mn-ea"/>
              </a:rPr>
              <a:t>類似ライン</a:t>
            </a:r>
            <a:r>
              <a:rPr lang="en-US" altLang="ja-JP" dirty="0">
                <a:latin typeface="+mn-ea"/>
              </a:rPr>
              <a:t>A</a:t>
            </a:r>
            <a:endParaRPr kumimoji="1" lang="ja-JP" altLang="en-US" dirty="0">
              <a:latin typeface="+mn-ea"/>
            </a:endParaRPr>
          </a:p>
        </p:txBody>
      </p:sp>
      <p:sp>
        <p:nvSpPr>
          <p:cNvPr id="796" name="テキスト ボックス 795"/>
          <p:cNvSpPr txBox="1"/>
          <p:nvPr/>
        </p:nvSpPr>
        <p:spPr>
          <a:xfrm>
            <a:off x="8230345" y="35332"/>
            <a:ext cx="851871" cy="369332"/>
          </a:xfrm>
          <a:prstGeom prst="rect">
            <a:avLst/>
          </a:prstGeom>
          <a:noFill/>
        </p:spPr>
        <p:txBody>
          <a:bodyPr wrap="square" rtlCol="0">
            <a:spAutoFit/>
          </a:bodyPr>
          <a:lstStyle/>
          <a:p>
            <a:r>
              <a:rPr kumimoji="1" lang="en-US" altLang="ja-JP" dirty="0" smtClean="0"/>
              <a:t>14/21</a:t>
            </a:r>
            <a:endParaRPr kumimoji="1" lang="ja-JP" altLang="en-US" dirty="0"/>
          </a:p>
        </p:txBody>
      </p:sp>
      <p:sp>
        <p:nvSpPr>
          <p:cNvPr id="795" name="角丸四角形吹き出し 794"/>
          <p:cNvSpPr/>
          <p:nvPr/>
        </p:nvSpPr>
        <p:spPr>
          <a:xfrm>
            <a:off x="5943309" y="219998"/>
            <a:ext cx="1858516" cy="477388"/>
          </a:xfrm>
          <a:prstGeom prst="wedgeRoundRectCallout">
            <a:avLst>
              <a:gd name="adj1" fmla="val -83493"/>
              <a:gd name="adj2" fmla="val -29632"/>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お題目がない</a:t>
            </a:r>
            <a:endParaRPr kumimoji="1" lang="ja-JP" altLang="en-US" dirty="0">
              <a:solidFill>
                <a:schemeClr val="tx1"/>
              </a:solidFill>
            </a:endParaRPr>
          </a:p>
        </p:txBody>
      </p:sp>
      <p:sp>
        <p:nvSpPr>
          <p:cNvPr id="797" name="角丸四角形吹き出し 796"/>
          <p:cNvSpPr/>
          <p:nvPr/>
        </p:nvSpPr>
        <p:spPr>
          <a:xfrm>
            <a:off x="4020833" y="3833175"/>
            <a:ext cx="1858516" cy="477388"/>
          </a:xfrm>
          <a:prstGeom prst="wedgeRoundRectCallout">
            <a:avLst>
              <a:gd name="adj1" fmla="val 53175"/>
              <a:gd name="adj2" fmla="val 20060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なんの調査か</a:t>
            </a:r>
            <a:endParaRPr kumimoji="1" lang="ja-JP" altLang="en-US" dirty="0">
              <a:solidFill>
                <a:schemeClr val="tx1"/>
              </a:solidFill>
            </a:endParaRPr>
          </a:p>
        </p:txBody>
      </p:sp>
      <p:sp>
        <p:nvSpPr>
          <p:cNvPr id="798" name="角丸四角形吹き出し 797"/>
          <p:cNvSpPr/>
          <p:nvPr/>
        </p:nvSpPr>
        <p:spPr>
          <a:xfrm>
            <a:off x="5301719" y="2506852"/>
            <a:ext cx="1858516" cy="477388"/>
          </a:xfrm>
          <a:prstGeom prst="wedgeRoundRectCallout">
            <a:avLst>
              <a:gd name="adj1" fmla="val -29820"/>
              <a:gd name="adj2" fmla="val 9419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なんの結論か</a:t>
            </a:r>
            <a:endParaRPr kumimoji="1" lang="ja-JP" altLang="en-US" dirty="0">
              <a:solidFill>
                <a:schemeClr val="tx1"/>
              </a:solidFill>
            </a:endParaRPr>
          </a:p>
        </p:txBody>
      </p:sp>
    </p:spTree>
    <p:extLst>
      <p:ext uri="{BB962C8B-B14F-4D97-AF65-F5344CB8AC3E}">
        <p14:creationId xmlns:p14="http://schemas.microsoft.com/office/powerpoint/2010/main" val="14820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wipe(down)">
                                      <p:cBhvr>
                                        <p:cTn id="7" dur="500"/>
                                        <p:tgtEl>
                                          <p:spTgt spid="7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7"/>
                                        </p:tgtEl>
                                        <p:attrNameLst>
                                          <p:attrName>style.visibility</p:attrName>
                                        </p:attrNameLst>
                                      </p:cBhvr>
                                      <p:to>
                                        <p:strVal val="visible"/>
                                      </p:to>
                                    </p:set>
                                    <p:animEffect transition="in" filter="wipe(down)">
                                      <p:cBhvr>
                                        <p:cTn id="12" dur="500"/>
                                        <p:tgtEl>
                                          <p:spTgt spid="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8"/>
                                        </p:tgtEl>
                                        <p:attrNameLst>
                                          <p:attrName>style.visibility</p:attrName>
                                        </p:attrNameLst>
                                      </p:cBhvr>
                                      <p:to>
                                        <p:strVal val="visible"/>
                                      </p:to>
                                    </p:set>
                                    <p:animEffect transition="in" filter="wipe(down)">
                                      <p:cBhvr>
                                        <p:cTn id="17" dur="5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animBg="1"/>
      <p:bldP spid="797" grpId="0" animBg="1"/>
      <p:bldP spid="7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グループ化 176"/>
          <p:cNvGrpSpPr/>
          <p:nvPr/>
        </p:nvGrpSpPr>
        <p:grpSpPr>
          <a:xfrm>
            <a:off x="3491880" y="2924944"/>
            <a:ext cx="850469" cy="943917"/>
            <a:chOff x="10188624" y="5067335"/>
            <a:chExt cx="533429" cy="679930"/>
          </a:xfrm>
        </p:grpSpPr>
        <p:sp>
          <p:nvSpPr>
            <p:cNvPr id="178" name="Freeform 1180"/>
            <p:cNvSpPr>
              <a:spLocks/>
            </p:cNvSpPr>
            <p:nvPr/>
          </p:nvSpPr>
          <p:spPr bwMode="auto">
            <a:xfrm>
              <a:off x="10194215" y="5434465"/>
              <a:ext cx="527838" cy="312800"/>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79" name="Freeform 1181"/>
            <p:cNvSpPr>
              <a:spLocks/>
            </p:cNvSpPr>
            <p:nvPr/>
          </p:nvSpPr>
          <p:spPr bwMode="auto">
            <a:xfrm>
              <a:off x="10488111" y="5458857"/>
              <a:ext cx="51726" cy="130573"/>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0" name="Freeform 1182"/>
            <p:cNvSpPr>
              <a:spLocks/>
            </p:cNvSpPr>
            <p:nvPr/>
          </p:nvSpPr>
          <p:spPr bwMode="auto">
            <a:xfrm>
              <a:off x="10426981" y="5481815"/>
              <a:ext cx="61130" cy="10187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183"/>
            <p:cNvSpPr>
              <a:spLocks/>
            </p:cNvSpPr>
            <p:nvPr/>
          </p:nvSpPr>
          <p:spPr bwMode="auto">
            <a:xfrm>
              <a:off x="10506921" y="5466032"/>
              <a:ext cx="72886" cy="12339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184"/>
            <p:cNvSpPr>
              <a:spLocks/>
            </p:cNvSpPr>
            <p:nvPr/>
          </p:nvSpPr>
          <p:spPr bwMode="auto">
            <a:xfrm>
              <a:off x="10402294" y="5694175"/>
              <a:ext cx="32917" cy="53090"/>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Line 1185"/>
            <p:cNvSpPr>
              <a:spLocks noChangeShapeType="1"/>
            </p:cNvSpPr>
            <p:nvPr/>
          </p:nvSpPr>
          <p:spPr bwMode="auto">
            <a:xfrm>
              <a:off x="10351744" y="5520557"/>
              <a:ext cx="39970" cy="4161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 name="Line 1186"/>
            <p:cNvSpPr>
              <a:spLocks noChangeShapeType="1"/>
            </p:cNvSpPr>
            <p:nvPr/>
          </p:nvSpPr>
          <p:spPr bwMode="auto">
            <a:xfrm>
              <a:off x="10303545" y="5536340"/>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5" name="Freeform 1188"/>
            <p:cNvSpPr>
              <a:spLocks/>
            </p:cNvSpPr>
            <p:nvPr/>
          </p:nvSpPr>
          <p:spPr bwMode="auto">
            <a:xfrm>
              <a:off x="10264750" y="5536340"/>
              <a:ext cx="41145" cy="68874"/>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86" name="グループ化 185"/>
            <p:cNvGrpSpPr/>
            <p:nvPr/>
          </p:nvGrpSpPr>
          <p:grpSpPr>
            <a:xfrm>
              <a:off x="10282499" y="5067335"/>
              <a:ext cx="436929" cy="432859"/>
              <a:chOff x="10721363" y="466040"/>
              <a:chExt cx="659498" cy="669672"/>
            </a:xfrm>
          </p:grpSpPr>
          <p:sp>
            <p:nvSpPr>
              <p:cNvPr id="18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9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9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87" name="Freeform 573"/>
            <p:cNvSpPr>
              <a:spLocks/>
            </p:cNvSpPr>
            <p:nvPr/>
          </p:nvSpPr>
          <p:spPr bwMode="auto">
            <a:xfrm flipH="1">
              <a:off x="10356896" y="5337989"/>
              <a:ext cx="212477" cy="699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8" name="Freeform 747"/>
            <p:cNvSpPr>
              <a:spLocks/>
            </p:cNvSpPr>
            <p:nvPr/>
          </p:nvSpPr>
          <p:spPr bwMode="auto">
            <a:xfrm>
              <a:off x="10188624" y="5442304"/>
              <a:ext cx="166790" cy="22815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grpSp>
        <p:nvGrpSpPr>
          <p:cNvPr id="161" name="グループ化 160"/>
          <p:cNvGrpSpPr/>
          <p:nvPr/>
        </p:nvGrpSpPr>
        <p:grpSpPr>
          <a:xfrm>
            <a:off x="7794440" y="2770452"/>
            <a:ext cx="955250" cy="1090757"/>
            <a:chOff x="9439862" y="804965"/>
            <a:chExt cx="798041" cy="864257"/>
          </a:xfrm>
        </p:grpSpPr>
        <p:sp>
          <p:nvSpPr>
            <p:cNvPr id="162" name="Freeform 525"/>
            <p:cNvSpPr>
              <a:spLocks/>
            </p:cNvSpPr>
            <p:nvPr/>
          </p:nvSpPr>
          <p:spPr bwMode="auto">
            <a:xfrm flipH="1">
              <a:off x="9529999" y="1069453"/>
              <a:ext cx="707904" cy="455691"/>
            </a:xfrm>
            <a:custGeom>
              <a:avLst/>
              <a:gdLst>
                <a:gd name="T0" fmla="*/ 428204 w 173"/>
                <a:gd name="T1" fmla="*/ 0 h 122"/>
                <a:gd name="T2" fmla="*/ 417480 w 173"/>
                <a:gd name="T3" fmla="*/ 0 h 122"/>
                <a:gd name="T4" fmla="*/ 135772 w 173"/>
                <a:gd name="T5" fmla="*/ 1828 h 122"/>
                <a:gd name="T6" fmla="*/ 63551 w 173"/>
                <a:gd name="T7" fmla="*/ 2470 h 122"/>
                <a:gd name="T8" fmla="*/ 61444 w 173"/>
                <a:gd name="T9" fmla="*/ 2595 h 122"/>
                <a:gd name="T10" fmla="*/ 7899 w 173"/>
                <a:gd name="T11" fmla="*/ 5687 h 122"/>
                <a:gd name="T12" fmla="*/ 82175 w 173"/>
                <a:gd name="T13" fmla="*/ 9986 h 122"/>
                <a:gd name="T14" fmla="*/ 292432 w 173"/>
                <a:gd name="T15" fmla="*/ 14971 h 122"/>
                <a:gd name="T16" fmla="*/ 436089 w 173"/>
                <a:gd name="T17" fmla="*/ 10184 h 122"/>
                <a:gd name="T18" fmla="*/ 428204 w 173"/>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122">
                  <a:moveTo>
                    <a:pt x="161" y="0"/>
                  </a:moveTo>
                  <a:cubicBezTo>
                    <a:pt x="157" y="0"/>
                    <a:pt x="157" y="0"/>
                    <a:pt x="157" y="0"/>
                  </a:cubicBezTo>
                  <a:cubicBezTo>
                    <a:pt x="136" y="3"/>
                    <a:pt x="76" y="11"/>
                    <a:pt x="51" y="15"/>
                  </a:cubicBezTo>
                  <a:cubicBezTo>
                    <a:pt x="41" y="17"/>
                    <a:pt x="32" y="19"/>
                    <a:pt x="24" y="20"/>
                  </a:cubicBezTo>
                  <a:cubicBezTo>
                    <a:pt x="23" y="21"/>
                    <a:pt x="23" y="21"/>
                    <a:pt x="23" y="21"/>
                  </a:cubicBezTo>
                  <a:cubicBezTo>
                    <a:pt x="5" y="23"/>
                    <a:pt x="3" y="46"/>
                    <a:pt x="3" y="46"/>
                  </a:cubicBezTo>
                  <a:cubicBezTo>
                    <a:pt x="0" y="76"/>
                    <a:pt x="31" y="81"/>
                    <a:pt x="31" y="81"/>
                  </a:cubicBezTo>
                  <a:cubicBezTo>
                    <a:pt x="33" y="93"/>
                    <a:pt x="60" y="122"/>
                    <a:pt x="110" y="122"/>
                  </a:cubicBezTo>
                  <a:cubicBezTo>
                    <a:pt x="159" y="122"/>
                    <a:pt x="164" y="83"/>
                    <a:pt x="164" y="83"/>
                  </a:cubicBezTo>
                  <a:cubicBezTo>
                    <a:pt x="173" y="23"/>
                    <a:pt x="161" y="0"/>
                    <a:pt x="161" y="0"/>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163" name="Freeform 526"/>
            <p:cNvSpPr>
              <a:spLocks/>
            </p:cNvSpPr>
            <p:nvPr/>
          </p:nvSpPr>
          <p:spPr bwMode="auto">
            <a:xfrm flipH="1">
              <a:off x="9439862" y="1476559"/>
              <a:ext cx="716697" cy="192663"/>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164" name="Freeform 528"/>
            <p:cNvSpPr>
              <a:spLocks/>
            </p:cNvSpPr>
            <p:nvPr/>
          </p:nvSpPr>
          <p:spPr bwMode="auto">
            <a:xfrm flipH="1">
              <a:off x="10076316" y="1133115"/>
              <a:ext cx="52763" cy="67013"/>
            </a:xfrm>
            <a:custGeom>
              <a:avLst/>
              <a:gdLst>
                <a:gd name="T0" fmla="*/ 32924 w 13"/>
                <a:gd name="T1" fmla="*/ 0 h 18"/>
                <a:gd name="T2" fmla="*/ 0 w 13"/>
                <a:gd name="T3" fmla="*/ 396 h 18"/>
                <a:gd name="T4" fmla="*/ 15050 w 13"/>
                <a:gd name="T5" fmla="*/ 2173 h 18"/>
                <a:gd name="T6" fmla="*/ 32924 w 1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8">
                  <a:moveTo>
                    <a:pt x="13" y="0"/>
                  </a:moveTo>
                  <a:cubicBezTo>
                    <a:pt x="9" y="1"/>
                    <a:pt x="4" y="2"/>
                    <a:pt x="0" y="3"/>
                  </a:cubicBezTo>
                  <a:cubicBezTo>
                    <a:pt x="6" y="9"/>
                    <a:pt x="6" y="18"/>
                    <a:pt x="6" y="18"/>
                  </a:cubicBezTo>
                  <a:lnTo>
                    <a:pt x="13" y="0"/>
                  </a:lnTo>
                  <a:close/>
                </a:path>
              </a:pathLst>
            </a:custGeom>
            <a:solidFill>
              <a:srgbClr val="000000"/>
            </a:solidFill>
            <a:ln w="20638" cap="rnd">
              <a:solidFill>
                <a:schemeClr val="tx1"/>
              </a:solidFill>
              <a:prstDash val="solid"/>
              <a:round/>
              <a:headEnd/>
              <a:tailEnd/>
            </a:ln>
          </p:spPr>
          <p:txBody>
            <a:bodyPr/>
            <a:lstStyle/>
            <a:p>
              <a:endParaRPr lang="ja-JP" altLang="en-US" dirty="0"/>
            </a:p>
          </p:txBody>
        </p:sp>
        <p:sp>
          <p:nvSpPr>
            <p:cNvPr id="165" name="Freeform 529"/>
            <p:cNvSpPr>
              <a:spLocks/>
            </p:cNvSpPr>
            <p:nvPr/>
          </p:nvSpPr>
          <p:spPr bwMode="auto">
            <a:xfrm flipH="1">
              <a:off x="9705875" y="1513417"/>
              <a:ext cx="164884" cy="97169"/>
            </a:xfrm>
            <a:custGeom>
              <a:avLst/>
              <a:gdLst>
                <a:gd name="T0" fmla="*/ 0 w 40"/>
                <a:gd name="T1" fmla="*/ 100 h 26"/>
                <a:gd name="T2" fmla="*/ 69821 w 40"/>
                <a:gd name="T3" fmla="*/ 3194 h 26"/>
                <a:gd name="T4" fmla="*/ 111319 w 40"/>
                <a:gd name="T5" fmla="*/ 0 h 26"/>
                <a:gd name="T6" fmla="*/ 55590 w 40"/>
                <a:gd name="T7" fmla="*/ 397 h 26"/>
                <a:gd name="T8" fmla="*/ 0 w 40"/>
                <a:gd name="T9" fmla="*/ 10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1"/>
                  </a:moveTo>
                  <a:cubicBezTo>
                    <a:pt x="25" y="26"/>
                    <a:pt x="25" y="26"/>
                    <a:pt x="25" y="26"/>
                  </a:cubicBezTo>
                  <a:cubicBezTo>
                    <a:pt x="40" y="0"/>
                    <a:pt x="40" y="0"/>
                    <a:pt x="40" y="0"/>
                  </a:cubicBezTo>
                  <a:cubicBezTo>
                    <a:pt x="35" y="2"/>
                    <a:pt x="28" y="3"/>
                    <a:pt x="20" y="3"/>
                  </a:cubicBezTo>
                  <a:cubicBezTo>
                    <a:pt x="13" y="3"/>
                    <a:pt x="6" y="2"/>
                    <a:pt x="0" y="1"/>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166" name="Freeform 530"/>
            <p:cNvSpPr>
              <a:spLocks/>
            </p:cNvSpPr>
            <p:nvPr/>
          </p:nvSpPr>
          <p:spPr bwMode="auto">
            <a:xfrm flipH="1">
              <a:off x="9805906" y="1510066"/>
              <a:ext cx="117618" cy="77065"/>
            </a:xfrm>
            <a:custGeom>
              <a:avLst/>
              <a:gdLst>
                <a:gd name="T0" fmla="*/ 0 w 60"/>
                <a:gd name="T1" fmla="*/ 0 h 43"/>
                <a:gd name="T2" fmla="*/ 325 w 60"/>
                <a:gd name="T3" fmla="*/ 64 h 43"/>
                <a:gd name="T4" fmla="*/ 1933 w 60"/>
                <a:gd name="T5" fmla="*/ 61 h 43"/>
                <a:gd name="T6" fmla="*/ 0 60000 65536"/>
                <a:gd name="T7" fmla="*/ 0 60000 65536"/>
                <a:gd name="T8" fmla="*/ 0 60000 65536"/>
              </a:gdLst>
              <a:ahLst/>
              <a:cxnLst>
                <a:cxn ang="T6">
                  <a:pos x="T0" y="T1"/>
                </a:cxn>
                <a:cxn ang="T7">
                  <a:pos x="T2" y="T3"/>
                </a:cxn>
                <a:cxn ang="T8">
                  <a:pos x="T4" y="T5"/>
                </a:cxn>
              </a:cxnLst>
              <a:rect l="0" t="0" r="r" b="b"/>
              <a:pathLst>
                <a:path w="60" h="43">
                  <a:moveTo>
                    <a:pt x="0" y="0"/>
                  </a:moveTo>
                  <a:lnTo>
                    <a:pt x="10" y="43"/>
                  </a:lnTo>
                  <a:lnTo>
                    <a:pt x="60" y="41"/>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7" name="Freeform 531"/>
            <p:cNvSpPr>
              <a:spLocks/>
            </p:cNvSpPr>
            <p:nvPr/>
          </p:nvSpPr>
          <p:spPr bwMode="auto">
            <a:xfrm flipH="1">
              <a:off x="9633326" y="1493313"/>
              <a:ext cx="94534" cy="75389"/>
            </a:xfrm>
            <a:custGeom>
              <a:avLst/>
              <a:gdLst>
                <a:gd name="T0" fmla="*/ 0 w 48"/>
                <a:gd name="T1" fmla="*/ 63 h 42"/>
                <a:gd name="T2" fmla="*/ 1589 w 48"/>
                <a:gd name="T3" fmla="*/ 61 h 42"/>
                <a:gd name="T4" fmla="*/ 1329 w 48"/>
                <a:gd name="T5" fmla="*/ 0 h 42"/>
                <a:gd name="T6" fmla="*/ 0 60000 65536"/>
                <a:gd name="T7" fmla="*/ 0 60000 65536"/>
                <a:gd name="T8" fmla="*/ 0 60000 65536"/>
              </a:gdLst>
              <a:ahLst/>
              <a:cxnLst>
                <a:cxn ang="T6">
                  <a:pos x="T0" y="T1"/>
                </a:cxn>
                <a:cxn ang="T7">
                  <a:pos x="T2" y="T3"/>
                </a:cxn>
                <a:cxn ang="T8">
                  <a:pos x="T4" y="T5"/>
                </a:cxn>
              </a:cxnLst>
              <a:rect l="0" t="0" r="r" b="b"/>
              <a:pathLst>
                <a:path w="48" h="42">
                  <a:moveTo>
                    <a:pt x="0" y="42"/>
                  </a:moveTo>
                  <a:lnTo>
                    <a:pt x="48" y="40"/>
                  </a:lnTo>
                  <a:lnTo>
                    <a:pt x="40" y="0"/>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8" name="Freeform 532"/>
            <p:cNvSpPr>
              <a:spLocks/>
            </p:cNvSpPr>
            <p:nvPr/>
          </p:nvSpPr>
          <p:spPr bwMode="auto">
            <a:xfrm flipH="1">
              <a:off x="9653112" y="1371013"/>
              <a:ext cx="311082" cy="98844"/>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533"/>
            <p:cNvSpPr>
              <a:spLocks/>
            </p:cNvSpPr>
            <p:nvPr/>
          </p:nvSpPr>
          <p:spPr bwMode="auto">
            <a:xfrm flipH="1">
              <a:off x="9912142" y="1166622"/>
              <a:ext cx="60458" cy="41883"/>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Freeform 537"/>
            <p:cNvSpPr>
              <a:spLocks/>
            </p:cNvSpPr>
            <p:nvPr/>
          </p:nvSpPr>
          <p:spPr bwMode="auto">
            <a:xfrm flipH="1">
              <a:off x="10140071" y="1195103"/>
              <a:ext cx="67053" cy="113923"/>
            </a:xfrm>
            <a:custGeom>
              <a:avLst/>
              <a:gdLst>
                <a:gd name="T0" fmla="*/ 42677 w 16"/>
                <a:gd name="T1" fmla="*/ 0 h 30"/>
                <a:gd name="T2" fmla="*/ 49216 w 16"/>
                <a:gd name="T3" fmla="*/ 4064 h 30"/>
                <a:gd name="T4" fmla="*/ 0 60000 65536"/>
                <a:gd name="T5" fmla="*/ 0 60000 65536"/>
              </a:gdLst>
              <a:ahLst/>
              <a:cxnLst>
                <a:cxn ang="T4">
                  <a:pos x="T0" y="T1"/>
                </a:cxn>
                <a:cxn ang="T5">
                  <a:pos x="T2" y="T3"/>
                </a:cxn>
              </a:cxnLst>
              <a:rect l="0" t="0" r="r" b="b"/>
              <a:pathLst>
                <a:path w="16" h="30">
                  <a:moveTo>
                    <a:pt x="14" y="0"/>
                  </a:moveTo>
                  <a:cubicBezTo>
                    <a:pt x="14" y="0"/>
                    <a:pt x="0" y="15"/>
                    <a:pt x="16" y="3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71" name="Group 1525"/>
            <p:cNvGrpSpPr>
              <a:grpSpLocks/>
            </p:cNvGrpSpPr>
            <p:nvPr/>
          </p:nvGrpSpPr>
          <p:grpSpPr bwMode="auto">
            <a:xfrm>
              <a:off x="9491507" y="804965"/>
              <a:ext cx="689256" cy="403560"/>
              <a:chOff x="7259" y="1752"/>
              <a:chExt cx="405" cy="211"/>
            </a:xfrm>
          </p:grpSpPr>
          <p:sp>
            <p:nvSpPr>
              <p:cNvPr id="174"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5"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6"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172" name="テキスト ボックス 171"/>
            <p:cNvSpPr txBox="1"/>
            <p:nvPr/>
          </p:nvSpPr>
          <p:spPr>
            <a:xfrm>
              <a:off x="9567179" y="848473"/>
              <a:ext cx="635606" cy="184977"/>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sp>
          <p:nvSpPr>
            <p:cNvPr id="173" name="Freeform 533"/>
            <p:cNvSpPr>
              <a:spLocks/>
            </p:cNvSpPr>
            <p:nvPr/>
          </p:nvSpPr>
          <p:spPr bwMode="auto">
            <a:xfrm flipH="1">
              <a:off x="9675646" y="1150427"/>
              <a:ext cx="60458" cy="41883"/>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6" name="角丸四角形吹き出し 25"/>
          <p:cNvSpPr/>
          <p:nvPr/>
        </p:nvSpPr>
        <p:spPr>
          <a:xfrm>
            <a:off x="417378" y="5321791"/>
            <a:ext cx="2455720" cy="555481"/>
          </a:xfrm>
          <a:prstGeom prst="wedgeRoundRectCallout">
            <a:avLst>
              <a:gd name="adj1" fmla="val 65622"/>
              <a:gd name="adj2" fmla="val -3701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コロコンを使用しガイドが</a:t>
            </a:r>
            <a:endParaRPr lang="en-US" altLang="ja-JP" sz="1600" dirty="0" smtClean="0">
              <a:solidFill>
                <a:schemeClr val="tx1"/>
              </a:solidFill>
              <a:latin typeface="+mn-ea"/>
            </a:endParaRPr>
          </a:p>
          <a:p>
            <a:pPr algn="ctr"/>
            <a:r>
              <a:rPr lang="ja-JP" altLang="en-US" sz="1600" dirty="0" smtClean="0">
                <a:solidFill>
                  <a:schemeClr val="tx1"/>
                </a:solidFill>
                <a:latin typeface="+mn-ea"/>
              </a:rPr>
              <a:t>ある荷受台を製作</a:t>
            </a:r>
            <a:r>
              <a:rPr lang="ja-JP" altLang="en-US" sz="1600" dirty="0">
                <a:solidFill>
                  <a:schemeClr val="tx1"/>
                </a:solidFill>
                <a:latin typeface="+mn-ea"/>
              </a:rPr>
              <a:t>しよう</a:t>
            </a:r>
            <a:endParaRPr lang="en-US" altLang="ja-JP" sz="1600" dirty="0" smtClean="0">
              <a:solidFill>
                <a:schemeClr val="tx1"/>
              </a:solidFill>
              <a:latin typeface="+mn-ea"/>
            </a:endParaRPr>
          </a:p>
        </p:txBody>
      </p:sp>
      <p:grpSp>
        <p:nvGrpSpPr>
          <p:cNvPr id="531" name="Group 1525"/>
          <p:cNvGrpSpPr>
            <a:grpSpLocks/>
          </p:cNvGrpSpPr>
          <p:nvPr/>
        </p:nvGrpSpPr>
        <p:grpSpPr bwMode="auto">
          <a:xfrm>
            <a:off x="3579052" y="2855473"/>
            <a:ext cx="776451" cy="403560"/>
            <a:chOff x="7259" y="1752"/>
            <a:chExt cx="405" cy="211"/>
          </a:xfrm>
        </p:grpSpPr>
        <p:sp>
          <p:nvSpPr>
            <p:cNvPr id="535"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6"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7"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38" name="角丸四角形吹き出し 537"/>
          <p:cNvSpPr/>
          <p:nvPr/>
        </p:nvSpPr>
        <p:spPr>
          <a:xfrm>
            <a:off x="2957707" y="3834213"/>
            <a:ext cx="1612147" cy="785671"/>
          </a:xfrm>
          <a:prstGeom prst="wedgeRoundRectCallout">
            <a:avLst>
              <a:gd name="adj1" fmla="val -493"/>
              <a:gd name="adj2" fmla="val -7801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chemeClr val="tx1"/>
              </a:solidFill>
              <a:latin typeface="HGP創英角ﾎﾟｯﾌﾟ体" pitchFamily="50" charset="-128"/>
              <a:ea typeface="HGP創英角ﾎﾟｯﾌﾟ体" pitchFamily="50" charset="-128"/>
            </a:endParaRPr>
          </a:p>
        </p:txBody>
      </p:sp>
      <p:sp>
        <p:nvSpPr>
          <p:cNvPr id="654" name="テキスト ボックス 653"/>
          <p:cNvSpPr txBox="1"/>
          <p:nvPr/>
        </p:nvSpPr>
        <p:spPr>
          <a:xfrm>
            <a:off x="434379" y="868560"/>
            <a:ext cx="2855269" cy="584775"/>
          </a:xfrm>
          <a:prstGeom prst="rect">
            <a:avLst/>
          </a:prstGeom>
          <a:noFill/>
        </p:spPr>
        <p:txBody>
          <a:bodyPr wrap="none" rtlCol="0">
            <a:spAutoFit/>
          </a:bodyPr>
          <a:lstStyle/>
          <a:p>
            <a:r>
              <a:rPr lang="ja-JP" altLang="en-US" sz="1600" dirty="0" smtClean="0"/>
              <a:t>１－１台車からリフタに完成品</a:t>
            </a:r>
            <a:endParaRPr lang="en-US" altLang="ja-JP" sz="1600" dirty="0" smtClean="0"/>
          </a:p>
          <a:p>
            <a:r>
              <a:rPr lang="ja-JP" altLang="en-US" sz="1600" dirty="0"/>
              <a:t>　</a:t>
            </a:r>
            <a:r>
              <a:rPr lang="ja-JP" altLang="en-US" sz="1600" dirty="0" smtClean="0"/>
              <a:t>　　　３箱の</a:t>
            </a:r>
            <a:r>
              <a:rPr lang="ja-JP" altLang="en-US" sz="1600" dirty="0"/>
              <a:t>引き込み</a:t>
            </a:r>
            <a:r>
              <a:rPr lang="ja-JP" altLang="en-US" sz="1600" dirty="0" smtClean="0"/>
              <a:t>移動する</a:t>
            </a:r>
            <a:endParaRPr kumimoji="1" lang="en-US" altLang="ja-JP" sz="1600" dirty="0" smtClean="0"/>
          </a:p>
        </p:txBody>
      </p:sp>
      <p:sp>
        <p:nvSpPr>
          <p:cNvPr id="761" name="テキスト ボックス 760"/>
          <p:cNvSpPr txBox="1"/>
          <p:nvPr/>
        </p:nvSpPr>
        <p:spPr>
          <a:xfrm>
            <a:off x="887770" y="3491506"/>
            <a:ext cx="1664238" cy="307777"/>
          </a:xfrm>
          <a:prstGeom prst="rect">
            <a:avLst/>
          </a:prstGeom>
          <a:noFill/>
        </p:spPr>
        <p:txBody>
          <a:bodyPr wrap="none" rtlCol="0">
            <a:spAutoFit/>
          </a:bodyPr>
          <a:lstStyle/>
          <a:p>
            <a:r>
              <a:rPr lang="ja-JP" altLang="en-US" sz="1400" dirty="0"/>
              <a:t>箱</a:t>
            </a:r>
            <a:r>
              <a:rPr lang="ja-JP" altLang="en-US" sz="1400" dirty="0" smtClean="0"/>
              <a:t>スライド荷重調査</a:t>
            </a:r>
            <a:endParaRPr kumimoji="1" lang="ja-JP" altLang="en-US" sz="1400" dirty="0"/>
          </a:p>
        </p:txBody>
      </p:sp>
      <p:sp>
        <p:nvSpPr>
          <p:cNvPr id="762" name="テキスト ボックス 761"/>
          <p:cNvSpPr txBox="1"/>
          <p:nvPr/>
        </p:nvSpPr>
        <p:spPr>
          <a:xfrm>
            <a:off x="974296" y="3726966"/>
            <a:ext cx="1959191" cy="276999"/>
          </a:xfrm>
          <a:prstGeom prst="rect">
            <a:avLst/>
          </a:prstGeom>
          <a:noFill/>
        </p:spPr>
        <p:txBody>
          <a:bodyPr wrap="none" rtlCol="0">
            <a:spAutoFit/>
          </a:bodyPr>
          <a:lstStyle/>
          <a:p>
            <a:r>
              <a:rPr lang="ja-JP" altLang="en-US" sz="1200" dirty="0"/>
              <a:t>計</a:t>
            </a:r>
            <a:r>
              <a:rPr lang="ja-JP" altLang="en-US" sz="1200" dirty="0" smtClean="0"/>
              <a:t>測器：</a:t>
            </a:r>
            <a:r>
              <a:rPr lang="ja-JP" altLang="en-US" sz="1200" dirty="0"/>
              <a:t>プッシュプルゲージ</a:t>
            </a:r>
            <a:endParaRPr lang="en-US" altLang="ja-JP" sz="1200" dirty="0" smtClean="0"/>
          </a:p>
        </p:txBody>
      </p:sp>
      <p:sp>
        <p:nvSpPr>
          <p:cNvPr id="764" name="テキスト ボックス 763"/>
          <p:cNvSpPr txBox="1"/>
          <p:nvPr/>
        </p:nvSpPr>
        <p:spPr>
          <a:xfrm>
            <a:off x="395536" y="617220"/>
            <a:ext cx="3368230" cy="369332"/>
          </a:xfrm>
          <a:prstGeom prst="rect">
            <a:avLst/>
          </a:prstGeom>
          <a:noFill/>
        </p:spPr>
        <p:txBody>
          <a:bodyPr wrap="none" rtlCol="0">
            <a:spAutoFit/>
          </a:bodyPr>
          <a:lstStyle/>
          <a:p>
            <a:r>
              <a:rPr lang="ja-JP" altLang="en-US" b="1" dirty="0" smtClean="0"/>
              <a:t>作業負荷（安全）に問題はないか</a:t>
            </a:r>
            <a:endParaRPr kumimoji="1" lang="ja-JP" altLang="en-US" b="1" dirty="0"/>
          </a:p>
        </p:txBody>
      </p:sp>
      <p:sp>
        <p:nvSpPr>
          <p:cNvPr id="279" name="テキスト ボックス 278"/>
          <p:cNvSpPr txBox="1"/>
          <p:nvPr/>
        </p:nvSpPr>
        <p:spPr>
          <a:xfrm>
            <a:off x="4826867" y="868560"/>
            <a:ext cx="3047629" cy="584775"/>
          </a:xfrm>
          <a:prstGeom prst="rect">
            <a:avLst/>
          </a:prstGeom>
          <a:noFill/>
        </p:spPr>
        <p:txBody>
          <a:bodyPr wrap="none" rtlCol="0">
            <a:spAutoFit/>
          </a:bodyPr>
          <a:lstStyle/>
          <a:p>
            <a:r>
              <a:rPr lang="ja-JP" altLang="en-US" sz="1600" dirty="0" smtClean="0"/>
              <a:t>１－２作業台に完成品を</a:t>
            </a:r>
            <a:endParaRPr lang="en-US" altLang="ja-JP" sz="1600" dirty="0" smtClean="0"/>
          </a:p>
          <a:p>
            <a:r>
              <a:rPr lang="ja-JP" altLang="en-US" sz="1600" dirty="0"/>
              <a:t>　</a:t>
            </a:r>
            <a:r>
              <a:rPr lang="ja-JP" altLang="en-US" sz="1600" dirty="0" smtClean="0"/>
              <a:t>　　　１箱ずつ</a:t>
            </a:r>
            <a:r>
              <a:rPr lang="ja-JP" altLang="en-US" sz="1600" dirty="0"/>
              <a:t>引き込み</a:t>
            </a:r>
            <a:r>
              <a:rPr lang="ja-JP" altLang="en-US" sz="1600" dirty="0" smtClean="0"/>
              <a:t>移動する</a:t>
            </a:r>
            <a:endParaRPr kumimoji="1" lang="en-US" altLang="ja-JP" sz="1600" dirty="0" smtClean="0"/>
          </a:p>
        </p:txBody>
      </p:sp>
      <p:sp>
        <p:nvSpPr>
          <p:cNvPr id="280" name="テキスト ボックス 279"/>
          <p:cNvSpPr txBox="1"/>
          <p:nvPr/>
        </p:nvSpPr>
        <p:spPr>
          <a:xfrm>
            <a:off x="5256730" y="3505259"/>
            <a:ext cx="1664238" cy="307777"/>
          </a:xfrm>
          <a:prstGeom prst="rect">
            <a:avLst/>
          </a:prstGeom>
          <a:noFill/>
        </p:spPr>
        <p:txBody>
          <a:bodyPr wrap="none" rtlCol="0">
            <a:spAutoFit/>
          </a:bodyPr>
          <a:lstStyle/>
          <a:p>
            <a:r>
              <a:rPr lang="ja-JP" altLang="en-US" sz="1400" dirty="0"/>
              <a:t>箱</a:t>
            </a:r>
            <a:r>
              <a:rPr lang="ja-JP" altLang="en-US" sz="1400" dirty="0" smtClean="0"/>
              <a:t>スライド荷重調査</a:t>
            </a:r>
            <a:endParaRPr kumimoji="1" lang="ja-JP" altLang="en-US" sz="1400" dirty="0"/>
          </a:p>
        </p:txBody>
      </p:sp>
      <p:sp>
        <p:nvSpPr>
          <p:cNvPr id="338" name="角丸四角形吹き出し 337"/>
          <p:cNvSpPr/>
          <p:nvPr/>
        </p:nvSpPr>
        <p:spPr>
          <a:xfrm>
            <a:off x="5796135" y="5116716"/>
            <a:ext cx="2783129" cy="813425"/>
          </a:xfrm>
          <a:prstGeom prst="wedgeRoundRectCallout">
            <a:avLst>
              <a:gd name="adj1" fmla="val -60798"/>
              <a:gd name="adj2" fmla="val -44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chemeClr val="tx1"/>
              </a:solidFill>
              <a:latin typeface="HGP創英角ﾎﾟｯﾌﾟ体" pitchFamily="50" charset="-128"/>
              <a:ea typeface="HGP創英角ﾎﾟｯﾌﾟ体" pitchFamily="50" charset="-128"/>
            </a:endParaRPr>
          </a:p>
        </p:txBody>
      </p:sp>
      <p:sp>
        <p:nvSpPr>
          <p:cNvPr id="339" name="テキスト ボックス 338"/>
          <p:cNvSpPr txBox="1"/>
          <p:nvPr/>
        </p:nvSpPr>
        <p:spPr>
          <a:xfrm>
            <a:off x="5940825" y="5112480"/>
            <a:ext cx="3082023" cy="830997"/>
          </a:xfrm>
          <a:prstGeom prst="rect">
            <a:avLst/>
          </a:prstGeom>
          <a:noFill/>
        </p:spPr>
        <p:txBody>
          <a:bodyPr wrap="square" rtlCol="0">
            <a:spAutoFit/>
          </a:bodyPr>
          <a:lstStyle/>
          <a:p>
            <a:r>
              <a:rPr lang="ja-JP" altLang="en-US" sz="1600" dirty="0"/>
              <a:t>作業</a:t>
            </a:r>
            <a:r>
              <a:rPr lang="ja-JP" altLang="en-US" sz="1600" dirty="0" smtClean="0"/>
              <a:t>台への</a:t>
            </a:r>
            <a:r>
              <a:rPr kumimoji="1" lang="ja-JP" altLang="en-US" sz="1600" dirty="0" smtClean="0"/>
              <a:t>スライド移動は</a:t>
            </a:r>
            <a:endParaRPr kumimoji="1" lang="en-US" altLang="ja-JP" sz="1600" dirty="0" smtClean="0"/>
          </a:p>
          <a:p>
            <a:r>
              <a:rPr kumimoji="1" lang="ja-JP" altLang="en-US" sz="1600" dirty="0" smtClean="0"/>
              <a:t>問題ないが、作業性に問題</a:t>
            </a:r>
            <a:endParaRPr kumimoji="1" lang="en-US" altLang="ja-JP" sz="1600" dirty="0" smtClean="0"/>
          </a:p>
          <a:p>
            <a:r>
              <a:rPr kumimoji="1" lang="ja-JP" altLang="en-US" sz="1600" dirty="0" smtClean="0"/>
              <a:t>はないか？</a:t>
            </a:r>
            <a:endParaRPr kumimoji="1" lang="en-US" altLang="ja-JP" sz="1600" dirty="0" smtClean="0"/>
          </a:p>
        </p:txBody>
      </p:sp>
      <p:sp>
        <p:nvSpPr>
          <p:cNvPr id="340" name="角丸四角形吹き出し 339"/>
          <p:cNvSpPr/>
          <p:nvPr/>
        </p:nvSpPr>
        <p:spPr>
          <a:xfrm>
            <a:off x="7094344" y="4135432"/>
            <a:ext cx="1704512" cy="844938"/>
          </a:xfrm>
          <a:prstGeom prst="wedgeRoundRectCallout">
            <a:avLst>
              <a:gd name="adj1" fmla="val 21480"/>
              <a:gd name="adj2" fmla="val -951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chemeClr val="tx1"/>
              </a:solidFill>
              <a:latin typeface="HGP創英角ﾎﾟｯﾌﾟ体" pitchFamily="50" charset="-128"/>
              <a:ea typeface="HGP創英角ﾎﾟｯﾌﾟ体" pitchFamily="50" charset="-128"/>
            </a:endParaRPr>
          </a:p>
        </p:txBody>
      </p:sp>
      <p:sp>
        <p:nvSpPr>
          <p:cNvPr id="341" name="テキスト ボックス 340"/>
          <p:cNvSpPr txBox="1"/>
          <p:nvPr/>
        </p:nvSpPr>
        <p:spPr>
          <a:xfrm>
            <a:off x="7092376" y="4165734"/>
            <a:ext cx="1757212" cy="861774"/>
          </a:xfrm>
          <a:prstGeom prst="rect">
            <a:avLst/>
          </a:prstGeom>
          <a:noFill/>
        </p:spPr>
        <p:txBody>
          <a:bodyPr wrap="none" rtlCol="0">
            <a:spAutoFit/>
          </a:bodyPr>
          <a:lstStyle/>
          <a:p>
            <a:r>
              <a:rPr kumimoji="1" lang="ja-JP" altLang="en-US" sz="1600" dirty="0" smtClean="0"/>
              <a:t>持上げる力の</a:t>
            </a:r>
            <a:endParaRPr kumimoji="1" lang="en-US" altLang="ja-JP" sz="1600" dirty="0" smtClean="0"/>
          </a:p>
          <a:p>
            <a:r>
              <a:rPr lang="ja-JP" altLang="en-US" sz="1600" dirty="0"/>
              <a:t>１</a:t>
            </a:r>
            <a:r>
              <a:rPr lang="en-US" altLang="ja-JP" sz="1600" dirty="0" smtClean="0"/>
              <a:t>/</a:t>
            </a:r>
            <a:r>
              <a:rPr lang="ja-JP" altLang="en-US" sz="1600" dirty="0" smtClean="0"/>
              <a:t>２</a:t>
            </a:r>
            <a:r>
              <a:rPr lang="ja-JP" altLang="en-US" sz="1600" dirty="0"/>
              <a:t>の力</a:t>
            </a:r>
            <a:r>
              <a:rPr lang="ja-JP" altLang="en-US" sz="1600" dirty="0" smtClean="0"/>
              <a:t>で</a:t>
            </a:r>
            <a:r>
              <a:rPr kumimoji="1" lang="ja-JP" altLang="en-US" sz="1600" dirty="0" smtClean="0"/>
              <a:t>作業が</a:t>
            </a:r>
            <a:endParaRPr kumimoji="1" lang="en-US" altLang="ja-JP" sz="1600" dirty="0" smtClean="0"/>
          </a:p>
          <a:p>
            <a:r>
              <a:rPr kumimoji="1" lang="ja-JP" altLang="en-US" sz="1600" dirty="0" smtClean="0"/>
              <a:t>出来そう</a:t>
            </a:r>
            <a:r>
              <a:rPr kumimoji="1" lang="ja-JP" altLang="en-US" sz="1600" dirty="0"/>
              <a:t>だ</a:t>
            </a:r>
          </a:p>
        </p:txBody>
      </p:sp>
      <p:sp>
        <p:nvSpPr>
          <p:cNvPr id="342" name="AutoShape 928"/>
          <p:cNvSpPr>
            <a:spLocks noChangeArrowheads="1"/>
          </p:cNvSpPr>
          <p:nvPr/>
        </p:nvSpPr>
        <p:spPr bwMode="auto">
          <a:xfrm>
            <a:off x="470104" y="6092701"/>
            <a:ext cx="816026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コロコンの荷受台を設置することで作業負荷に問題はない</a:t>
            </a:r>
            <a:endParaRPr lang="ja-JP" altLang="en-US" sz="2400" dirty="0">
              <a:latin typeface="HGP創英角ｺﾞｼｯｸUB" pitchFamily="50" charset="-128"/>
              <a:ea typeface="HGP創英角ｺﾞｼｯｸUB" pitchFamily="50" charset="-128"/>
            </a:endParaRPr>
          </a:p>
        </p:txBody>
      </p:sp>
      <p:sp>
        <p:nvSpPr>
          <p:cNvPr id="9" name="テキスト ボックス 8"/>
          <p:cNvSpPr txBox="1"/>
          <p:nvPr/>
        </p:nvSpPr>
        <p:spPr>
          <a:xfrm>
            <a:off x="2940719" y="3845523"/>
            <a:ext cx="1721946" cy="830997"/>
          </a:xfrm>
          <a:prstGeom prst="rect">
            <a:avLst/>
          </a:prstGeom>
          <a:noFill/>
        </p:spPr>
        <p:txBody>
          <a:bodyPr wrap="none" rtlCol="0">
            <a:spAutoFit/>
          </a:bodyPr>
          <a:lstStyle/>
          <a:p>
            <a:r>
              <a:rPr lang="ja-JP" altLang="en-US" sz="1600" dirty="0" smtClean="0"/>
              <a:t>コロコンでスライド</a:t>
            </a:r>
            <a:endParaRPr lang="en-US" altLang="ja-JP" sz="1600" dirty="0" smtClean="0"/>
          </a:p>
          <a:p>
            <a:r>
              <a:rPr lang="ja-JP" altLang="en-US" sz="1600" dirty="0" smtClean="0"/>
              <a:t>すれば女性でも</a:t>
            </a:r>
            <a:endParaRPr lang="en-US" altLang="ja-JP" sz="1600" dirty="0" smtClean="0"/>
          </a:p>
          <a:p>
            <a:r>
              <a:rPr lang="ja-JP" altLang="en-US" sz="1600" dirty="0" smtClean="0"/>
              <a:t>楽にできる</a:t>
            </a:r>
            <a:endParaRPr lang="en-US" altLang="ja-JP" sz="1600" dirty="0" smtClean="0"/>
          </a:p>
        </p:txBody>
      </p:sp>
      <p:sp>
        <p:nvSpPr>
          <p:cNvPr id="156" name="Text Box 883"/>
          <p:cNvSpPr txBox="1">
            <a:spLocks noChangeArrowheads="1"/>
          </p:cNvSpPr>
          <p:nvPr/>
        </p:nvSpPr>
        <p:spPr bwMode="auto">
          <a:xfrm>
            <a:off x="8389367" y="3841303"/>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木村</a:t>
            </a:r>
          </a:p>
        </p:txBody>
      </p:sp>
      <p:sp>
        <p:nvSpPr>
          <p:cNvPr id="195" name="Text Box 880"/>
          <p:cNvSpPr txBox="1">
            <a:spLocks noChangeArrowheads="1"/>
          </p:cNvSpPr>
          <p:nvPr/>
        </p:nvSpPr>
        <p:spPr bwMode="auto">
          <a:xfrm>
            <a:off x="4284911" y="355327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清水</a:t>
            </a:r>
          </a:p>
        </p:txBody>
      </p:sp>
      <p:sp>
        <p:nvSpPr>
          <p:cNvPr id="252" name="テキスト ボックス 251"/>
          <p:cNvSpPr txBox="1"/>
          <p:nvPr/>
        </p:nvSpPr>
        <p:spPr>
          <a:xfrm>
            <a:off x="3657104" y="2882138"/>
            <a:ext cx="635606" cy="246221"/>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nvGrpSpPr>
          <p:cNvPr id="160" name="グループ化 159"/>
          <p:cNvGrpSpPr/>
          <p:nvPr/>
        </p:nvGrpSpPr>
        <p:grpSpPr>
          <a:xfrm flipH="1">
            <a:off x="4715073" y="5009329"/>
            <a:ext cx="906936" cy="867943"/>
            <a:chOff x="-2244444" y="5687038"/>
            <a:chExt cx="1150938" cy="936626"/>
          </a:xfrm>
        </p:grpSpPr>
        <p:sp>
          <p:nvSpPr>
            <p:cNvPr id="226"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7"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28"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229"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30"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1"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2"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33"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4"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35"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236"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37"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8"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9"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0"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1"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2"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43"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4"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5"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246" name="Text Box 878"/>
          <p:cNvSpPr txBox="1">
            <a:spLocks noChangeArrowheads="1"/>
          </p:cNvSpPr>
          <p:nvPr/>
        </p:nvSpPr>
        <p:spPr bwMode="auto">
          <a:xfrm>
            <a:off x="5124971" y="5836261"/>
            <a:ext cx="429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辻</a:t>
            </a:r>
          </a:p>
        </p:txBody>
      </p:sp>
      <p:grpSp>
        <p:nvGrpSpPr>
          <p:cNvPr id="247" name="グループ化 246"/>
          <p:cNvGrpSpPr/>
          <p:nvPr/>
        </p:nvGrpSpPr>
        <p:grpSpPr>
          <a:xfrm>
            <a:off x="4766191" y="4995729"/>
            <a:ext cx="877377" cy="373384"/>
            <a:chOff x="742258" y="3445929"/>
            <a:chExt cx="960991" cy="461835"/>
          </a:xfrm>
        </p:grpSpPr>
        <p:sp>
          <p:nvSpPr>
            <p:cNvPr id="253"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3"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4"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5" name="テキスト ボックス 284"/>
            <p:cNvSpPr txBox="1"/>
            <p:nvPr/>
          </p:nvSpPr>
          <p:spPr>
            <a:xfrm flipH="1">
              <a:off x="943076" y="3465728"/>
              <a:ext cx="760173" cy="266481"/>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5" name="グループ化 4"/>
          <p:cNvGrpSpPr/>
          <p:nvPr/>
        </p:nvGrpSpPr>
        <p:grpSpPr>
          <a:xfrm>
            <a:off x="3113143" y="4800418"/>
            <a:ext cx="1138291" cy="1004846"/>
            <a:chOff x="-1462835" y="1988840"/>
            <a:chExt cx="1138291" cy="1004846"/>
          </a:xfrm>
        </p:grpSpPr>
        <p:sp>
          <p:nvSpPr>
            <p:cNvPr id="297" name="Freeform 574"/>
            <p:cNvSpPr>
              <a:spLocks/>
            </p:cNvSpPr>
            <p:nvPr/>
          </p:nvSpPr>
          <p:spPr bwMode="auto">
            <a:xfrm flipH="1">
              <a:off x="-1166977" y="2569990"/>
              <a:ext cx="496434" cy="295491"/>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287" name="Freeform 564"/>
            <p:cNvSpPr>
              <a:spLocks/>
            </p:cNvSpPr>
            <p:nvPr/>
          </p:nvSpPr>
          <p:spPr bwMode="auto">
            <a:xfrm flipH="1">
              <a:off x="-1462835" y="1988840"/>
              <a:ext cx="1138291" cy="471654"/>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288" name="Freeform 565"/>
            <p:cNvSpPr>
              <a:spLocks/>
            </p:cNvSpPr>
            <p:nvPr/>
          </p:nvSpPr>
          <p:spPr bwMode="auto">
            <a:xfrm flipH="1">
              <a:off x="-1355859" y="2179641"/>
              <a:ext cx="944397" cy="523079"/>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289" name="Freeform 566"/>
            <p:cNvSpPr>
              <a:spLocks/>
            </p:cNvSpPr>
            <p:nvPr/>
          </p:nvSpPr>
          <p:spPr bwMode="auto">
            <a:xfrm flipH="1">
              <a:off x="-1268939" y="2473506"/>
              <a:ext cx="35103" cy="66119"/>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0" name="Freeform 567"/>
            <p:cNvSpPr>
              <a:spLocks/>
            </p:cNvSpPr>
            <p:nvPr/>
          </p:nvSpPr>
          <p:spPr bwMode="auto">
            <a:xfrm flipH="1">
              <a:off x="-1019886" y="2382409"/>
              <a:ext cx="158791" cy="91098"/>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568"/>
            <p:cNvSpPr>
              <a:spLocks/>
            </p:cNvSpPr>
            <p:nvPr/>
          </p:nvSpPr>
          <p:spPr bwMode="auto">
            <a:xfrm flipH="1">
              <a:off x="-1200408" y="2386817"/>
              <a:ext cx="125363" cy="82282"/>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Line 569"/>
            <p:cNvSpPr>
              <a:spLocks noChangeShapeType="1"/>
            </p:cNvSpPr>
            <p:nvPr/>
          </p:nvSpPr>
          <p:spPr bwMode="auto">
            <a:xfrm flipH="1" flipV="1">
              <a:off x="-861093" y="2423549"/>
              <a:ext cx="148763" cy="587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3" name="Line 570"/>
            <p:cNvSpPr>
              <a:spLocks noChangeShapeType="1"/>
            </p:cNvSpPr>
            <p:nvPr/>
          </p:nvSpPr>
          <p:spPr bwMode="auto">
            <a:xfrm flipH="1" flipV="1">
              <a:off x="-1080061" y="2416203"/>
              <a:ext cx="65189" cy="587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4" name="Line 571"/>
            <p:cNvSpPr>
              <a:spLocks noChangeShapeType="1"/>
            </p:cNvSpPr>
            <p:nvPr/>
          </p:nvSpPr>
          <p:spPr bwMode="auto">
            <a:xfrm flipH="1">
              <a:off x="-1233839" y="2416203"/>
              <a:ext cx="38445" cy="147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5" name="Freeform 572"/>
            <p:cNvSpPr>
              <a:spLocks/>
            </p:cNvSpPr>
            <p:nvPr/>
          </p:nvSpPr>
          <p:spPr bwMode="auto">
            <a:xfrm flipH="1">
              <a:off x="-612040" y="2464691"/>
              <a:ext cx="101960" cy="80812"/>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6" name="Freeform 573"/>
            <p:cNvSpPr>
              <a:spLocks/>
            </p:cNvSpPr>
            <p:nvPr/>
          </p:nvSpPr>
          <p:spPr bwMode="auto">
            <a:xfrm flipH="1">
              <a:off x="-1135220" y="2545504"/>
              <a:ext cx="362715" cy="10285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Line 577"/>
            <p:cNvSpPr>
              <a:spLocks noChangeShapeType="1"/>
            </p:cNvSpPr>
            <p:nvPr/>
          </p:nvSpPr>
          <p:spPr bwMode="auto">
            <a:xfrm flipH="1" flipV="1">
              <a:off x="-959713" y="2732108"/>
              <a:ext cx="132049" cy="1175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9" name="Freeform 579"/>
            <p:cNvSpPr>
              <a:spLocks/>
            </p:cNvSpPr>
            <p:nvPr/>
          </p:nvSpPr>
          <p:spPr bwMode="auto">
            <a:xfrm flipH="1">
              <a:off x="-981441" y="2410326"/>
              <a:ext cx="55159" cy="24978"/>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0" name="Freeform 580"/>
            <p:cNvSpPr>
              <a:spLocks/>
            </p:cNvSpPr>
            <p:nvPr/>
          </p:nvSpPr>
          <p:spPr bwMode="auto">
            <a:xfrm flipH="1">
              <a:off x="-1166977" y="2410326"/>
              <a:ext cx="51817" cy="24978"/>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2" name="Freeform 670"/>
            <p:cNvSpPr>
              <a:spLocks/>
            </p:cNvSpPr>
            <p:nvPr/>
          </p:nvSpPr>
          <p:spPr bwMode="auto">
            <a:xfrm>
              <a:off x="-1295314" y="2679381"/>
              <a:ext cx="798021" cy="314305"/>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303" name="Freeform 673"/>
            <p:cNvSpPr>
              <a:spLocks/>
            </p:cNvSpPr>
            <p:nvPr/>
          </p:nvSpPr>
          <p:spPr bwMode="auto">
            <a:xfrm>
              <a:off x="-679764" y="2634481"/>
              <a:ext cx="12704" cy="34125"/>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4" name="Freeform 679"/>
            <p:cNvSpPr>
              <a:spLocks/>
            </p:cNvSpPr>
            <p:nvPr/>
          </p:nvSpPr>
          <p:spPr bwMode="auto">
            <a:xfrm>
              <a:off x="-1030847" y="2736854"/>
              <a:ext cx="121262" cy="58371"/>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5" name="Freeform 680"/>
            <p:cNvSpPr>
              <a:spLocks/>
            </p:cNvSpPr>
            <p:nvPr/>
          </p:nvSpPr>
          <p:spPr bwMode="auto">
            <a:xfrm>
              <a:off x="-1097830" y="2725180"/>
              <a:ext cx="85461" cy="5118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6" name="Freeform 681"/>
            <p:cNvSpPr>
              <a:spLocks/>
            </p:cNvSpPr>
            <p:nvPr/>
          </p:nvSpPr>
          <p:spPr bwMode="auto">
            <a:xfrm>
              <a:off x="-931527" y="2740446"/>
              <a:ext cx="125882" cy="49391"/>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7" name="Freeform 682"/>
            <p:cNvSpPr>
              <a:spLocks/>
            </p:cNvSpPr>
            <p:nvPr/>
          </p:nvSpPr>
          <p:spPr bwMode="auto">
            <a:xfrm>
              <a:off x="-904965" y="2830248"/>
              <a:ext cx="75067" cy="46697"/>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8" name="Freeform 683"/>
            <p:cNvSpPr>
              <a:spLocks/>
            </p:cNvSpPr>
            <p:nvPr/>
          </p:nvSpPr>
          <p:spPr bwMode="auto">
            <a:xfrm>
              <a:off x="-1186755" y="2766489"/>
              <a:ext cx="153599" cy="67351"/>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9" name="Freeform 684"/>
            <p:cNvSpPr>
              <a:spLocks/>
            </p:cNvSpPr>
            <p:nvPr/>
          </p:nvSpPr>
          <p:spPr bwMode="auto">
            <a:xfrm>
              <a:off x="-1162503" y="2806899"/>
              <a:ext cx="332605" cy="153560"/>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0" name="Freeform 685"/>
            <p:cNvSpPr>
              <a:spLocks/>
            </p:cNvSpPr>
            <p:nvPr/>
          </p:nvSpPr>
          <p:spPr bwMode="auto">
            <a:xfrm>
              <a:off x="-746747" y="2783551"/>
              <a:ext cx="79687" cy="18858"/>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686"/>
            <p:cNvSpPr>
              <a:spLocks/>
            </p:cNvSpPr>
            <p:nvPr/>
          </p:nvSpPr>
          <p:spPr bwMode="auto">
            <a:xfrm>
              <a:off x="-829898" y="2815879"/>
              <a:ext cx="188245" cy="2694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2" name="Freeform 687"/>
            <p:cNvSpPr>
              <a:spLocks/>
            </p:cNvSpPr>
            <p:nvPr/>
          </p:nvSpPr>
          <p:spPr bwMode="auto">
            <a:xfrm>
              <a:off x="-1153264" y="2795225"/>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13" name="Freeform 688"/>
            <p:cNvSpPr>
              <a:spLocks/>
            </p:cNvSpPr>
            <p:nvPr/>
          </p:nvSpPr>
          <p:spPr bwMode="auto">
            <a:xfrm>
              <a:off x="-1153264" y="2795225"/>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14" name="グループ化 313"/>
          <p:cNvGrpSpPr/>
          <p:nvPr/>
        </p:nvGrpSpPr>
        <p:grpSpPr>
          <a:xfrm rot="245351">
            <a:off x="3119456" y="4765661"/>
            <a:ext cx="1063211" cy="516394"/>
            <a:chOff x="6718234" y="594578"/>
            <a:chExt cx="857503" cy="487920"/>
          </a:xfrm>
        </p:grpSpPr>
        <p:sp>
          <p:nvSpPr>
            <p:cNvPr id="31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 name="テキスト ボックス 317"/>
            <p:cNvSpPr txBox="1"/>
            <p:nvPr/>
          </p:nvSpPr>
          <p:spPr>
            <a:xfrm>
              <a:off x="6843894" y="625924"/>
              <a:ext cx="635606" cy="251448"/>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319" name="Text Box 884"/>
          <p:cNvSpPr txBox="1">
            <a:spLocks noChangeArrowheads="1"/>
          </p:cNvSpPr>
          <p:nvPr/>
        </p:nvSpPr>
        <p:spPr bwMode="auto">
          <a:xfrm>
            <a:off x="3347864" y="5785519"/>
            <a:ext cx="7204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鈴木</a:t>
            </a:r>
            <a:endParaRPr lang="ja-JP" altLang="en-US" sz="1400" dirty="0"/>
          </a:p>
        </p:txBody>
      </p:sp>
      <p:grpSp>
        <p:nvGrpSpPr>
          <p:cNvPr id="132" name="グループ化 131"/>
          <p:cNvGrpSpPr/>
          <p:nvPr/>
        </p:nvGrpSpPr>
        <p:grpSpPr>
          <a:xfrm>
            <a:off x="558801" y="1440657"/>
            <a:ext cx="2802047" cy="1693140"/>
            <a:chOff x="741042" y="544501"/>
            <a:chExt cx="6855294" cy="4321935"/>
          </a:xfrm>
        </p:grpSpPr>
        <p:sp>
          <p:nvSpPr>
            <p:cNvPr id="133" name="直方体 233"/>
            <p:cNvSpPr>
              <a:spLocks noChangeArrowheads="1"/>
            </p:cNvSpPr>
            <p:nvPr/>
          </p:nvSpPr>
          <p:spPr bwMode="auto">
            <a:xfrm>
              <a:off x="5058105"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34" name="正方形/長方形 21"/>
            <p:cNvSpPr>
              <a:spLocks noChangeArrowheads="1"/>
            </p:cNvSpPr>
            <p:nvPr/>
          </p:nvSpPr>
          <p:spPr bwMode="auto">
            <a:xfrm>
              <a:off x="741042"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35" name="平行四辺形 288"/>
            <p:cNvSpPr>
              <a:spLocks noChangeArrowheads="1"/>
            </p:cNvSpPr>
            <p:nvPr/>
          </p:nvSpPr>
          <p:spPr bwMode="auto">
            <a:xfrm rot="5400000" flipH="1">
              <a:off x="6327760"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36" name="直方体 7"/>
            <p:cNvSpPr>
              <a:spLocks noChangeArrowheads="1"/>
            </p:cNvSpPr>
            <p:nvPr/>
          </p:nvSpPr>
          <p:spPr bwMode="auto">
            <a:xfrm>
              <a:off x="741042"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37" name="平行四辺形 8"/>
            <p:cNvSpPr>
              <a:spLocks noChangeArrowheads="1"/>
            </p:cNvSpPr>
            <p:nvPr/>
          </p:nvSpPr>
          <p:spPr bwMode="auto">
            <a:xfrm rot="5400000" flipH="1">
              <a:off x="6322997"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38" name="グループ化 12"/>
            <p:cNvGrpSpPr>
              <a:grpSpLocks/>
            </p:cNvGrpSpPr>
            <p:nvPr/>
          </p:nvGrpSpPr>
          <p:grpSpPr bwMode="auto">
            <a:xfrm>
              <a:off x="7128057" y="3967753"/>
              <a:ext cx="407958" cy="134962"/>
              <a:chOff x="6584462" y="3663520"/>
              <a:chExt cx="407290" cy="134758"/>
            </a:xfrm>
          </p:grpSpPr>
          <p:sp>
            <p:nvSpPr>
              <p:cNvPr id="212" name="直方体 211"/>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3" name="フローチャート : 直接アクセス記憶 212"/>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4" name="フローチャート : 直接アクセス記憶 213"/>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5" name="フローチャート : 直接アクセス記憶 214"/>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6" name="フローチャート : 直接アクセス記憶 215"/>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7" name="正方形/長方形 216"/>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39" name="グループ化 88"/>
            <p:cNvGrpSpPr>
              <a:grpSpLocks/>
            </p:cNvGrpSpPr>
            <p:nvPr/>
          </p:nvGrpSpPr>
          <p:grpSpPr bwMode="auto">
            <a:xfrm>
              <a:off x="6789943" y="4169402"/>
              <a:ext cx="547649" cy="138136"/>
              <a:chOff x="6890401" y="5072404"/>
              <a:chExt cx="552609" cy="142496"/>
            </a:xfrm>
          </p:grpSpPr>
          <p:sp>
            <p:nvSpPr>
              <p:cNvPr id="204" name="直方体 203"/>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5" name="フローチャート : 直接アクセス記憶 204"/>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6" name="フローチャート : 直接アクセス記憶 205"/>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7" name="フローチャート : 直接アクセス記憶 206"/>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8" name="フローチャート : 直接アクセス記憶 207"/>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9" name="フローチャート : 直接アクセス記憶 208"/>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0" name="フローチャート : 直接アクセス記憶 209"/>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1" name="正方形/長方形 210"/>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40" name="正方形/長方形 18"/>
            <p:cNvSpPr>
              <a:spLocks noChangeArrowheads="1"/>
            </p:cNvSpPr>
            <p:nvPr/>
          </p:nvSpPr>
          <p:spPr bwMode="auto">
            <a:xfrm>
              <a:off x="6716923"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42" name="平行四辺形 358"/>
            <p:cNvSpPr>
              <a:spLocks noChangeArrowheads="1"/>
            </p:cNvSpPr>
            <p:nvPr/>
          </p:nvSpPr>
          <p:spPr bwMode="auto">
            <a:xfrm rot="5400000" flipH="1">
              <a:off x="6888247"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43" name="直線コネクタ 20"/>
            <p:cNvCxnSpPr>
              <a:cxnSpLocks noChangeShapeType="1"/>
            </p:cNvCxnSpPr>
            <p:nvPr/>
          </p:nvCxnSpPr>
          <p:spPr bwMode="auto">
            <a:xfrm flipH="1">
              <a:off x="7150281"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コネクタ 363"/>
            <p:cNvCxnSpPr>
              <a:cxnSpLocks noChangeShapeType="1"/>
            </p:cNvCxnSpPr>
            <p:nvPr/>
          </p:nvCxnSpPr>
          <p:spPr bwMode="auto">
            <a:xfrm flipH="1">
              <a:off x="7110595"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5" name="グループ化 365"/>
            <p:cNvGrpSpPr>
              <a:grpSpLocks/>
            </p:cNvGrpSpPr>
            <p:nvPr/>
          </p:nvGrpSpPr>
          <p:grpSpPr bwMode="auto">
            <a:xfrm>
              <a:off x="7115358" y="2246600"/>
              <a:ext cx="406371" cy="134962"/>
              <a:chOff x="6584462" y="3663520"/>
              <a:chExt cx="407290" cy="134758"/>
            </a:xfrm>
          </p:grpSpPr>
          <p:sp>
            <p:nvSpPr>
              <p:cNvPr id="198" name="直方体 19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9" name="フローチャート : 直接アクセス記憶 19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0" name="フローチャート : 直接アクセス記憶 19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1" name="フローチャート : 直接アクセス記憶 20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2" name="フローチャート : 直接アクセス記憶 20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3" name="正方形/長方形 20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46" name="グループ化 88"/>
            <p:cNvGrpSpPr>
              <a:grpSpLocks/>
            </p:cNvGrpSpPr>
            <p:nvPr/>
          </p:nvGrpSpPr>
          <p:grpSpPr bwMode="auto">
            <a:xfrm>
              <a:off x="6775657" y="2448249"/>
              <a:ext cx="549236" cy="138136"/>
              <a:chOff x="6890401" y="5072404"/>
              <a:chExt cx="552609" cy="142496"/>
            </a:xfrm>
          </p:grpSpPr>
          <p:sp>
            <p:nvSpPr>
              <p:cNvPr id="153" name="直方体 15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4" name="フローチャート : 直接アクセス記憶 15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5" name="フローチャート : 直接アクセス記憶 15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7" name="フローチャート : 直接アクセス記憶 15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8" name="フローチャート : 直接アクセス記憶 15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9" name="フローチャート : 直接アクセス記憶 15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6" name="フローチャート : 直接アクセス記憶 195"/>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 name="正方形/長方形 196"/>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47" name="正方形/長方形 32"/>
            <p:cNvSpPr>
              <a:spLocks noChangeArrowheads="1"/>
            </p:cNvSpPr>
            <p:nvPr/>
          </p:nvSpPr>
          <p:spPr bwMode="auto">
            <a:xfrm>
              <a:off x="6769309"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48" name="直線コネクタ 385"/>
            <p:cNvCxnSpPr>
              <a:cxnSpLocks noChangeShapeType="1"/>
            </p:cNvCxnSpPr>
            <p:nvPr/>
          </p:nvCxnSpPr>
          <p:spPr bwMode="auto">
            <a:xfrm flipH="1">
              <a:off x="7102660"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コネクタ 386"/>
            <p:cNvCxnSpPr>
              <a:cxnSpLocks noChangeShapeType="1"/>
            </p:cNvCxnSpPr>
            <p:nvPr/>
          </p:nvCxnSpPr>
          <p:spPr bwMode="auto">
            <a:xfrm flipH="1">
              <a:off x="7150281"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コネクタ 34"/>
            <p:cNvCxnSpPr>
              <a:cxnSpLocks noChangeShapeType="1"/>
            </p:cNvCxnSpPr>
            <p:nvPr/>
          </p:nvCxnSpPr>
          <p:spPr bwMode="auto">
            <a:xfrm>
              <a:off x="5054930"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コネクタ 391"/>
            <p:cNvCxnSpPr>
              <a:cxnSpLocks noChangeShapeType="1"/>
            </p:cNvCxnSpPr>
            <p:nvPr/>
          </p:nvCxnSpPr>
          <p:spPr bwMode="auto">
            <a:xfrm flipH="1">
              <a:off x="5057908"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51"/>
            <p:cNvSpPr/>
            <p:nvPr/>
          </p:nvSpPr>
          <p:spPr bwMode="auto">
            <a:xfrm>
              <a:off x="741042"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18" name="グループ化 217"/>
          <p:cNvGrpSpPr/>
          <p:nvPr/>
        </p:nvGrpSpPr>
        <p:grpSpPr>
          <a:xfrm>
            <a:off x="401865" y="1985437"/>
            <a:ext cx="1315420" cy="1417275"/>
            <a:chOff x="5028518" y="2191336"/>
            <a:chExt cx="2870991" cy="3846473"/>
          </a:xfrm>
        </p:grpSpPr>
        <p:sp>
          <p:nvSpPr>
            <p:cNvPr id="219" name="直方体 218"/>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1" name="グループ化 220"/>
            <p:cNvGrpSpPr/>
            <p:nvPr/>
          </p:nvGrpSpPr>
          <p:grpSpPr>
            <a:xfrm>
              <a:off x="5059850" y="2201134"/>
              <a:ext cx="2839659" cy="3836675"/>
              <a:chOff x="5059850" y="2201134"/>
              <a:chExt cx="2839659" cy="3836675"/>
            </a:xfrm>
          </p:grpSpPr>
          <p:sp>
            <p:nvSpPr>
              <p:cNvPr id="261" name="正方形/長方形 260"/>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平行四辺形 263"/>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2" name="正方形/長方形 221"/>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正方形/長方形 222"/>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平行四辺形 223"/>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直方体 25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平行四辺形 256"/>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直方体 257"/>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直方体 258"/>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ローチャート : 直接アクセス記憶 259"/>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9" name="グループ化 268"/>
          <p:cNvGrpSpPr/>
          <p:nvPr/>
        </p:nvGrpSpPr>
        <p:grpSpPr>
          <a:xfrm>
            <a:off x="1478879" y="3102733"/>
            <a:ext cx="933203" cy="231622"/>
            <a:chOff x="3803633" y="2358330"/>
            <a:chExt cx="2016224" cy="494606"/>
          </a:xfrm>
        </p:grpSpPr>
        <p:sp>
          <p:nvSpPr>
            <p:cNvPr id="270" name="直方体 269"/>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台形 270"/>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台形 271"/>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台形 272"/>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台形 273"/>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台形 274"/>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台形 275"/>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台形 276"/>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台形 277"/>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台形 285"/>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台形 300"/>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台形 319"/>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台形 320"/>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台形 321"/>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台形 322"/>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直方体 323"/>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平行四辺形 324"/>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6" name="正方形/長方形 325"/>
          <p:cNvSpPr/>
          <p:nvPr/>
        </p:nvSpPr>
        <p:spPr>
          <a:xfrm rot="8040868">
            <a:off x="2266005" y="3168309"/>
            <a:ext cx="196900"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rot="8040868">
            <a:off x="2419790" y="2514657"/>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8" name="グループ化 327"/>
          <p:cNvGrpSpPr/>
          <p:nvPr/>
        </p:nvGrpSpPr>
        <p:grpSpPr>
          <a:xfrm>
            <a:off x="3026543" y="3146674"/>
            <a:ext cx="123617" cy="119164"/>
            <a:chOff x="3910231" y="5138394"/>
            <a:chExt cx="301729" cy="315214"/>
          </a:xfrm>
        </p:grpSpPr>
        <p:sp>
          <p:nvSpPr>
            <p:cNvPr id="329" name="フローチャート : 結合子 328"/>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ローチャート : 結合子 329"/>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フローチャート : 結合子 330"/>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フローチャート: 手作業 331"/>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3" name="正方形/長方形 332"/>
          <p:cNvSpPr/>
          <p:nvPr/>
        </p:nvSpPr>
        <p:spPr>
          <a:xfrm rot="8040868">
            <a:off x="3154274" y="2514496"/>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4" name="グループ化 333"/>
          <p:cNvGrpSpPr/>
          <p:nvPr/>
        </p:nvGrpSpPr>
        <p:grpSpPr>
          <a:xfrm>
            <a:off x="2325001" y="3251457"/>
            <a:ext cx="123617" cy="120634"/>
            <a:chOff x="999802" y="4983409"/>
            <a:chExt cx="301729" cy="319103"/>
          </a:xfrm>
        </p:grpSpPr>
        <p:grpSp>
          <p:nvGrpSpPr>
            <p:cNvPr id="335" name="グループ化 334"/>
            <p:cNvGrpSpPr/>
            <p:nvPr/>
          </p:nvGrpSpPr>
          <p:grpSpPr>
            <a:xfrm>
              <a:off x="999802" y="4988192"/>
              <a:ext cx="301729" cy="314320"/>
              <a:chOff x="2792769" y="4986888"/>
              <a:chExt cx="301729" cy="314320"/>
            </a:xfrm>
          </p:grpSpPr>
          <p:sp>
            <p:nvSpPr>
              <p:cNvPr id="337" name="フローチャート : 結合子 336"/>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フローチャート : 結合子 344"/>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フローチャート : 結合子 34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6" name="フローチャート: 手作業 335"/>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8" name="正方形/長方形 347"/>
          <p:cNvSpPr/>
          <p:nvPr/>
        </p:nvSpPr>
        <p:spPr>
          <a:xfrm>
            <a:off x="2343413" y="3193677"/>
            <a:ext cx="714243" cy="1764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rot="5400000">
            <a:off x="2881361" y="2817603"/>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2302168" y="3239479"/>
            <a:ext cx="735304"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平行四辺形 351"/>
          <p:cNvSpPr/>
          <p:nvPr/>
        </p:nvSpPr>
        <p:spPr>
          <a:xfrm>
            <a:off x="2925630" y="3192319"/>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平行四辺形 352"/>
          <p:cNvSpPr/>
          <p:nvPr/>
        </p:nvSpPr>
        <p:spPr>
          <a:xfrm>
            <a:off x="2320350" y="3195813"/>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平行四辺形 353"/>
          <p:cNvSpPr/>
          <p:nvPr/>
        </p:nvSpPr>
        <p:spPr>
          <a:xfrm>
            <a:off x="3016479" y="3102137"/>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5" name="グループ化 354"/>
          <p:cNvGrpSpPr/>
          <p:nvPr/>
        </p:nvGrpSpPr>
        <p:grpSpPr>
          <a:xfrm>
            <a:off x="2962477" y="3171070"/>
            <a:ext cx="245065" cy="122854"/>
            <a:chOff x="3148620" y="4589298"/>
            <a:chExt cx="598163" cy="324975"/>
          </a:xfrm>
        </p:grpSpPr>
        <p:sp>
          <p:nvSpPr>
            <p:cNvPr id="356" name="円柱 35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円柱 35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直方体 35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平行四辺形 35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0" name="正方形/長方形 359"/>
          <p:cNvSpPr/>
          <p:nvPr/>
        </p:nvSpPr>
        <p:spPr>
          <a:xfrm rot="8040868" flipV="1">
            <a:off x="2988526" y="3157169"/>
            <a:ext cx="20210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rot="5400000">
            <a:off x="2149863" y="2820456"/>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2430895" y="2993550"/>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2430895" y="2544709"/>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2486295" y="2490368"/>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5" name="グループ化 364"/>
          <p:cNvGrpSpPr/>
          <p:nvPr/>
        </p:nvGrpSpPr>
        <p:grpSpPr>
          <a:xfrm>
            <a:off x="2925630" y="3252927"/>
            <a:ext cx="123617" cy="119164"/>
            <a:chOff x="2792769" y="4985994"/>
            <a:chExt cx="301729" cy="315214"/>
          </a:xfrm>
        </p:grpSpPr>
        <p:grpSp>
          <p:nvGrpSpPr>
            <p:cNvPr id="366" name="グループ化 365"/>
            <p:cNvGrpSpPr/>
            <p:nvPr/>
          </p:nvGrpSpPr>
          <p:grpSpPr>
            <a:xfrm>
              <a:off x="2792769" y="4986888"/>
              <a:ext cx="301729" cy="314320"/>
              <a:chOff x="2792769" y="4986888"/>
              <a:chExt cx="301729" cy="314320"/>
            </a:xfrm>
          </p:grpSpPr>
          <p:sp>
            <p:nvSpPr>
              <p:cNvPr id="368" name="フローチャート : 結合子 367"/>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フローチャート : 結合子 368"/>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フローチャート : 結合子 369"/>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7" name="フローチャート: 手作業 366"/>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1" name="グループ化 370"/>
          <p:cNvGrpSpPr/>
          <p:nvPr/>
        </p:nvGrpSpPr>
        <p:grpSpPr>
          <a:xfrm>
            <a:off x="2309774" y="3116831"/>
            <a:ext cx="822820" cy="122649"/>
            <a:chOff x="962635" y="4616735"/>
            <a:chExt cx="2008365" cy="324433"/>
          </a:xfrm>
        </p:grpSpPr>
        <p:grpSp>
          <p:nvGrpSpPr>
            <p:cNvPr id="372" name="グループ化 371"/>
            <p:cNvGrpSpPr/>
            <p:nvPr/>
          </p:nvGrpSpPr>
          <p:grpSpPr>
            <a:xfrm>
              <a:off x="962635" y="4787750"/>
              <a:ext cx="1866457" cy="153418"/>
              <a:chOff x="5575944" y="5070012"/>
              <a:chExt cx="1866457" cy="153418"/>
            </a:xfrm>
          </p:grpSpPr>
          <p:sp>
            <p:nvSpPr>
              <p:cNvPr id="399" name="直方体 39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フローチャート : 直接アクセス記憶 39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フローチャート : 直接アクセス記憶 40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ローチャート : 直接アクセス記憶 40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フローチャート : 直接アクセス記憶 40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フローチャート : 直接アクセス記憶 40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フローチャート : 直接アクセス記憶 40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フローチャート : 直接アクセス記憶 40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フローチャート : 直接アクセス記憶 40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ローチャート : 直接アクセス記憶 40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フローチャート : 直接アクセス記憶 40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フローチャート : 直接アクセス記憶 40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フローチャート : 直接アクセス記憶 41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フローチャート : 直接アクセス記憶 41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フローチャート : 直接アクセス記憶 41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フローチャート : 直接アクセス記憶 41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フローチャート : 直接アクセス記憶 41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フローチャート : 直接アクセス記憶 41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フローチャート : 直接アクセス記憶 41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フローチャート : 直接アクセス記憶 41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フローチャート : 直接アクセス記憶 41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フローチャート : 直接アクセス記憶 41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フローチャート : 直接アクセス記憶 42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フローチャート : 直接アクセス記憶 42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3" name="グループ化 372"/>
            <p:cNvGrpSpPr/>
            <p:nvPr/>
          </p:nvGrpSpPr>
          <p:grpSpPr>
            <a:xfrm>
              <a:off x="1104543" y="4616735"/>
              <a:ext cx="1866457" cy="153418"/>
              <a:chOff x="5575944" y="5070012"/>
              <a:chExt cx="1866457" cy="153418"/>
            </a:xfrm>
          </p:grpSpPr>
          <p:sp>
            <p:nvSpPr>
              <p:cNvPr id="374" name="直方体 37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フローチャート : 直接アクセス記憶 37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フローチャート : 直接アクセス記憶 37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フローチャート : 直接アクセス記憶 37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フローチャート : 直接アクセス記憶 37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フローチャート : 直接アクセス記憶 37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フローチャート : 直接アクセス記憶 37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フローチャート : 直接アクセス記憶 38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フローチャート : 直接アクセス記憶 38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ローチャート : 直接アクセス記憶 38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フローチャート : 直接アクセス記憶 38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フローチャート : 直接アクセス記憶 38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フローチャート : 直接アクセス記憶 38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フローチャート : 直接アクセス記憶 38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ローチャート : 直接アクセス記憶 38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ローチャート : 直接アクセス記憶 38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ローチャート : 直接アクセス記憶 38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ローチャート : 直接アクセス記憶 39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フローチャート : 直接アクセス記憶 39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フローチャート : 直接アクセス記憶 39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フローチャート : 直接アクセス記憶 39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フローチャート : 直接アクセス記憶 39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フローチャート : 直接アクセス記憶 39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フローチャート : 直接アクセス記憶 39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4" name="グループ化 423"/>
          <p:cNvGrpSpPr/>
          <p:nvPr/>
        </p:nvGrpSpPr>
        <p:grpSpPr>
          <a:xfrm>
            <a:off x="2361246" y="2466788"/>
            <a:ext cx="713841" cy="733080"/>
            <a:chOff x="5286749" y="2465713"/>
            <a:chExt cx="1742367" cy="1939159"/>
          </a:xfrm>
        </p:grpSpPr>
        <p:sp>
          <p:nvSpPr>
            <p:cNvPr id="425" name="直方体 42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直方体 42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直方体 42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直方体 42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直方体 42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0" name="直方体 42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テキスト ボックス 430"/>
            <p:cNvSpPr txBox="1"/>
            <p:nvPr/>
          </p:nvSpPr>
          <p:spPr>
            <a:xfrm>
              <a:off x="5501960" y="2701286"/>
              <a:ext cx="1290190" cy="569897"/>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sp>
          <p:nvSpPr>
            <p:cNvPr id="432" name="テキスト ボックス 431"/>
            <p:cNvSpPr txBox="1"/>
            <p:nvPr/>
          </p:nvSpPr>
          <p:spPr>
            <a:xfrm>
              <a:off x="5501960" y="3310552"/>
              <a:ext cx="1290190" cy="569897"/>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sp>
          <p:nvSpPr>
            <p:cNvPr id="433" name="テキスト ボックス 432"/>
            <p:cNvSpPr txBox="1"/>
            <p:nvPr/>
          </p:nvSpPr>
          <p:spPr>
            <a:xfrm>
              <a:off x="5501960" y="3815665"/>
              <a:ext cx="1290190" cy="569897"/>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435" name="正方形/長方形 434"/>
          <p:cNvSpPr/>
          <p:nvPr/>
        </p:nvSpPr>
        <p:spPr>
          <a:xfrm rot="8040868">
            <a:off x="2997192" y="3064606"/>
            <a:ext cx="201173"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rot="5400000">
            <a:off x="2968697" y="3183166"/>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7" name="グループ化 436"/>
          <p:cNvGrpSpPr/>
          <p:nvPr/>
        </p:nvGrpSpPr>
        <p:grpSpPr>
          <a:xfrm>
            <a:off x="5016968" y="1442994"/>
            <a:ext cx="2802047" cy="1693140"/>
            <a:chOff x="741042" y="544501"/>
            <a:chExt cx="6855294" cy="4321935"/>
          </a:xfrm>
        </p:grpSpPr>
        <p:sp>
          <p:nvSpPr>
            <p:cNvPr id="438" name="直方体 233"/>
            <p:cNvSpPr>
              <a:spLocks noChangeArrowheads="1"/>
            </p:cNvSpPr>
            <p:nvPr/>
          </p:nvSpPr>
          <p:spPr bwMode="auto">
            <a:xfrm>
              <a:off x="5058105"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39" name="正方形/長方形 21"/>
            <p:cNvSpPr>
              <a:spLocks noChangeArrowheads="1"/>
            </p:cNvSpPr>
            <p:nvPr/>
          </p:nvSpPr>
          <p:spPr bwMode="auto">
            <a:xfrm>
              <a:off x="741042"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440" name="平行四辺形 288"/>
            <p:cNvSpPr>
              <a:spLocks noChangeArrowheads="1"/>
            </p:cNvSpPr>
            <p:nvPr/>
          </p:nvSpPr>
          <p:spPr bwMode="auto">
            <a:xfrm rot="5400000" flipH="1">
              <a:off x="6327760"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41" name="直方体 7"/>
            <p:cNvSpPr>
              <a:spLocks noChangeArrowheads="1"/>
            </p:cNvSpPr>
            <p:nvPr/>
          </p:nvSpPr>
          <p:spPr bwMode="auto">
            <a:xfrm>
              <a:off x="741042"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442" name="平行四辺形 8"/>
            <p:cNvSpPr>
              <a:spLocks noChangeArrowheads="1"/>
            </p:cNvSpPr>
            <p:nvPr/>
          </p:nvSpPr>
          <p:spPr bwMode="auto">
            <a:xfrm rot="5400000" flipH="1">
              <a:off x="6322997"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43" name="グループ化 12"/>
            <p:cNvGrpSpPr>
              <a:grpSpLocks/>
            </p:cNvGrpSpPr>
            <p:nvPr/>
          </p:nvGrpSpPr>
          <p:grpSpPr bwMode="auto">
            <a:xfrm>
              <a:off x="7128057" y="3967753"/>
              <a:ext cx="407958" cy="134962"/>
              <a:chOff x="6584462" y="3663520"/>
              <a:chExt cx="407290" cy="134758"/>
            </a:xfrm>
          </p:grpSpPr>
          <p:sp>
            <p:nvSpPr>
              <p:cNvPr id="479" name="直方体 478"/>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0" name="フローチャート : 直接アクセス記憶 479"/>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1" name="フローチャート : 直接アクセス記憶 480"/>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2" name="フローチャート : 直接アクセス記憶 481"/>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3" name="フローチャート : 直接アクセス記憶 482"/>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正方形/長方形 483"/>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44" name="グループ化 88"/>
            <p:cNvGrpSpPr>
              <a:grpSpLocks/>
            </p:cNvGrpSpPr>
            <p:nvPr/>
          </p:nvGrpSpPr>
          <p:grpSpPr bwMode="auto">
            <a:xfrm>
              <a:off x="6789943" y="4169402"/>
              <a:ext cx="547649" cy="138136"/>
              <a:chOff x="6890401" y="5072404"/>
              <a:chExt cx="552609" cy="142496"/>
            </a:xfrm>
          </p:grpSpPr>
          <p:sp>
            <p:nvSpPr>
              <p:cNvPr id="471" name="直方体 470"/>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2" name="フローチャート : 直接アクセス記憶 471"/>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3" name="フローチャート : 直接アクセス記憶 472"/>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4" name="フローチャート : 直接アクセス記憶 473"/>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5" name="フローチャート : 直接アクセス記憶 474"/>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6" name="フローチャート : 直接アクセス記憶 475"/>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7" name="フローチャート : 直接アクセス記憶 476"/>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8" name="正方形/長方形 477"/>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45" name="正方形/長方形 18"/>
            <p:cNvSpPr>
              <a:spLocks noChangeArrowheads="1"/>
            </p:cNvSpPr>
            <p:nvPr/>
          </p:nvSpPr>
          <p:spPr bwMode="auto">
            <a:xfrm>
              <a:off x="6716923"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46" name="平行四辺形 358"/>
            <p:cNvSpPr>
              <a:spLocks noChangeArrowheads="1"/>
            </p:cNvSpPr>
            <p:nvPr/>
          </p:nvSpPr>
          <p:spPr bwMode="auto">
            <a:xfrm rot="5400000" flipH="1">
              <a:off x="6888247"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47" name="直線コネクタ 20"/>
            <p:cNvCxnSpPr>
              <a:cxnSpLocks noChangeShapeType="1"/>
            </p:cNvCxnSpPr>
            <p:nvPr/>
          </p:nvCxnSpPr>
          <p:spPr bwMode="auto">
            <a:xfrm flipH="1">
              <a:off x="7150281"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直線コネクタ 363"/>
            <p:cNvCxnSpPr>
              <a:cxnSpLocks noChangeShapeType="1"/>
            </p:cNvCxnSpPr>
            <p:nvPr/>
          </p:nvCxnSpPr>
          <p:spPr bwMode="auto">
            <a:xfrm flipH="1">
              <a:off x="7110595"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9" name="グループ化 365"/>
            <p:cNvGrpSpPr>
              <a:grpSpLocks/>
            </p:cNvGrpSpPr>
            <p:nvPr/>
          </p:nvGrpSpPr>
          <p:grpSpPr bwMode="auto">
            <a:xfrm>
              <a:off x="7115358" y="2246600"/>
              <a:ext cx="406371" cy="134962"/>
              <a:chOff x="6584462" y="3663520"/>
              <a:chExt cx="407290" cy="134758"/>
            </a:xfrm>
          </p:grpSpPr>
          <p:sp>
            <p:nvSpPr>
              <p:cNvPr id="465" name="直方体 46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6" name="フローチャート : 直接アクセス記憶 46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7" name="フローチャート : 直接アクセス記憶 46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8" name="フローチャート : 直接アクセス記憶 46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9" name="フローチャート : 直接アクセス記憶 46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0" name="正方形/長方形 46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50" name="グループ化 88"/>
            <p:cNvGrpSpPr>
              <a:grpSpLocks/>
            </p:cNvGrpSpPr>
            <p:nvPr/>
          </p:nvGrpSpPr>
          <p:grpSpPr bwMode="auto">
            <a:xfrm>
              <a:off x="6775657" y="2448249"/>
              <a:ext cx="549236" cy="138136"/>
              <a:chOff x="6890401" y="5072404"/>
              <a:chExt cx="552609" cy="142496"/>
            </a:xfrm>
          </p:grpSpPr>
          <p:sp>
            <p:nvSpPr>
              <p:cNvPr id="457" name="直方体 45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8" name="フローチャート : 直接アクセス記憶 45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9" name="フローチャート : 直接アクセス記憶 45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0" name="フローチャート : 直接アクセス記憶 45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1" name="フローチャート : 直接アクセス記憶 46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2" name="フローチャート : 直接アクセス記憶 46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フローチャート : 直接アクセス記憶 46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4" name="正方形/長方形 46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51" name="正方形/長方形 32"/>
            <p:cNvSpPr>
              <a:spLocks noChangeArrowheads="1"/>
            </p:cNvSpPr>
            <p:nvPr/>
          </p:nvSpPr>
          <p:spPr bwMode="auto">
            <a:xfrm>
              <a:off x="6769309"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52" name="直線コネクタ 385"/>
            <p:cNvCxnSpPr>
              <a:cxnSpLocks noChangeShapeType="1"/>
            </p:cNvCxnSpPr>
            <p:nvPr/>
          </p:nvCxnSpPr>
          <p:spPr bwMode="auto">
            <a:xfrm flipH="1">
              <a:off x="7102660"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直線コネクタ 386"/>
            <p:cNvCxnSpPr>
              <a:cxnSpLocks noChangeShapeType="1"/>
            </p:cNvCxnSpPr>
            <p:nvPr/>
          </p:nvCxnSpPr>
          <p:spPr bwMode="auto">
            <a:xfrm flipH="1">
              <a:off x="7150281"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 name="直線コネクタ 34"/>
            <p:cNvCxnSpPr>
              <a:cxnSpLocks noChangeShapeType="1"/>
            </p:cNvCxnSpPr>
            <p:nvPr/>
          </p:nvCxnSpPr>
          <p:spPr bwMode="auto">
            <a:xfrm>
              <a:off x="5054930"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5" name="直線コネクタ 391"/>
            <p:cNvCxnSpPr>
              <a:cxnSpLocks noChangeShapeType="1"/>
            </p:cNvCxnSpPr>
            <p:nvPr/>
          </p:nvCxnSpPr>
          <p:spPr bwMode="auto">
            <a:xfrm flipH="1">
              <a:off x="5057908"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6" name="正方形/長方形 455"/>
            <p:cNvSpPr/>
            <p:nvPr/>
          </p:nvSpPr>
          <p:spPr bwMode="auto">
            <a:xfrm>
              <a:off x="741042"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85" name="グループ化 484"/>
          <p:cNvGrpSpPr/>
          <p:nvPr/>
        </p:nvGrpSpPr>
        <p:grpSpPr>
          <a:xfrm>
            <a:off x="4860032" y="1987774"/>
            <a:ext cx="1315420" cy="1417275"/>
            <a:chOff x="5028518" y="2191336"/>
            <a:chExt cx="2870991" cy="3846473"/>
          </a:xfrm>
        </p:grpSpPr>
        <p:sp>
          <p:nvSpPr>
            <p:cNvPr id="486" name="直方体 485"/>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正方形/長方形 486"/>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8" name="グループ化 487"/>
            <p:cNvGrpSpPr/>
            <p:nvPr/>
          </p:nvGrpSpPr>
          <p:grpSpPr>
            <a:xfrm>
              <a:off x="5059850" y="2201134"/>
              <a:ext cx="2839659" cy="3836675"/>
              <a:chOff x="5059850" y="2201134"/>
              <a:chExt cx="2839659" cy="3836675"/>
            </a:xfrm>
          </p:grpSpPr>
          <p:sp>
            <p:nvSpPr>
              <p:cNvPr id="503" name="正方形/長方形 502"/>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正方形/長方形 503"/>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正方形/長方形 504"/>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平行四辺形 505"/>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正方形/長方形 506"/>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正方形/長方形 507"/>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正方形/長方形 508"/>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正方形/長方形 509"/>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9" name="正方形/長方形 488"/>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正方形/長方形 489"/>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平行四辺形 490"/>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正方形/長方形 491"/>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正方形/長方形 492"/>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正方形/長方形 493"/>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正方形/長方形 494"/>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正方形/長方形 495"/>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直方体 496"/>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平行四辺形 498"/>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直方体 499"/>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直方体 500"/>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フローチャート : 直接アクセス記憶 501"/>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0" name="正方形/長方形 529"/>
          <p:cNvSpPr/>
          <p:nvPr/>
        </p:nvSpPr>
        <p:spPr>
          <a:xfrm rot="8040868">
            <a:off x="6877957" y="2516994"/>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rot="8040868">
            <a:off x="7612441" y="2516833"/>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正方形/長方形 548"/>
          <p:cNvSpPr/>
          <p:nvPr/>
        </p:nvSpPr>
        <p:spPr>
          <a:xfrm rot="5400000">
            <a:off x="7339528" y="2819940"/>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p:cNvSpPr/>
          <p:nvPr/>
        </p:nvSpPr>
        <p:spPr>
          <a:xfrm rot="5400000">
            <a:off x="6608030" y="2822793"/>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p:cNvSpPr/>
          <p:nvPr/>
        </p:nvSpPr>
        <p:spPr>
          <a:xfrm>
            <a:off x="6889062" y="2547046"/>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p:cNvSpPr/>
          <p:nvPr/>
        </p:nvSpPr>
        <p:spPr>
          <a:xfrm>
            <a:off x="6944462" y="2492705"/>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直方体 674"/>
          <p:cNvSpPr/>
          <p:nvPr/>
        </p:nvSpPr>
        <p:spPr bwMode="auto">
          <a:xfrm>
            <a:off x="5991327" y="3290771"/>
            <a:ext cx="789596" cy="83657"/>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76" name="グループ化 260"/>
          <p:cNvGrpSpPr>
            <a:grpSpLocks/>
          </p:cNvGrpSpPr>
          <p:nvPr/>
        </p:nvGrpSpPr>
        <p:grpSpPr bwMode="auto">
          <a:xfrm>
            <a:off x="5957944" y="2816552"/>
            <a:ext cx="803902" cy="535282"/>
            <a:chOff x="1259080" y="2072711"/>
            <a:chExt cx="1758846" cy="602327"/>
          </a:xfrm>
        </p:grpSpPr>
        <p:sp>
          <p:nvSpPr>
            <p:cNvPr id="696" name="台形 695"/>
            <p:cNvSpPr/>
            <p:nvPr/>
          </p:nvSpPr>
          <p:spPr>
            <a:xfrm>
              <a:off x="1259080" y="2471744"/>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7" name="台形 696"/>
            <p:cNvSpPr/>
            <p:nvPr/>
          </p:nvSpPr>
          <p:spPr>
            <a:xfrm>
              <a:off x="1259080" y="262902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8" name="台形 697"/>
            <p:cNvSpPr/>
            <p:nvPr/>
          </p:nvSpPr>
          <p:spPr>
            <a:xfrm flipV="1">
              <a:off x="1259080" y="259674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9" name="台形 698"/>
            <p:cNvSpPr/>
            <p:nvPr/>
          </p:nvSpPr>
          <p:spPr>
            <a:xfrm>
              <a:off x="1259080" y="256102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台形 699"/>
            <p:cNvSpPr/>
            <p:nvPr/>
          </p:nvSpPr>
          <p:spPr>
            <a:xfrm flipV="1">
              <a:off x="1259080" y="251501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1" name="台形 700"/>
            <p:cNvSpPr/>
            <p:nvPr/>
          </p:nvSpPr>
          <p:spPr>
            <a:xfrm flipV="1">
              <a:off x="1259080" y="2425728"/>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2" name="台形 701"/>
            <p:cNvSpPr/>
            <p:nvPr/>
          </p:nvSpPr>
          <p:spPr>
            <a:xfrm>
              <a:off x="1259080" y="2390701"/>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3" name="台形 702"/>
            <p:cNvSpPr/>
            <p:nvPr/>
          </p:nvSpPr>
          <p:spPr>
            <a:xfrm flipV="1">
              <a:off x="1259080" y="234537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4" name="台形 703"/>
            <p:cNvSpPr/>
            <p:nvPr/>
          </p:nvSpPr>
          <p:spPr>
            <a:xfrm>
              <a:off x="1259080" y="230759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5" name="台形 704"/>
            <p:cNvSpPr/>
            <p:nvPr/>
          </p:nvSpPr>
          <p:spPr>
            <a:xfrm flipV="1">
              <a:off x="1263843" y="2261582"/>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6" name="台形 705"/>
            <p:cNvSpPr/>
            <p:nvPr/>
          </p:nvSpPr>
          <p:spPr>
            <a:xfrm>
              <a:off x="1263843" y="2216253"/>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7" name="台形 706"/>
            <p:cNvSpPr/>
            <p:nvPr/>
          </p:nvSpPr>
          <p:spPr>
            <a:xfrm flipV="1">
              <a:off x="1263843" y="2170237"/>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8" name="台形 707"/>
            <p:cNvSpPr/>
            <p:nvPr/>
          </p:nvSpPr>
          <p:spPr>
            <a:xfrm>
              <a:off x="1263843" y="2122161"/>
              <a:ext cx="1729135" cy="4807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9" name="台形 708"/>
            <p:cNvSpPr/>
            <p:nvPr/>
          </p:nvSpPr>
          <p:spPr>
            <a:xfrm flipV="1">
              <a:off x="1288791" y="2072711"/>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77" name="グループ化 261"/>
          <p:cNvGrpSpPr>
            <a:grpSpLocks/>
          </p:cNvGrpSpPr>
          <p:nvPr/>
        </p:nvGrpSpPr>
        <p:grpSpPr bwMode="auto">
          <a:xfrm>
            <a:off x="5991327" y="2812034"/>
            <a:ext cx="836041" cy="474463"/>
            <a:chOff x="1332120" y="1916715"/>
            <a:chExt cx="1829166" cy="591616"/>
          </a:xfrm>
        </p:grpSpPr>
        <p:sp>
          <p:nvSpPr>
            <p:cNvPr id="681" name="台形 680"/>
            <p:cNvSpPr/>
            <p:nvPr/>
          </p:nvSpPr>
          <p:spPr>
            <a:xfrm>
              <a:off x="1427388" y="23050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2" name="台形 681"/>
            <p:cNvSpPr/>
            <p:nvPr/>
          </p:nvSpPr>
          <p:spPr>
            <a:xfrm>
              <a:off x="1427388" y="2462646"/>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3" name="台形 682"/>
            <p:cNvSpPr/>
            <p:nvPr/>
          </p:nvSpPr>
          <p:spPr>
            <a:xfrm flipV="1">
              <a:off x="1427388" y="242990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4" name="台形 683"/>
            <p:cNvSpPr/>
            <p:nvPr/>
          </p:nvSpPr>
          <p:spPr>
            <a:xfrm>
              <a:off x="1427388" y="239411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5" name="台形 684"/>
            <p:cNvSpPr/>
            <p:nvPr/>
          </p:nvSpPr>
          <p:spPr>
            <a:xfrm flipV="1">
              <a:off x="1427388" y="23484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6" name="台形 685"/>
            <p:cNvSpPr/>
            <p:nvPr/>
          </p:nvSpPr>
          <p:spPr>
            <a:xfrm flipV="1">
              <a:off x="1427388" y="225934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7" name="台形 686"/>
            <p:cNvSpPr/>
            <p:nvPr/>
          </p:nvSpPr>
          <p:spPr>
            <a:xfrm>
              <a:off x="1427388" y="222432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8" name="台形 687"/>
            <p:cNvSpPr/>
            <p:nvPr/>
          </p:nvSpPr>
          <p:spPr>
            <a:xfrm flipV="1">
              <a:off x="1427388" y="2178640"/>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9" name="台形 688"/>
            <p:cNvSpPr/>
            <p:nvPr/>
          </p:nvSpPr>
          <p:spPr>
            <a:xfrm>
              <a:off x="1427388" y="214056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0" name="台形 689"/>
            <p:cNvSpPr/>
            <p:nvPr/>
          </p:nvSpPr>
          <p:spPr>
            <a:xfrm flipV="1">
              <a:off x="1432151" y="209488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1" name="台形 690"/>
            <p:cNvSpPr/>
            <p:nvPr/>
          </p:nvSpPr>
          <p:spPr>
            <a:xfrm>
              <a:off x="1432151" y="2049200"/>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2" name="台形 691"/>
            <p:cNvSpPr/>
            <p:nvPr/>
          </p:nvSpPr>
          <p:spPr>
            <a:xfrm flipV="1">
              <a:off x="1432151" y="2003516"/>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3" name="台形 692"/>
            <p:cNvSpPr/>
            <p:nvPr/>
          </p:nvSpPr>
          <p:spPr>
            <a:xfrm>
              <a:off x="1332120" y="1957831"/>
              <a:ext cx="1829166"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台形 693"/>
            <p:cNvSpPr/>
            <p:nvPr/>
          </p:nvSpPr>
          <p:spPr>
            <a:xfrm flipV="1">
              <a:off x="1432151" y="191671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70" name="グループ化 260"/>
          <p:cNvGrpSpPr>
            <a:grpSpLocks/>
          </p:cNvGrpSpPr>
          <p:nvPr/>
        </p:nvGrpSpPr>
        <p:grpSpPr bwMode="auto">
          <a:xfrm>
            <a:off x="5957404" y="2805058"/>
            <a:ext cx="803902" cy="535282"/>
            <a:chOff x="1259080" y="2072711"/>
            <a:chExt cx="1758846" cy="602327"/>
          </a:xfrm>
        </p:grpSpPr>
        <p:sp>
          <p:nvSpPr>
            <p:cNvPr id="771" name="台形 770"/>
            <p:cNvSpPr/>
            <p:nvPr/>
          </p:nvSpPr>
          <p:spPr>
            <a:xfrm>
              <a:off x="1259080" y="2471744"/>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2" name="台形 771"/>
            <p:cNvSpPr/>
            <p:nvPr/>
          </p:nvSpPr>
          <p:spPr>
            <a:xfrm>
              <a:off x="1259080" y="262902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台形 772"/>
            <p:cNvSpPr/>
            <p:nvPr/>
          </p:nvSpPr>
          <p:spPr>
            <a:xfrm flipV="1">
              <a:off x="1259080" y="259674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台形 773"/>
            <p:cNvSpPr/>
            <p:nvPr/>
          </p:nvSpPr>
          <p:spPr>
            <a:xfrm>
              <a:off x="1259080" y="256102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台形 774"/>
            <p:cNvSpPr/>
            <p:nvPr/>
          </p:nvSpPr>
          <p:spPr>
            <a:xfrm flipV="1">
              <a:off x="1259080" y="251501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台形 775"/>
            <p:cNvSpPr/>
            <p:nvPr/>
          </p:nvSpPr>
          <p:spPr>
            <a:xfrm flipV="1">
              <a:off x="1259080" y="2425728"/>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台形 776"/>
            <p:cNvSpPr/>
            <p:nvPr/>
          </p:nvSpPr>
          <p:spPr>
            <a:xfrm>
              <a:off x="1259080" y="2390701"/>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8" name="台形 777"/>
            <p:cNvSpPr/>
            <p:nvPr/>
          </p:nvSpPr>
          <p:spPr>
            <a:xfrm flipV="1">
              <a:off x="1259080" y="234537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9" name="台形 778"/>
            <p:cNvSpPr/>
            <p:nvPr/>
          </p:nvSpPr>
          <p:spPr>
            <a:xfrm>
              <a:off x="1259080" y="230759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0" name="台形 779"/>
            <p:cNvSpPr/>
            <p:nvPr/>
          </p:nvSpPr>
          <p:spPr>
            <a:xfrm flipV="1">
              <a:off x="1263843" y="2261582"/>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1" name="台形 780"/>
            <p:cNvSpPr/>
            <p:nvPr/>
          </p:nvSpPr>
          <p:spPr>
            <a:xfrm>
              <a:off x="1263843" y="2216253"/>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2" name="台形 781"/>
            <p:cNvSpPr/>
            <p:nvPr/>
          </p:nvSpPr>
          <p:spPr>
            <a:xfrm flipV="1">
              <a:off x="1263843" y="2170237"/>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3" name="台形 782"/>
            <p:cNvSpPr/>
            <p:nvPr/>
          </p:nvSpPr>
          <p:spPr>
            <a:xfrm>
              <a:off x="1263843" y="2122161"/>
              <a:ext cx="1729135" cy="4807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4" name="台形 783"/>
            <p:cNvSpPr/>
            <p:nvPr/>
          </p:nvSpPr>
          <p:spPr>
            <a:xfrm flipV="1">
              <a:off x="1288791" y="2072711"/>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85" name="グループ化 261"/>
          <p:cNvGrpSpPr>
            <a:grpSpLocks/>
          </p:cNvGrpSpPr>
          <p:nvPr/>
        </p:nvGrpSpPr>
        <p:grpSpPr bwMode="auto">
          <a:xfrm>
            <a:off x="5990787" y="2800540"/>
            <a:ext cx="836041" cy="474463"/>
            <a:chOff x="1332120" y="1916715"/>
            <a:chExt cx="1829166" cy="591616"/>
          </a:xfrm>
        </p:grpSpPr>
        <p:sp>
          <p:nvSpPr>
            <p:cNvPr id="786" name="台形 785"/>
            <p:cNvSpPr/>
            <p:nvPr/>
          </p:nvSpPr>
          <p:spPr>
            <a:xfrm>
              <a:off x="1427388" y="23050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7" name="台形 786"/>
            <p:cNvSpPr/>
            <p:nvPr/>
          </p:nvSpPr>
          <p:spPr>
            <a:xfrm>
              <a:off x="1427388" y="2462646"/>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8" name="台形 787"/>
            <p:cNvSpPr/>
            <p:nvPr/>
          </p:nvSpPr>
          <p:spPr>
            <a:xfrm flipV="1">
              <a:off x="1427388" y="242990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9" name="台形 788"/>
            <p:cNvSpPr/>
            <p:nvPr/>
          </p:nvSpPr>
          <p:spPr>
            <a:xfrm>
              <a:off x="1427388" y="239411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0" name="台形 789"/>
            <p:cNvSpPr/>
            <p:nvPr/>
          </p:nvSpPr>
          <p:spPr>
            <a:xfrm flipV="1">
              <a:off x="1427388" y="23484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1" name="台形 790"/>
            <p:cNvSpPr/>
            <p:nvPr/>
          </p:nvSpPr>
          <p:spPr>
            <a:xfrm flipV="1">
              <a:off x="1427388" y="225934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2" name="台形 791"/>
            <p:cNvSpPr/>
            <p:nvPr/>
          </p:nvSpPr>
          <p:spPr>
            <a:xfrm>
              <a:off x="1427388" y="222432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3" name="台形 792"/>
            <p:cNvSpPr/>
            <p:nvPr/>
          </p:nvSpPr>
          <p:spPr>
            <a:xfrm flipV="1">
              <a:off x="1427388" y="2178640"/>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4" name="台形 793"/>
            <p:cNvSpPr/>
            <p:nvPr/>
          </p:nvSpPr>
          <p:spPr>
            <a:xfrm>
              <a:off x="1427388" y="214056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5" name="台形 794"/>
            <p:cNvSpPr/>
            <p:nvPr/>
          </p:nvSpPr>
          <p:spPr>
            <a:xfrm flipV="1">
              <a:off x="1432151" y="209488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6" name="台形 795"/>
            <p:cNvSpPr/>
            <p:nvPr/>
          </p:nvSpPr>
          <p:spPr>
            <a:xfrm>
              <a:off x="1432151" y="2049200"/>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7" name="台形 796"/>
            <p:cNvSpPr/>
            <p:nvPr/>
          </p:nvSpPr>
          <p:spPr>
            <a:xfrm flipV="1">
              <a:off x="1432151" y="2003516"/>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8" name="台形 797"/>
            <p:cNvSpPr/>
            <p:nvPr/>
          </p:nvSpPr>
          <p:spPr>
            <a:xfrm>
              <a:off x="1332120" y="1957831"/>
              <a:ext cx="1829166"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9" name="台形 798"/>
            <p:cNvSpPr/>
            <p:nvPr/>
          </p:nvSpPr>
          <p:spPr>
            <a:xfrm flipV="1">
              <a:off x="1432151" y="191671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58" name="直方体 757"/>
          <p:cNvSpPr/>
          <p:nvPr/>
        </p:nvSpPr>
        <p:spPr bwMode="auto">
          <a:xfrm>
            <a:off x="5926212" y="2795124"/>
            <a:ext cx="921679" cy="106861"/>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59" name="グループ化 758"/>
          <p:cNvGrpSpPr/>
          <p:nvPr/>
        </p:nvGrpSpPr>
        <p:grpSpPr>
          <a:xfrm>
            <a:off x="6042131" y="2563945"/>
            <a:ext cx="704963" cy="295914"/>
            <a:chOff x="8630392" y="2324269"/>
            <a:chExt cx="704963" cy="295914"/>
          </a:xfrm>
        </p:grpSpPr>
        <p:sp>
          <p:nvSpPr>
            <p:cNvPr id="760" name="直方体 759"/>
            <p:cNvSpPr/>
            <p:nvPr/>
          </p:nvSpPr>
          <p:spPr>
            <a:xfrm>
              <a:off x="8653199" y="2360460"/>
              <a:ext cx="659191" cy="259723"/>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3" name="直方体 762"/>
            <p:cNvSpPr/>
            <p:nvPr/>
          </p:nvSpPr>
          <p:spPr>
            <a:xfrm>
              <a:off x="8630392" y="2324269"/>
              <a:ext cx="704963" cy="10870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5" name="テキスト ボックス 764"/>
            <p:cNvSpPr txBox="1"/>
            <p:nvPr/>
          </p:nvSpPr>
          <p:spPr>
            <a:xfrm>
              <a:off x="8709685" y="2397439"/>
              <a:ext cx="528586" cy="215444"/>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766" name="グループ化 765"/>
          <p:cNvGrpSpPr/>
          <p:nvPr/>
        </p:nvGrpSpPr>
        <p:grpSpPr>
          <a:xfrm>
            <a:off x="6041795" y="2343078"/>
            <a:ext cx="704963" cy="304500"/>
            <a:chOff x="8623698" y="1887103"/>
            <a:chExt cx="704963" cy="304500"/>
          </a:xfrm>
        </p:grpSpPr>
        <p:sp>
          <p:nvSpPr>
            <p:cNvPr id="767" name="直方体 766"/>
            <p:cNvSpPr/>
            <p:nvPr/>
          </p:nvSpPr>
          <p:spPr>
            <a:xfrm>
              <a:off x="8646763" y="1921212"/>
              <a:ext cx="659191" cy="259723"/>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8" name="直方体 767"/>
            <p:cNvSpPr/>
            <p:nvPr/>
          </p:nvSpPr>
          <p:spPr>
            <a:xfrm>
              <a:off x="8623698" y="1887103"/>
              <a:ext cx="704963" cy="10870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9" name="テキスト ボックス 768"/>
            <p:cNvSpPr txBox="1"/>
            <p:nvPr/>
          </p:nvSpPr>
          <p:spPr>
            <a:xfrm>
              <a:off x="8709685" y="1976159"/>
              <a:ext cx="528586" cy="215444"/>
            </a:xfrm>
            <a:prstGeom prst="rect">
              <a:avLst/>
            </a:prstGeom>
            <a:noFill/>
          </p:spPr>
          <p:txBody>
            <a:bodyPr wrap="square" rtlCol="0">
              <a:spAutoFit/>
            </a:bodyPr>
            <a:lstStyle/>
            <a:p>
              <a:r>
                <a:rPr kumimoji="1" lang="en-US" altLang="ja-JP" sz="8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679" name="平行四辺形 678"/>
          <p:cNvSpPr/>
          <p:nvPr/>
        </p:nvSpPr>
        <p:spPr bwMode="auto">
          <a:xfrm>
            <a:off x="6638680" y="3279780"/>
            <a:ext cx="184336" cy="70223"/>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51" name="正方形/長方形 550"/>
          <p:cNvSpPr/>
          <p:nvPr/>
        </p:nvSpPr>
        <p:spPr>
          <a:xfrm rot="5400000">
            <a:off x="6689996" y="3186649"/>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正方形/長方形 528"/>
          <p:cNvSpPr/>
          <p:nvPr/>
        </p:nvSpPr>
        <p:spPr>
          <a:xfrm rot="8040868">
            <a:off x="6724172" y="3170646"/>
            <a:ext cx="196900"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2" name="グループ化 531"/>
          <p:cNvGrpSpPr/>
          <p:nvPr/>
        </p:nvGrpSpPr>
        <p:grpSpPr>
          <a:xfrm>
            <a:off x="7484710" y="3149011"/>
            <a:ext cx="123617" cy="119164"/>
            <a:chOff x="3910231" y="5138394"/>
            <a:chExt cx="301729" cy="315214"/>
          </a:xfrm>
        </p:grpSpPr>
        <p:sp>
          <p:nvSpPr>
            <p:cNvPr id="533" name="フローチャート : 結合子 532"/>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フローチャート : 結合子 533"/>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フローチャート : 結合子 538"/>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フローチャート: 手作業 539"/>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2" name="グループ化 541"/>
          <p:cNvGrpSpPr/>
          <p:nvPr/>
        </p:nvGrpSpPr>
        <p:grpSpPr>
          <a:xfrm>
            <a:off x="6783168" y="3253794"/>
            <a:ext cx="123617" cy="120634"/>
            <a:chOff x="999802" y="4983409"/>
            <a:chExt cx="301729" cy="319103"/>
          </a:xfrm>
        </p:grpSpPr>
        <p:grpSp>
          <p:nvGrpSpPr>
            <p:cNvPr id="543" name="グループ化 542"/>
            <p:cNvGrpSpPr/>
            <p:nvPr/>
          </p:nvGrpSpPr>
          <p:grpSpPr>
            <a:xfrm>
              <a:off x="999802" y="4988192"/>
              <a:ext cx="301729" cy="314320"/>
              <a:chOff x="2792769" y="4986888"/>
              <a:chExt cx="301729" cy="314320"/>
            </a:xfrm>
          </p:grpSpPr>
          <p:sp>
            <p:nvSpPr>
              <p:cNvPr id="545" name="フローチャート : 結合子 54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フローチャート : 結合子 54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フローチャート : 結合子 54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4" name="フローチャート: 手作業 54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8" name="正方形/長方形 547"/>
          <p:cNvSpPr/>
          <p:nvPr/>
        </p:nvSpPr>
        <p:spPr>
          <a:xfrm>
            <a:off x="6801580" y="3196014"/>
            <a:ext cx="714243" cy="1764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正方形/長方形 549"/>
          <p:cNvSpPr/>
          <p:nvPr/>
        </p:nvSpPr>
        <p:spPr>
          <a:xfrm>
            <a:off x="6760335" y="3241816"/>
            <a:ext cx="735304"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平行四辺形 551"/>
          <p:cNvSpPr/>
          <p:nvPr/>
        </p:nvSpPr>
        <p:spPr>
          <a:xfrm>
            <a:off x="7383797" y="3194656"/>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平行四辺形 552"/>
          <p:cNvSpPr/>
          <p:nvPr/>
        </p:nvSpPr>
        <p:spPr>
          <a:xfrm>
            <a:off x="6778517" y="3198150"/>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平行四辺形 553"/>
          <p:cNvSpPr/>
          <p:nvPr/>
        </p:nvSpPr>
        <p:spPr>
          <a:xfrm>
            <a:off x="7474646" y="3104474"/>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5" name="グループ化 554"/>
          <p:cNvGrpSpPr/>
          <p:nvPr/>
        </p:nvGrpSpPr>
        <p:grpSpPr>
          <a:xfrm>
            <a:off x="7420644" y="3173407"/>
            <a:ext cx="245065" cy="122854"/>
            <a:chOff x="3148620" y="4589298"/>
            <a:chExt cx="598163" cy="324975"/>
          </a:xfrm>
        </p:grpSpPr>
        <p:sp>
          <p:nvSpPr>
            <p:cNvPr id="556" name="円柱 55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円柱 55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直方体 55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平行四辺形 55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0" name="正方形/長方形 559"/>
          <p:cNvSpPr/>
          <p:nvPr/>
        </p:nvSpPr>
        <p:spPr>
          <a:xfrm rot="8040868" flipV="1">
            <a:off x="7446693" y="3159506"/>
            <a:ext cx="20210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p:cNvSpPr/>
          <p:nvPr/>
        </p:nvSpPr>
        <p:spPr>
          <a:xfrm>
            <a:off x="6889062" y="2995887"/>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5" name="グループ化 564"/>
          <p:cNvGrpSpPr/>
          <p:nvPr/>
        </p:nvGrpSpPr>
        <p:grpSpPr>
          <a:xfrm>
            <a:off x="7383797" y="3255264"/>
            <a:ext cx="123617" cy="119164"/>
            <a:chOff x="2792769" y="4985994"/>
            <a:chExt cx="301729" cy="315214"/>
          </a:xfrm>
        </p:grpSpPr>
        <p:grpSp>
          <p:nvGrpSpPr>
            <p:cNvPr id="566" name="グループ化 565"/>
            <p:cNvGrpSpPr/>
            <p:nvPr/>
          </p:nvGrpSpPr>
          <p:grpSpPr>
            <a:xfrm>
              <a:off x="2792769" y="4986888"/>
              <a:ext cx="301729" cy="314320"/>
              <a:chOff x="2792769" y="4986888"/>
              <a:chExt cx="301729" cy="314320"/>
            </a:xfrm>
          </p:grpSpPr>
          <p:sp>
            <p:nvSpPr>
              <p:cNvPr id="568" name="フローチャート : 結合子 567"/>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フローチャート : 結合子 568"/>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フローチャート : 結合子 569"/>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7" name="フローチャート: 手作業 566"/>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4" name="正方形/長方形 633"/>
          <p:cNvSpPr/>
          <p:nvPr/>
        </p:nvSpPr>
        <p:spPr>
          <a:xfrm>
            <a:off x="6760335" y="3129540"/>
            <a:ext cx="75414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正方形/長方形 634"/>
          <p:cNvSpPr/>
          <p:nvPr/>
        </p:nvSpPr>
        <p:spPr>
          <a:xfrm rot="8040868">
            <a:off x="7455359" y="3066943"/>
            <a:ext cx="201173"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正方形/長方形 635"/>
          <p:cNvSpPr/>
          <p:nvPr/>
        </p:nvSpPr>
        <p:spPr>
          <a:xfrm rot="5400000">
            <a:off x="7426864" y="3185503"/>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1" name="グループ化 570"/>
          <p:cNvGrpSpPr/>
          <p:nvPr/>
        </p:nvGrpSpPr>
        <p:grpSpPr>
          <a:xfrm>
            <a:off x="6767941" y="3119168"/>
            <a:ext cx="822820" cy="122649"/>
            <a:chOff x="962635" y="4616735"/>
            <a:chExt cx="2008365" cy="324433"/>
          </a:xfrm>
        </p:grpSpPr>
        <p:grpSp>
          <p:nvGrpSpPr>
            <p:cNvPr id="572" name="グループ化 571"/>
            <p:cNvGrpSpPr/>
            <p:nvPr/>
          </p:nvGrpSpPr>
          <p:grpSpPr>
            <a:xfrm>
              <a:off x="962635" y="4787750"/>
              <a:ext cx="1866457" cy="153418"/>
              <a:chOff x="5575944" y="5070012"/>
              <a:chExt cx="1866457" cy="153418"/>
            </a:xfrm>
          </p:grpSpPr>
          <p:sp>
            <p:nvSpPr>
              <p:cNvPr id="599" name="直方体 59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フローチャート : 直接アクセス記憶 59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フローチャート : 直接アクセス記憶 60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フローチャート : 直接アクセス記憶 60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フローチャート : 直接アクセス記憶 60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フローチャート : 直接アクセス記憶 60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フローチャート : 直接アクセス記憶 60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フローチャート : 直接アクセス記憶 60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フローチャート : 直接アクセス記憶 60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フローチャート : 直接アクセス記憶 60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フローチャート : 直接アクセス記憶 60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フローチャート : 直接アクセス記憶 61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フローチャート : 直接アクセス記憶 61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フローチャート : 直接アクセス記憶 61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フローチャート : 直接アクセス記憶 61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フローチャート : 直接アクセス記憶 61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フローチャート : 直接アクセス記憶 61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フローチャート : 直接アクセス記憶 61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フローチャート : 直接アクセス記憶 61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フローチャート : 直接アクセス記憶 61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ローチャート : 直接アクセス記憶 61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フローチャート : 直接アクセス記憶 62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フローチャート : 直接アクセス記憶 62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正方形/長方形 62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3" name="グループ化 572"/>
            <p:cNvGrpSpPr/>
            <p:nvPr/>
          </p:nvGrpSpPr>
          <p:grpSpPr>
            <a:xfrm>
              <a:off x="1104543" y="4616735"/>
              <a:ext cx="1866457" cy="153418"/>
              <a:chOff x="5575944" y="5070012"/>
              <a:chExt cx="1866457" cy="153418"/>
            </a:xfrm>
          </p:grpSpPr>
          <p:sp>
            <p:nvSpPr>
              <p:cNvPr id="574" name="直方体 57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フローチャート : 直接アクセス記憶 57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フローチャート : 直接アクセス記憶 57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フローチャート : 直接アクセス記憶 57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フローチャート : 直接アクセス記憶 57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フローチャート : 直接アクセス記憶 57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フローチャート : 直接アクセス記憶 57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フローチャート : 直接アクセス記憶 58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フローチャート : 直接アクセス記憶 58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フローチャート : 直接アクセス記憶 58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フローチャート : 直接アクセス記憶 58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フローチャート : 直接アクセス記憶 58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フローチャート : 直接アクセス記憶 58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フローチャート : 直接アクセス記憶 58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フローチャート : 直接アクセス記憶 58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フローチャート : 直接アクセス記憶 58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フローチャート : 直接アクセス記憶 58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フローチャート : 直接アクセス記憶 59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フローチャート : 直接アクセス記憶 59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フローチャート : 直接アクセス記憶 59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フローチャート : 直接アクセス記憶 59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フローチャート : 直接アクセス記憶 59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フローチャート : 直接アクセス記憶 59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フローチャート : 直接アクセス記憶 59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正方形/長方形 59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1" name="正方形/長方形 350"/>
          <p:cNvSpPr/>
          <p:nvPr/>
        </p:nvSpPr>
        <p:spPr>
          <a:xfrm rot="5400000">
            <a:off x="2231829" y="3184312"/>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p:cNvSpPr/>
          <p:nvPr/>
        </p:nvSpPr>
        <p:spPr>
          <a:xfrm>
            <a:off x="2302168" y="3127203"/>
            <a:ext cx="75414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178588" y="1941187"/>
            <a:ext cx="432048" cy="369332"/>
          </a:xfrm>
          <a:prstGeom prst="rect">
            <a:avLst/>
          </a:prstGeom>
          <a:solidFill>
            <a:schemeClr val="bg1"/>
          </a:solidFill>
        </p:spPr>
        <p:txBody>
          <a:bodyPr wrap="square" rtlCol="0">
            <a:spAutoFit/>
          </a:bodyPr>
          <a:lstStyle/>
          <a:p>
            <a:r>
              <a:rPr kumimoji="1" lang="ja-JP" altLang="en-US" b="1" dirty="0" smtClean="0">
                <a:latin typeface="HGS創英角ｺﾞｼｯｸUB" pitchFamily="50" charset="-128"/>
                <a:ea typeface="HGS創英角ｺﾞｼｯｸUB" pitchFamily="50" charset="-128"/>
              </a:rPr>
              <a:t>①</a:t>
            </a:r>
            <a:endParaRPr kumimoji="1" lang="ja-JP" altLang="en-US" b="1" dirty="0">
              <a:latin typeface="HGS創英角ｺﾞｼｯｸUB" pitchFamily="50" charset="-128"/>
              <a:ea typeface="HGS創英角ｺﾞｼｯｸUB" pitchFamily="50" charset="-128"/>
            </a:endParaRPr>
          </a:p>
        </p:txBody>
      </p:sp>
      <p:sp>
        <p:nvSpPr>
          <p:cNvPr id="624" name="テキスト ボックス 623"/>
          <p:cNvSpPr txBox="1"/>
          <p:nvPr/>
        </p:nvSpPr>
        <p:spPr>
          <a:xfrm>
            <a:off x="5410696" y="1951448"/>
            <a:ext cx="432048" cy="369332"/>
          </a:xfrm>
          <a:prstGeom prst="rect">
            <a:avLst/>
          </a:prstGeom>
          <a:solidFill>
            <a:schemeClr val="bg1"/>
          </a:solidFill>
        </p:spPr>
        <p:txBody>
          <a:bodyPr wrap="square" rtlCol="0">
            <a:spAutoFit/>
          </a:bodyPr>
          <a:lstStyle/>
          <a:p>
            <a:r>
              <a:rPr lang="ja-JP" altLang="en-US" b="1" dirty="0">
                <a:latin typeface="HGS創英角ｺﾞｼｯｸUB" pitchFamily="50" charset="-128"/>
                <a:ea typeface="HGS創英角ｺﾞｼｯｸUB" pitchFamily="50" charset="-128"/>
              </a:rPr>
              <a:t>②</a:t>
            </a:r>
            <a:endParaRPr kumimoji="1" lang="ja-JP" altLang="en-US" b="1" dirty="0">
              <a:latin typeface="HGS創英角ｺﾞｼｯｸUB" pitchFamily="50" charset="-128"/>
              <a:ea typeface="HGS創英角ｺﾞｼｯｸUB" pitchFamily="50" charset="-128"/>
            </a:endParaRPr>
          </a:p>
        </p:txBody>
      </p:sp>
      <p:sp>
        <p:nvSpPr>
          <p:cNvPr id="625" name="テキスト ボックス 624"/>
          <p:cNvSpPr txBox="1"/>
          <p:nvPr/>
        </p:nvSpPr>
        <p:spPr>
          <a:xfrm>
            <a:off x="7903742" y="332656"/>
            <a:ext cx="716863"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18.6.8</a:t>
            </a:r>
            <a:endParaRPr kumimoji="1" lang="ja-JP" altLang="en-US" sz="1200" dirty="0"/>
          </a:p>
        </p:txBody>
      </p:sp>
      <p:sp>
        <p:nvSpPr>
          <p:cNvPr id="626" name="テキスト ボックス 625"/>
          <p:cNvSpPr txBox="1"/>
          <p:nvPr/>
        </p:nvSpPr>
        <p:spPr>
          <a:xfrm>
            <a:off x="8112005" y="559713"/>
            <a:ext cx="492443" cy="276999"/>
          </a:xfrm>
          <a:prstGeom prst="rect">
            <a:avLst/>
          </a:prstGeom>
          <a:noFill/>
        </p:spPr>
        <p:txBody>
          <a:bodyPr wrap="none" rtlCol="0">
            <a:spAutoFit/>
          </a:bodyPr>
          <a:lstStyle/>
          <a:p>
            <a:r>
              <a:rPr lang="ja-JP" altLang="en-US" sz="1200" dirty="0" smtClean="0"/>
              <a:t>全員</a:t>
            </a:r>
            <a:endParaRPr kumimoji="1" lang="ja-JP" altLang="en-US" sz="1200"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39" y="3933056"/>
            <a:ext cx="2364847" cy="119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66" y="3935069"/>
            <a:ext cx="2024062" cy="103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テキスト ボックス 626"/>
          <p:cNvSpPr txBox="1"/>
          <p:nvPr/>
        </p:nvSpPr>
        <p:spPr>
          <a:xfrm>
            <a:off x="5205097" y="3716451"/>
            <a:ext cx="1959191" cy="276999"/>
          </a:xfrm>
          <a:prstGeom prst="rect">
            <a:avLst/>
          </a:prstGeom>
          <a:noFill/>
        </p:spPr>
        <p:txBody>
          <a:bodyPr wrap="none" rtlCol="0">
            <a:spAutoFit/>
          </a:bodyPr>
          <a:lstStyle/>
          <a:p>
            <a:r>
              <a:rPr lang="ja-JP" altLang="en-US" sz="1200" dirty="0"/>
              <a:t>計</a:t>
            </a:r>
            <a:r>
              <a:rPr lang="ja-JP" altLang="en-US" sz="1200" dirty="0" smtClean="0"/>
              <a:t>測器：</a:t>
            </a:r>
            <a:r>
              <a:rPr lang="ja-JP" altLang="en-US" sz="1200" dirty="0"/>
              <a:t>プッシュプルゲージ</a:t>
            </a:r>
            <a:endParaRPr lang="en-US" altLang="ja-JP" sz="1200" dirty="0" smtClean="0"/>
          </a:p>
        </p:txBody>
      </p:sp>
      <p:sp>
        <p:nvSpPr>
          <p:cNvPr id="628"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１６</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調査１</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630" name="テキスト ボックス 629"/>
          <p:cNvSpPr txBox="1"/>
          <p:nvPr/>
        </p:nvSpPr>
        <p:spPr>
          <a:xfrm>
            <a:off x="8230345" y="35332"/>
            <a:ext cx="851871" cy="369332"/>
          </a:xfrm>
          <a:prstGeom prst="rect">
            <a:avLst/>
          </a:prstGeom>
          <a:noFill/>
        </p:spPr>
        <p:txBody>
          <a:bodyPr wrap="square" rtlCol="0">
            <a:spAutoFit/>
          </a:bodyPr>
          <a:lstStyle/>
          <a:p>
            <a:r>
              <a:rPr kumimoji="1" lang="en-US" altLang="ja-JP" dirty="0" smtClean="0"/>
              <a:t>15/21</a:t>
            </a:r>
            <a:endParaRPr kumimoji="1" lang="ja-JP" altLang="en-US" dirty="0"/>
          </a:p>
        </p:txBody>
      </p:sp>
      <p:sp>
        <p:nvSpPr>
          <p:cNvPr id="629" name="角丸四角形吹き出し 628"/>
          <p:cNvSpPr/>
          <p:nvPr/>
        </p:nvSpPr>
        <p:spPr>
          <a:xfrm>
            <a:off x="3607591" y="1234815"/>
            <a:ext cx="1800173" cy="1228711"/>
          </a:xfrm>
          <a:prstGeom prst="wedgeRoundRectCallout">
            <a:avLst>
              <a:gd name="adj1" fmla="val -59891"/>
              <a:gd name="adj2" fmla="val -6345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お題目に対し</a:t>
            </a:r>
            <a:endParaRPr lang="en-US" altLang="ja-JP" dirty="0" smtClean="0">
              <a:solidFill>
                <a:schemeClr val="tx1"/>
              </a:solidFill>
            </a:endParaRPr>
          </a:p>
          <a:p>
            <a:pPr algn="ctr"/>
            <a:r>
              <a:rPr kumimoji="1" lang="ja-JP" altLang="en-US" dirty="0" smtClean="0">
                <a:solidFill>
                  <a:schemeClr val="tx1"/>
                </a:solidFill>
              </a:rPr>
              <a:t>リフタの現状と</a:t>
            </a:r>
            <a:endParaRPr kumimoji="1" lang="en-US" altLang="ja-JP" dirty="0" smtClean="0">
              <a:solidFill>
                <a:schemeClr val="tx1"/>
              </a:solidFill>
            </a:endParaRPr>
          </a:p>
          <a:p>
            <a:pPr algn="ctr"/>
            <a:r>
              <a:rPr lang="ja-JP" altLang="en-US" dirty="0" smtClean="0">
                <a:solidFill>
                  <a:schemeClr val="tx1"/>
                </a:solidFill>
              </a:rPr>
              <a:t>対策案をつけて</a:t>
            </a:r>
            <a:r>
              <a:rPr lang="ja-JP" altLang="en-US" dirty="0">
                <a:solidFill>
                  <a:schemeClr val="tx1"/>
                </a:solidFill>
              </a:rPr>
              <a:t>言</a:t>
            </a:r>
            <a:r>
              <a:rPr lang="ja-JP" altLang="en-US" dirty="0" smtClean="0">
                <a:solidFill>
                  <a:schemeClr val="tx1"/>
                </a:solidFill>
              </a:rPr>
              <a:t>ってる</a:t>
            </a:r>
            <a:endParaRPr kumimoji="1" lang="ja-JP" altLang="en-US" dirty="0">
              <a:solidFill>
                <a:schemeClr val="tx1"/>
              </a:solidFill>
            </a:endParaRPr>
          </a:p>
        </p:txBody>
      </p:sp>
      <p:sp>
        <p:nvSpPr>
          <p:cNvPr id="632" name="角丸四角形吹き出し 631"/>
          <p:cNvSpPr/>
          <p:nvPr/>
        </p:nvSpPr>
        <p:spPr>
          <a:xfrm>
            <a:off x="2055196" y="2913785"/>
            <a:ext cx="2684639" cy="678402"/>
          </a:xfrm>
          <a:prstGeom prst="wedgeRoundRectCallout">
            <a:avLst>
              <a:gd name="adj1" fmla="val -43888"/>
              <a:gd name="adj2" fmla="val 13285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コロコンをつけるんだとは見落としてしまう</a:t>
            </a:r>
            <a:endParaRPr kumimoji="1" lang="ja-JP" altLang="en-US" dirty="0">
              <a:solidFill>
                <a:schemeClr val="tx1"/>
              </a:solidFill>
            </a:endParaRPr>
          </a:p>
        </p:txBody>
      </p:sp>
      <p:sp>
        <p:nvSpPr>
          <p:cNvPr id="633" name="角丸四角形吹き出し 632"/>
          <p:cNvSpPr/>
          <p:nvPr/>
        </p:nvSpPr>
        <p:spPr>
          <a:xfrm>
            <a:off x="4115560" y="258110"/>
            <a:ext cx="2724258" cy="705484"/>
          </a:xfrm>
          <a:prstGeom prst="wedgeRoundRectCallout">
            <a:avLst>
              <a:gd name="adj1" fmla="val -109182"/>
              <a:gd name="adj2" fmla="val -550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要因調査なのか</a:t>
            </a:r>
            <a:endParaRPr lang="en-US" altLang="ja-JP" dirty="0" smtClean="0">
              <a:solidFill>
                <a:schemeClr val="tx1"/>
              </a:solidFill>
            </a:endParaRPr>
          </a:p>
          <a:p>
            <a:pPr algn="ctr"/>
            <a:r>
              <a:rPr lang="ja-JP" altLang="en-US" dirty="0" smtClean="0">
                <a:solidFill>
                  <a:schemeClr val="tx1"/>
                </a:solidFill>
              </a:rPr>
              <a:t>対策案の検証なの</a:t>
            </a:r>
            <a:r>
              <a:rPr lang="ja-JP" altLang="en-US" dirty="0">
                <a:solidFill>
                  <a:schemeClr val="tx1"/>
                </a:solidFill>
              </a:rPr>
              <a:t>か</a:t>
            </a:r>
            <a:endParaRPr kumimoji="1" lang="ja-JP" altLang="en-US" dirty="0">
              <a:solidFill>
                <a:schemeClr val="tx1"/>
              </a:solidFill>
            </a:endParaRPr>
          </a:p>
        </p:txBody>
      </p:sp>
      <p:sp>
        <p:nvSpPr>
          <p:cNvPr id="637" name="角丸四角形吹き出し 636"/>
          <p:cNvSpPr/>
          <p:nvPr/>
        </p:nvSpPr>
        <p:spPr>
          <a:xfrm>
            <a:off x="1859285" y="4943954"/>
            <a:ext cx="5029156" cy="858721"/>
          </a:xfrm>
          <a:prstGeom prst="wedgeRoundRectCallout">
            <a:avLst>
              <a:gd name="adj1" fmla="val -35543"/>
              <a:gd name="adj2" fmla="val 9896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リフタをそのままでは使えないのは問題！でその先の改善をやることで問題がないって素直な答えではないですね</a:t>
            </a:r>
            <a:endParaRPr kumimoji="1" lang="ja-JP" altLang="en-US" dirty="0">
              <a:solidFill>
                <a:schemeClr val="tx1"/>
              </a:solidFill>
            </a:endParaRPr>
          </a:p>
        </p:txBody>
      </p:sp>
    </p:spTree>
    <p:extLst>
      <p:ext uri="{BB962C8B-B14F-4D97-AF65-F5344CB8AC3E}">
        <p14:creationId xmlns:p14="http://schemas.microsoft.com/office/powerpoint/2010/main" val="39788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wipe(down)">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2"/>
                                        </p:tgtEl>
                                        <p:attrNameLst>
                                          <p:attrName>style.visibility</p:attrName>
                                        </p:attrNameLst>
                                      </p:cBhvr>
                                      <p:to>
                                        <p:strVal val="visible"/>
                                      </p:to>
                                    </p:set>
                                    <p:animEffect transition="in" filter="wipe(down)">
                                      <p:cBhvr>
                                        <p:cTn id="12" dur="500"/>
                                        <p:tgtEl>
                                          <p:spTgt spid="6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3"/>
                                        </p:tgtEl>
                                        <p:attrNameLst>
                                          <p:attrName>style.visibility</p:attrName>
                                        </p:attrNameLst>
                                      </p:cBhvr>
                                      <p:to>
                                        <p:strVal val="visible"/>
                                      </p:to>
                                    </p:set>
                                    <p:animEffect transition="in" filter="wipe(down)">
                                      <p:cBhvr>
                                        <p:cTn id="17" dur="500"/>
                                        <p:tgtEl>
                                          <p:spTgt spid="6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7"/>
                                        </p:tgtEl>
                                        <p:attrNameLst>
                                          <p:attrName>style.visibility</p:attrName>
                                        </p:attrNameLst>
                                      </p:cBhvr>
                                      <p:to>
                                        <p:strVal val="visible"/>
                                      </p:to>
                                    </p:set>
                                    <p:animEffect transition="in" filter="wipe(down)">
                                      <p:cBhvr>
                                        <p:cTn id="22"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animBg="1"/>
      <p:bldP spid="632" grpId="0" animBg="1"/>
      <p:bldP spid="633" grpId="0" animBg="1"/>
      <p:bldP spid="6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03" y="3460696"/>
            <a:ext cx="3852820" cy="234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443036" y="634336"/>
            <a:ext cx="2444900" cy="369332"/>
          </a:xfrm>
          <a:prstGeom prst="rect">
            <a:avLst/>
          </a:prstGeom>
          <a:noFill/>
        </p:spPr>
        <p:txBody>
          <a:bodyPr wrap="none" rtlCol="0">
            <a:spAutoFit/>
          </a:bodyPr>
          <a:lstStyle/>
          <a:p>
            <a:r>
              <a:rPr lang="ja-JP" altLang="en-US" b="1" dirty="0" smtClean="0"/>
              <a:t>作業性に問題はないか</a:t>
            </a:r>
            <a:endParaRPr kumimoji="1" lang="en-US" altLang="ja-JP" b="1" dirty="0" smtClean="0"/>
          </a:p>
        </p:txBody>
      </p:sp>
      <p:sp>
        <p:nvSpPr>
          <p:cNvPr id="73" name="テキスト ボックス 72"/>
          <p:cNvSpPr txBox="1"/>
          <p:nvPr/>
        </p:nvSpPr>
        <p:spPr>
          <a:xfrm>
            <a:off x="288925" y="874365"/>
            <a:ext cx="2533066" cy="584775"/>
          </a:xfrm>
          <a:prstGeom prst="rect">
            <a:avLst/>
          </a:prstGeom>
          <a:noFill/>
        </p:spPr>
        <p:txBody>
          <a:bodyPr wrap="none" rtlCol="0">
            <a:spAutoFit/>
          </a:bodyPr>
          <a:lstStyle/>
          <a:p>
            <a:r>
              <a:rPr kumimoji="1" lang="ja-JP" altLang="en-US" sz="1600" dirty="0" smtClean="0"/>
              <a:t>①空箱を投入、ストッカから</a:t>
            </a:r>
            <a:endParaRPr lang="en-US" altLang="ja-JP" sz="1600" dirty="0" smtClean="0"/>
          </a:p>
          <a:p>
            <a:r>
              <a:rPr kumimoji="1" lang="ja-JP" altLang="en-US" sz="1600" dirty="0"/>
              <a:t>　</a:t>
            </a:r>
            <a:r>
              <a:rPr kumimoji="1" lang="ja-JP" altLang="en-US" sz="1600" dirty="0" smtClean="0"/>
              <a:t>完成品を台車に引き出す</a:t>
            </a:r>
            <a:endParaRPr kumimoji="1" lang="ja-JP" altLang="en-US" sz="1600" dirty="0"/>
          </a:p>
        </p:txBody>
      </p:sp>
      <p:sp>
        <p:nvSpPr>
          <p:cNvPr id="252" name="テキスト ボックス 251"/>
          <p:cNvSpPr txBox="1"/>
          <p:nvPr/>
        </p:nvSpPr>
        <p:spPr>
          <a:xfrm>
            <a:off x="4863202" y="781055"/>
            <a:ext cx="2793440" cy="338554"/>
          </a:xfrm>
          <a:prstGeom prst="rect">
            <a:avLst/>
          </a:prstGeom>
          <a:noFill/>
        </p:spPr>
        <p:txBody>
          <a:bodyPr wrap="square" rtlCol="0">
            <a:spAutoFit/>
          </a:bodyPr>
          <a:lstStyle/>
          <a:p>
            <a:r>
              <a:rPr lang="ja-JP" altLang="en-US" sz="1600" dirty="0" smtClean="0"/>
              <a:t>②台車をリフタ</a:t>
            </a:r>
            <a:r>
              <a:rPr kumimoji="1" lang="ja-JP" altLang="en-US" sz="1600" dirty="0" smtClean="0"/>
              <a:t>まで</a:t>
            </a:r>
            <a:r>
              <a:rPr lang="ja-JP" altLang="en-US" sz="1600" dirty="0"/>
              <a:t>搬送</a:t>
            </a:r>
            <a:r>
              <a:rPr lang="ja-JP" altLang="en-US" sz="1600" dirty="0" smtClean="0"/>
              <a:t>する</a:t>
            </a:r>
            <a:endParaRPr kumimoji="1" lang="en-US" altLang="ja-JP" sz="1600" dirty="0" smtClean="0"/>
          </a:p>
        </p:txBody>
      </p:sp>
      <p:sp>
        <p:nvSpPr>
          <p:cNvPr id="698" name="テキスト ボックス 697"/>
          <p:cNvSpPr txBox="1"/>
          <p:nvPr/>
        </p:nvSpPr>
        <p:spPr>
          <a:xfrm>
            <a:off x="4860032" y="1000793"/>
            <a:ext cx="3102744" cy="338554"/>
          </a:xfrm>
          <a:prstGeom prst="rect">
            <a:avLst/>
          </a:prstGeom>
          <a:noFill/>
        </p:spPr>
        <p:txBody>
          <a:bodyPr wrap="square" rtlCol="0">
            <a:spAutoFit/>
          </a:bodyPr>
          <a:lstStyle/>
          <a:p>
            <a:r>
              <a:rPr lang="ja-JP" altLang="en-US" sz="1600" dirty="0" smtClean="0"/>
              <a:t>③</a:t>
            </a:r>
            <a:r>
              <a:rPr lang="ja-JP" altLang="en-US" sz="1600" dirty="0"/>
              <a:t>台車</a:t>
            </a:r>
            <a:r>
              <a:rPr lang="ja-JP" altLang="en-US" sz="1600" dirty="0" smtClean="0"/>
              <a:t>をリフタ横に位置決めする</a:t>
            </a:r>
            <a:endParaRPr lang="en-US" altLang="ja-JP" sz="1600" dirty="0" smtClean="0"/>
          </a:p>
        </p:txBody>
      </p:sp>
      <p:sp>
        <p:nvSpPr>
          <p:cNvPr id="913" name="角丸四角形吹き出し 912"/>
          <p:cNvSpPr/>
          <p:nvPr/>
        </p:nvSpPr>
        <p:spPr>
          <a:xfrm>
            <a:off x="5714307" y="4852385"/>
            <a:ext cx="2458415" cy="1087021"/>
          </a:xfrm>
          <a:prstGeom prst="wedgeRoundRectCallout">
            <a:avLst>
              <a:gd name="adj1" fmla="val -55659"/>
              <a:gd name="adj2" fmla="val -134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chemeClr val="tx1"/>
              </a:solidFill>
              <a:latin typeface="HGP創英角ﾎﾟｯﾌﾟ体" pitchFamily="50" charset="-128"/>
              <a:ea typeface="HGP創英角ﾎﾟｯﾌﾟ体" pitchFamily="50" charset="-128"/>
            </a:endParaRPr>
          </a:p>
        </p:txBody>
      </p:sp>
      <p:grpSp>
        <p:nvGrpSpPr>
          <p:cNvPr id="1026" name="グループ化 1025"/>
          <p:cNvGrpSpPr/>
          <p:nvPr/>
        </p:nvGrpSpPr>
        <p:grpSpPr>
          <a:xfrm>
            <a:off x="4706196" y="4606528"/>
            <a:ext cx="972108" cy="1259715"/>
            <a:chOff x="5292808" y="1177507"/>
            <a:chExt cx="879679" cy="1103286"/>
          </a:xfrm>
        </p:grpSpPr>
        <p:sp>
          <p:nvSpPr>
            <p:cNvPr id="1027" name="Line 1434"/>
            <p:cNvSpPr>
              <a:spLocks noChangeShapeType="1"/>
            </p:cNvSpPr>
            <p:nvPr/>
          </p:nvSpPr>
          <p:spPr bwMode="auto">
            <a:xfrm flipV="1">
              <a:off x="5815095" y="1867669"/>
              <a:ext cx="76583" cy="2869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8" name="Freeform 1443"/>
            <p:cNvSpPr>
              <a:spLocks/>
            </p:cNvSpPr>
            <p:nvPr/>
          </p:nvSpPr>
          <p:spPr bwMode="auto">
            <a:xfrm>
              <a:off x="5483231" y="1827505"/>
              <a:ext cx="689256" cy="453288"/>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029" name="Freeform 1444"/>
            <p:cNvSpPr>
              <a:spLocks/>
            </p:cNvSpPr>
            <p:nvPr/>
          </p:nvSpPr>
          <p:spPr bwMode="auto">
            <a:xfrm>
              <a:off x="5699369" y="1873407"/>
              <a:ext cx="124236" cy="130057"/>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0" name="Freeform 1445"/>
            <p:cNvSpPr>
              <a:spLocks/>
            </p:cNvSpPr>
            <p:nvPr/>
          </p:nvSpPr>
          <p:spPr bwMode="auto">
            <a:xfrm>
              <a:off x="5883170" y="1873407"/>
              <a:ext cx="64671" cy="72679"/>
            </a:xfrm>
            <a:custGeom>
              <a:avLst/>
              <a:gdLst>
                <a:gd name="T0" fmla="*/ 0 w 14"/>
                <a:gd name="T1" fmla="*/ 2147483647 h 22"/>
                <a:gd name="T2" fmla="*/ 2147483647 w 14"/>
                <a:gd name="T3" fmla="*/ 2147483647 h 22"/>
                <a:gd name="T4" fmla="*/ 2147483647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0" y="22"/>
                  </a:moveTo>
                  <a:cubicBezTo>
                    <a:pt x="0" y="22"/>
                    <a:pt x="14" y="21"/>
                    <a:pt x="14" y="15"/>
                  </a:cubicBezTo>
                  <a:cubicBezTo>
                    <a:pt x="14" y="9"/>
                    <a:pt x="3" y="0"/>
                    <a:pt x="3"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1" name="Freeform 1446"/>
            <p:cNvSpPr>
              <a:spLocks/>
            </p:cNvSpPr>
            <p:nvPr/>
          </p:nvSpPr>
          <p:spPr bwMode="auto">
            <a:xfrm>
              <a:off x="6015916" y="1909746"/>
              <a:ext cx="59565" cy="76504"/>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2" name="Freeform 1447"/>
            <p:cNvSpPr>
              <a:spLocks/>
            </p:cNvSpPr>
            <p:nvPr/>
          </p:nvSpPr>
          <p:spPr bwMode="auto">
            <a:xfrm>
              <a:off x="5718089" y="2053193"/>
              <a:ext cx="91901" cy="61203"/>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3" name="Freeform 1448"/>
            <p:cNvSpPr>
              <a:spLocks/>
            </p:cNvSpPr>
            <p:nvPr/>
          </p:nvSpPr>
          <p:spPr bwMode="auto">
            <a:xfrm>
              <a:off x="5663629" y="2081881"/>
              <a:ext cx="108919" cy="36340"/>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1034" name="グループ化 1350"/>
            <p:cNvGrpSpPr>
              <a:grpSpLocks/>
            </p:cNvGrpSpPr>
            <p:nvPr/>
          </p:nvGrpSpPr>
          <p:grpSpPr bwMode="auto">
            <a:xfrm flipH="1">
              <a:off x="5292808" y="1268904"/>
              <a:ext cx="789666" cy="684714"/>
              <a:chOff x="11772800" y="3501008"/>
              <a:chExt cx="736600" cy="568325"/>
            </a:xfrm>
          </p:grpSpPr>
          <p:sp>
            <p:nvSpPr>
              <p:cNvPr id="1041" name="Freeform 1363"/>
              <p:cNvSpPr>
                <a:spLocks/>
              </p:cNvSpPr>
              <p:nvPr/>
            </p:nvSpPr>
            <p:spPr bwMode="auto">
              <a:xfrm>
                <a:off x="11801375" y="3647058"/>
                <a:ext cx="638175" cy="422275"/>
              </a:xfrm>
              <a:custGeom>
                <a:avLst/>
                <a:gdLst>
                  <a:gd name="T0" fmla="*/ 2147483647 w 149"/>
                  <a:gd name="T1" fmla="*/ 2147483647 h 154"/>
                  <a:gd name="T2" fmla="*/ 2147483647 w 149"/>
                  <a:gd name="T3" fmla="*/ 2147483647 h 154"/>
                  <a:gd name="T4" fmla="*/ 0 w 149"/>
                  <a:gd name="T5" fmla="*/ 2147483647 h 154"/>
                  <a:gd name="T6" fmla="*/ 2147483647 w 149"/>
                  <a:gd name="T7" fmla="*/ 2147483647 h 154"/>
                  <a:gd name="T8" fmla="*/ 2147483647 w 149"/>
                  <a:gd name="T9" fmla="*/ 2147483647 h 154"/>
                  <a:gd name="T10" fmla="*/ 2147483647 w 149"/>
                  <a:gd name="T11" fmla="*/ 2147483647 h 154"/>
                  <a:gd name="T12" fmla="*/ 2147483647 w 149"/>
                  <a:gd name="T13" fmla="*/ 2147483647 h 154"/>
                  <a:gd name="T14" fmla="*/ 2147483647 w 149"/>
                  <a:gd name="T15" fmla="*/ 2147483647 h 154"/>
                  <a:gd name="T16" fmla="*/ 2147483647 w 149"/>
                  <a:gd name="T17" fmla="*/ 2147483647 h 154"/>
                  <a:gd name="T18" fmla="*/ 2147483647 w 149"/>
                  <a:gd name="T19" fmla="*/ 2147483647 h 154"/>
                  <a:gd name="T20" fmla="*/ 2147483647 w 149"/>
                  <a:gd name="T21" fmla="*/ 0 h 154"/>
                  <a:gd name="T22" fmla="*/ 2147483647 w 149"/>
                  <a:gd name="T23" fmla="*/ 21474836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54">
                    <a:moveTo>
                      <a:pt x="15" y="23"/>
                    </a:moveTo>
                    <a:cubicBezTo>
                      <a:pt x="15" y="23"/>
                      <a:pt x="17" y="49"/>
                      <a:pt x="13" y="62"/>
                    </a:cubicBezTo>
                    <a:cubicBezTo>
                      <a:pt x="9" y="74"/>
                      <a:pt x="0" y="89"/>
                      <a:pt x="0" y="97"/>
                    </a:cubicBezTo>
                    <a:cubicBezTo>
                      <a:pt x="0" y="106"/>
                      <a:pt x="29" y="150"/>
                      <a:pt x="52" y="152"/>
                    </a:cubicBezTo>
                    <a:cubicBezTo>
                      <a:pt x="75" y="154"/>
                      <a:pt x="110" y="129"/>
                      <a:pt x="116" y="111"/>
                    </a:cubicBezTo>
                    <a:cubicBezTo>
                      <a:pt x="116" y="111"/>
                      <a:pt x="138" y="113"/>
                      <a:pt x="144" y="89"/>
                    </a:cubicBezTo>
                    <a:cubicBezTo>
                      <a:pt x="149" y="66"/>
                      <a:pt x="130" y="62"/>
                      <a:pt x="117" y="76"/>
                    </a:cubicBezTo>
                    <a:cubicBezTo>
                      <a:pt x="117" y="76"/>
                      <a:pt x="113" y="61"/>
                      <a:pt x="122" y="50"/>
                    </a:cubicBezTo>
                    <a:cubicBezTo>
                      <a:pt x="122" y="50"/>
                      <a:pt x="97" y="54"/>
                      <a:pt x="91" y="41"/>
                    </a:cubicBezTo>
                    <a:cubicBezTo>
                      <a:pt x="91" y="41"/>
                      <a:pt x="64" y="39"/>
                      <a:pt x="63" y="28"/>
                    </a:cubicBezTo>
                    <a:cubicBezTo>
                      <a:pt x="63" y="28"/>
                      <a:pt x="31" y="32"/>
                      <a:pt x="22" y="0"/>
                    </a:cubicBezTo>
                    <a:lnTo>
                      <a:pt x="15" y="23"/>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42" name="Freeform 1364"/>
              <p:cNvSpPr>
                <a:spLocks/>
              </p:cNvSpPr>
              <p:nvPr/>
            </p:nvSpPr>
            <p:spPr bwMode="auto">
              <a:xfrm>
                <a:off x="11772800" y="3501008"/>
                <a:ext cx="736600" cy="485775"/>
              </a:xfrm>
              <a:custGeom>
                <a:avLst/>
                <a:gdLst>
                  <a:gd name="T0" fmla="*/ 2147483647 w 172"/>
                  <a:gd name="T1" fmla="*/ 2147483647 h 177"/>
                  <a:gd name="T2" fmla="*/ 2147483647 w 172"/>
                  <a:gd name="T3" fmla="*/ 2147483647 h 177"/>
                  <a:gd name="T4" fmla="*/ 2147483647 w 172"/>
                  <a:gd name="T5" fmla="*/ 2147483647 h 177"/>
                  <a:gd name="T6" fmla="*/ 2147483647 w 172"/>
                  <a:gd name="T7" fmla="*/ 2147483647 h 177"/>
                  <a:gd name="T8" fmla="*/ 2147483647 w 172"/>
                  <a:gd name="T9" fmla="*/ 2147483647 h 177"/>
                  <a:gd name="T10" fmla="*/ 2147483647 w 172"/>
                  <a:gd name="T11" fmla="*/ 2147483647 h 177"/>
                  <a:gd name="T12" fmla="*/ 2147483647 w 172"/>
                  <a:gd name="T13" fmla="*/ 2147483647 h 177"/>
                  <a:gd name="T14" fmla="*/ 2147483647 w 172"/>
                  <a:gd name="T15" fmla="*/ 2147483647 h 177"/>
                  <a:gd name="T16" fmla="*/ 2147483647 w 172"/>
                  <a:gd name="T17" fmla="*/ 2147483647 h 177"/>
                  <a:gd name="T18" fmla="*/ 2147483647 w 172"/>
                  <a:gd name="T19" fmla="*/ 2147483647 h 177"/>
                  <a:gd name="T20" fmla="*/ 2147483647 w 172"/>
                  <a:gd name="T21" fmla="*/ 2147483647 h 177"/>
                  <a:gd name="T22" fmla="*/ 2147483647 w 172"/>
                  <a:gd name="T23" fmla="*/ 2147483647 h 177"/>
                  <a:gd name="T24" fmla="*/ 2147483647 w 172"/>
                  <a:gd name="T25" fmla="*/ 2147483647 h 177"/>
                  <a:gd name="T26" fmla="*/ 2147483647 w 172"/>
                  <a:gd name="T27" fmla="*/ 2147483647 h 177"/>
                  <a:gd name="T28" fmla="*/ 2147483647 w 172"/>
                  <a:gd name="T29" fmla="*/ 2147483647 h 177"/>
                  <a:gd name="T30" fmla="*/ 2147483647 w 17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177">
                    <a:moveTo>
                      <a:pt x="155" y="67"/>
                    </a:moveTo>
                    <a:cubicBezTo>
                      <a:pt x="155" y="67"/>
                      <a:pt x="149" y="38"/>
                      <a:pt x="101" y="19"/>
                    </a:cubicBezTo>
                    <a:cubicBezTo>
                      <a:pt x="52" y="0"/>
                      <a:pt x="26" y="23"/>
                      <a:pt x="26" y="23"/>
                    </a:cubicBezTo>
                    <a:cubicBezTo>
                      <a:pt x="9" y="21"/>
                      <a:pt x="7" y="39"/>
                      <a:pt x="7" y="39"/>
                    </a:cubicBezTo>
                    <a:cubicBezTo>
                      <a:pt x="0" y="58"/>
                      <a:pt x="14" y="83"/>
                      <a:pt x="22" y="94"/>
                    </a:cubicBezTo>
                    <a:cubicBezTo>
                      <a:pt x="23" y="84"/>
                      <a:pt x="22" y="76"/>
                      <a:pt x="22" y="76"/>
                    </a:cubicBezTo>
                    <a:cubicBezTo>
                      <a:pt x="29" y="53"/>
                      <a:pt x="29" y="53"/>
                      <a:pt x="29" y="53"/>
                    </a:cubicBezTo>
                    <a:cubicBezTo>
                      <a:pt x="38" y="85"/>
                      <a:pt x="70" y="81"/>
                      <a:pt x="70" y="81"/>
                    </a:cubicBezTo>
                    <a:cubicBezTo>
                      <a:pt x="71" y="92"/>
                      <a:pt x="98" y="94"/>
                      <a:pt x="98" y="94"/>
                    </a:cubicBezTo>
                    <a:cubicBezTo>
                      <a:pt x="104" y="107"/>
                      <a:pt x="129" y="103"/>
                      <a:pt x="129" y="103"/>
                    </a:cubicBezTo>
                    <a:cubicBezTo>
                      <a:pt x="120" y="114"/>
                      <a:pt x="124" y="129"/>
                      <a:pt x="124" y="129"/>
                    </a:cubicBezTo>
                    <a:cubicBezTo>
                      <a:pt x="137" y="115"/>
                      <a:pt x="156" y="119"/>
                      <a:pt x="151" y="142"/>
                    </a:cubicBezTo>
                    <a:cubicBezTo>
                      <a:pt x="145" y="166"/>
                      <a:pt x="123" y="164"/>
                      <a:pt x="123" y="164"/>
                    </a:cubicBezTo>
                    <a:cubicBezTo>
                      <a:pt x="123" y="164"/>
                      <a:pt x="122" y="164"/>
                      <a:pt x="122" y="165"/>
                    </a:cubicBezTo>
                    <a:cubicBezTo>
                      <a:pt x="164" y="177"/>
                      <a:pt x="156" y="121"/>
                      <a:pt x="156" y="121"/>
                    </a:cubicBezTo>
                    <a:cubicBezTo>
                      <a:pt x="172" y="96"/>
                      <a:pt x="155" y="67"/>
                      <a:pt x="155" y="67"/>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043" name="Oval 1365"/>
              <p:cNvSpPr>
                <a:spLocks noChangeArrowheads="1"/>
              </p:cNvSpPr>
              <p:nvPr/>
            </p:nvSpPr>
            <p:spPr bwMode="auto">
              <a:xfrm>
                <a:off x="11969650" y="3813745"/>
                <a:ext cx="20637"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Oval 1366"/>
              <p:cNvSpPr>
                <a:spLocks noChangeArrowheads="1"/>
              </p:cNvSpPr>
              <p:nvPr/>
            </p:nvSpPr>
            <p:spPr bwMode="auto">
              <a:xfrm>
                <a:off x="12037912" y="3821683"/>
                <a:ext cx="20638"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1367"/>
              <p:cNvSpPr>
                <a:spLocks/>
              </p:cNvSpPr>
              <p:nvPr/>
            </p:nvSpPr>
            <p:spPr bwMode="auto">
              <a:xfrm>
                <a:off x="12328425" y="3858195"/>
                <a:ext cx="38100" cy="57150"/>
              </a:xfrm>
              <a:custGeom>
                <a:avLst/>
                <a:gdLst>
                  <a:gd name="T0" fmla="*/ 2147483647 w 9"/>
                  <a:gd name="T1" fmla="*/ 0 h 21"/>
                  <a:gd name="T2" fmla="*/ 0 w 9"/>
                  <a:gd name="T3" fmla="*/ 2147483647 h 21"/>
                  <a:gd name="T4" fmla="*/ 0 60000 65536"/>
                  <a:gd name="T5" fmla="*/ 0 60000 65536"/>
                </a:gdLst>
                <a:ahLst/>
                <a:cxnLst>
                  <a:cxn ang="T4">
                    <a:pos x="T0" y="T1"/>
                  </a:cxn>
                  <a:cxn ang="T5">
                    <a:pos x="T2" y="T3"/>
                  </a:cxn>
                </a:cxnLst>
                <a:rect l="0" t="0" r="r" b="b"/>
                <a:pathLst>
                  <a:path w="9" h="21">
                    <a:moveTo>
                      <a:pt x="9" y="0"/>
                    </a:moveTo>
                    <a:cubicBezTo>
                      <a:pt x="9" y="0"/>
                      <a:pt x="9" y="19"/>
                      <a:pt x="0" y="2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6" name="Line 1368"/>
              <p:cNvSpPr>
                <a:spLocks noChangeShapeType="1"/>
              </p:cNvSpPr>
              <p:nvPr/>
            </p:nvSpPr>
            <p:spPr bwMode="auto">
              <a:xfrm>
                <a:off x="12290325" y="3929633"/>
                <a:ext cx="4762" cy="2381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7" name="Freeform 1369"/>
              <p:cNvSpPr>
                <a:spLocks/>
              </p:cNvSpPr>
              <p:nvPr/>
            </p:nvSpPr>
            <p:spPr bwMode="auto">
              <a:xfrm>
                <a:off x="11969650" y="3723258"/>
                <a:ext cx="28575" cy="65087"/>
              </a:xfrm>
              <a:custGeom>
                <a:avLst/>
                <a:gdLst>
                  <a:gd name="T0" fmla="*/ 2147483647 w 7"/>
                  <a:gd name="T1" fmla="*/ 2147483647 h 24"/>
                  <a:gd name="T2" fmla="*/ 0 w 7"/>
                  <a:gd name="T3" fmla="*/ 0 h 24"/>
                  <a:gd name="T4" fmla="*/ 0 60000 65536"/>
                  <a:gd name="T5" fmla="*/ 0 60000 65536"/>
                </a:gdLst>
                <a:ahLst/>
                <a:cxnLst>
                  <a:cxn ang="T4">
                    <a:pos x="T0" y="T1"/>
                  </a:cxn>
                  <a:cxn ang="T5">
                    <a:pos x="T2" y="T3"/>
                  </a:cxn>
                </a:cxnLst>
                <a:rect l="0" t="0" r="r" b="b"/>
                <a:pathLst>
                  <a:path w="7" h="24">
                    <a:moveTo>
                      <a:pt x="6" y="24"/>
                    </a:moveTo>
                    <a:cubicBezTo>
                      <a:pt x="6" y="24"/>
                      <a:pt x="7" y="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8" name="Freeform 1370"/>
              <p:cNvSpPr>
                <a:spLocks/>
              </p:cNvSpPr>
              <p:nvPr/>
            </p:nvSpPr>
            <p:spPr bwMode="auto">
              <a:xfrm>
                <a:off x="12050612" y="3753420"/>
                <a:ext cx="80963" cy="41275"/>
              </a:xfrm>
              <a:custGeom>
                <a:avLst/>
                <a:gdLst>
                  <a:gd name="T0" fmla="*/ 0 w 19"/>
                  <a:gd name="T1" fmla="*/ 2147483647 h 15"/>
                  <a:gd name="T2" fmla="*/ 2147483647 w 19"/>
                  <a:gd name="T3" fmla="*/ 2147483647 h 15"/>
                  <a:gd name="T4" fmla="*/ 0 60000 65536"/>
                  <a:gd name="T5" fmla="*/ 0 60000 65536"/>
                </a:gdLst>
                <a:ahLst/>
                <a:cxnLst>
                  <a:cxn ang="T4">
                    <a:pos x="T0" y="T1"/>
                  </a:cxn>
                  <a:cxn ang="T5">
                    <a:pos x="T2" y="T3"/>
                  </a:cxn>
                </a:cxnLst>
                <a:rect l="0" t="0" r="r" b="b"/>
                <a:pathLst>
                  <a:path w="19" h="15">
                    <a:moveTo>
                      <a:pt x="0" y="15"/>
                    </a:moveTo>
                    <a:cubicBezTo>
                      <a:pt x="0" y="15"/>
                      <a:pt x="6" y="0"/>
                      <a:pt x="19"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9" name="Oval 1371"/>
              <p:cNvSpPr>
                <a:spLocks noChangeArrowheads="1"/>
              </p:cNvSpPr>
              <p:nvPr/>
            </p:nvSpPr>
            <p:spPr bwMode="auto">
              <a:xfrm>
                <a:off x="11990287" y="3950270"/>
                <a:ext cx="77788" cy="66675"/>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1035" name="グループ化 1351"/>
            <p:cNvGrpSpPr>
              <a:grpSpLocks/>
            </p:cNvGrpSpPr>
            <p:nvPr/>
          </p:nvGrpSpPr>
          <p:grpSpPr bwMode="auto">
            <a:xfrm flipH="1">
              <a:off x="5326844" y="1202081"/>
              <a:ext cx="751041" cy="475972"/>
              <a:chOff x="10979141" y="3571989"/>
              <a:chExt cx="1097217" cy="462540"/>
            </a:xfrm>
          </p:grpSpPr>
          <p:grpSp>
            <p:nvGrpSpPr>
              <p:cNvPr id="1037" name="グループ化 1352"/>
              <p:cNvGrpSpPr>
                <a:grpSpLocks/>
              </p:cNvGrpSpPr>
              <p:nvPr/>
            </p:nvGrpSpPr>
            <p:grpSpPr bwMode="auto">
              <a:xfrm>
                <a:off x="10980712" y="3571989"/>
                <a:ext cx="1095646" cy="462540"/>
                <a:chOff x="12752175" y="3571989"/>
                <a:chExt cx="1095646" cy="462540"/>
              </a:xfrm>
            </p:grpSpPr>
            <p:sp>
              <p:nvSpPr>
                <p:cNvPr id="1039"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0"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8"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6" name="テキスト ボックス 1035"/>
            <p:cNvSpPr txBox="1"/>
            <p:nvPr/>
          </p:nvSpPr>
          <p:spPr>
            <a:xfrm rot="20157645">
              <a:off x="5401498" y="1177507"/>
              <a:ext cx="635606" cy="215646"/>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36" name="テキスト ボックス 135"/>
          <p:cNvSpPr txBox="1"/>
          <p:nvPr/>
        </p:nvSpPr>
        <p:spPr>
          <a:xfrm>
            <a:off x="607847" y="3182183"/>
            <a:ext cx="3422732" cy="307777"/>
          </a:xfrm>
          <a:prstGeom prst="rect">
            <a:avLst/>
          </a:prstGeom>
          <a:noFill/>
        </p:spPr>
        <p:txBody>
          <a:bodyPr wrap="none" rtlCol="0">
            <a:spAutoFit/>
          </a:bodyPr>
          <a:lstStyle/>
          <a:p>
            <a:r>
              <a:rPr lang="ja-JP" altLang="en-US" sz="1400" dirty="0" smtClean="0"/>
              <a:t>ＡＳＳＹ外観チェック担当者別要素作業時間</a:t>
            </a:r>
            <a:endParaRPr kumimoji="1" lang="ja-JP" altLang="en-US" sz="1400" dirty="0"/>
          </a:p>
        </p:txBody>
      </p:sp>
      <p:sp>
        <p:nvSpPr>
          <p:cNvPr id="137" name="正方形/長方形 136"/>
          <p:cNvSpPr/>
          <p:nvPr/>
        </p:nvSpPr>
        <p:spPr>
          <a:xfrm>
            <a:off x="162096" y="5724216"/>
            <a:ext cx="4512309"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台車の位置決め時間がばらついている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8" name="テキスト ボックス 137"/>
          <p:cNvSpPr txBox="1"/>
          <p:nvPr/>
        </p:nvSpPr>
        <p:spPr>
          <a:xfrm>
            <a:off x="5003802" y="2132856"/>
            <a:ext cx="2811325" cy="369332"/>
          </a:xfrm>
          <a:prstGeom prst="rect">
            <a:avLst/>
          </a:prstGeom>
          <a:noFill/>
        </p:spPr>
        <p:txBody>
          <a:bodyPr wrap="square" rtlCol="0">
            <a:spAutoFit/>
          </a:bodyPr>
          <a:lstStyle/>
          <a:p>
            <a:r>
              <a:rPr lang="ja-JP" altLang="en-US" dirty="0" smtClean="0"/>
              <a:t>みんなの意見・気づき</a:t>
            </a:r>
            <a:endParaRPr lang="ja-JP" altLang="ja-JP" dirty="0"/>
          </a:p>
        </p:txBody>
      </p:sp>
      <p:grpSp>
        <p:nvGrpSpPr>
          <p:cNvPr id="15" name="グループ化 14"/>
          <p:cNvGrpSpPr/>
          <p:nvPr/>
        </p:nvGrpSpPr>
        <p:grpSpPr>
          <a:xfrm>
            <a:off x="7686822" y="3539306"/>
            <a:ext cx="1104834" cy="1271357"/>
            <a:chOff x="9684568" y="3501419"/>
            <a:chExt cx="1104834" cy="1271357"/>
          </a:xfrm>
        </p:grpSpPr>
        <p:grpSp>
          <p:nvGrpSpPr>
            <p:cNvPr id="141" name="グループ化 140"/>
            <p:cNvGrpSpPr/>
            <p:nvPr/>
          </p:nvGrpSpPr>
          <p:grpSpPr>
            <a:xfrm>
              <a:off x="9684568" y="4123655"/>
              <a:ext cx="1104834" cy="649121"/>
              <a:chOff x="4876244" y="4913425"/>
              <a:chExt cx="1556683" cy="884844"/>
            </a:xfrm>
          </p:grpSpPr>
          <p:sp>
            <p:nvSpPr>
              <p:cNvPr id="153" name="Freeform 1376"/>
              <p:cNvSpPr>
                <a:spLocks/>
              </p:cNvSpPr>
              <p:nvPr/>
            </p:nvSpPr>
            <p:spPr bwMode="auto">
              <a:xfrm rot="20907802">
                <a:off x="4876244" y="5076037"/>
                <a:ext cx="453499" cy="30516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4" name="Freeform 1362"/>
              <p:cNvSpPr>
                <a:spLocks/>
              </p:cNvSpPr>
              <p:nvPr/>
            </p:nvSpPr>
            <p:spPr bwMode="auto">
              <a:xfrm rot="20907802">
                <a:off x="5199595" y="5089048"/>
                <a:ext cx="1019744" cy="70922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55" name="Freeform 1372"/>
              <p:cNvSpPr>
                <a:spLocks/>
              </p:cNvSpPr>
              <p:nvPr/>
            </p:nvSpPr>
            <p:spPr bwMode="auto">
              <a:xfrm rot="20907802">
                <a:off x="5569608" y="5173093"/>
                <a:ext cx="217980" cy="138454"/>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6" name="Freeform 1373"/>
              <p:cNvSpPr>
                <a:spLocks/>
              </p:cNvSpPr>
              <p:nvPr/>
            </p:nvSpPr>
            <p:spPr bwMode="auto">
              <a:xfrm rot="20907802">
                <a:off x="5635671" y="5152713"/>
                <a:ext cx="265584" cy="220396"/>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Freeform 1374"/>
              <p:cNvSpPr>
                <a:spLocks/>
              </p:cNvSpPr>
              <p:nvPr/>
            </p:nvSpPr>
            <p:spPr bwMode="auto">
              <a:xfrm rot="20907802">
                <a:off x="5442260" y="5191532"/>
                <a:ext cx="122771" cy="141279"/>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Freeform 1375"/>
              <p:cNvSpPr>
                <a:spLocks/>
              </p:cNvSpPr>
              <p:nvPr/>
            </p:nvSpPr>
            <p:spPr bwMode="auto">
              <a:xfrm rot="20907802">
                <a:off x="5499000" y="5387134"/>
                <a:ext cx="60133" cy="3673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377"/>
              <p:cNvSpPr>
                <a:spLocks/>
              </p:cNvSpPr>
              <p:nvPr/>
            </p:nvSpPr>
            <p:spPr bwMode="auto">
              <a:xfrm rot="20907802">
                <a:off x="4955989" y="5264241"/>
                <a:ext cx="62638" cy="48035"/>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Freeform 1378"/>
              <p:cNvSpPr>
                <a:spLocks/>
              </p:cNvSpPr>
              <p:nvPr/>
            </p:nvSpPr>
            <p:spPr bwMode="auto">
              <a:xfrm rot="20907802">
                <a:off x="5064474" y="5205709"/>
                <a:ext cx="82683" cy="7346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Line 1379"/>
              <p:cNvSpPr>
                <a:spLocks noChangeShapeType="1"/>
              </p:cNvSpPr>
              <p:nvPr/>
            </p:nvSpPr>
            <p:spPr bwMode="auto">
              <a:xfrm rot="20907802" flipH="1">
                <a:off x="5029695" y="5284629"/>
                <a:ext cx="55122" cy="5368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2" name="Freeform 1376"/>
              <p:cNvSpPr>
                <a:spLocks/>
              </p:cNvSpPr>
              <p:nvPr/>
            </p:nvSpPr>
            <p:spPr bwMode="auto">
              <a:xfrm rot="21382571" flipH="1">
                <a:off x="5855597" y="4913425"/>
                <a:ext cx="577330" cy="352337"/>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cxnSp>
            <p:nvCxnSpPr>
              <p:cNvPr id="163" name="直線コネクタ 162"/>
              <p:cNvCxnSpPr/>
              <p:nvPr/>
            </p:nvCxnSpPr>
            <p:spPr>
              <a:xfrm rot="20907802" flipH="1" flipV="1">
                <a:off x="6165973" y="5073929"/>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rot="20907802" flipH="1" flipV="1">
                <a:off x="6074384" y="5120048"/>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 name="Freeform 696"/>
            <p:cNvSpPr>
              <a:spLocks/>
            </p:cNvSpPr>
            <p:nvPr/>
          </p:nvSpPr>
          <p:spPr bwMode="auto">
            <a:xfrm rot="20405853">
              <a:off x="9834444" y="3601558"/>
              <a:ext cx="708682" cy="69977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143" name="Freeform 697"/>
            <p:cNvSpPr>
              <a:spLocks/>
            </p:cNvSpPr>
            <p:nvPr/>
          </p:nvSpPr>
          <p:spPr bwMode="auto">
            <a:xfrm rot="20405853">
              <a:off x="9894640" y="3734714"/>
              <a:ext cx="524291" cy="64146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144" name="Freeform 701"/>
            <p:cNvSpPr>
              <a:spLocks/>
            </p:cNvSpPr>
            <p:nvPr/>
          </p:nvSpPr>
          <p:spPr bwMode="auto">
            <a:xfrm rot="19915151" flipV="1">
              <a:off x="10133225" y="3873635"/>
              <a:ext cx="89907" cy="7127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702"/>
            <p:cNvSpPr>
              <a:spLocks/>
            </p:cNvSpPr>
            <p:nvPr/>
          </p:nvSpPr>
          <p:spPr bwMode="auto">
            <a:xfrm rot="19915151" flipV="1">
              <a:off x="9953636" y="3977693"/>
              <a:ext cx="86876" cy="520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Oval 1366"/>
            <p:cNvSpPr>
              <a:spLocks noChangeArrowheads="1"/>
            </p:cNvSpPr>
            <p:nvPr/>
          </p:nvSpPr>
          <p:spPr bwMode="auto">
            <a:xfrm rot="21247896" flipH="1">
              <a:off x="10160816" y="3981581"/>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Freeform 370"/>
            <p:cNvSpPr>
              <a:spLocks/>
            </p:cNvSpPr>
            <p:nvPr/>
          </p:nvSpPr>
          <p:spPr bwMode="auto">
            <a:xfrm rot="20405853">
              <a:off x="10411179" y="3501419"/>
              <a:ext cx="72179" cy="338320"/>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Freeform 371"/>
            <p:cNvSpPr>
              <a:spLocks/>
            </p:cNvSpPr>
            <p:nvPr/>
          </p:nvSpPr>
          <p:spPr bwMode="auto">
            <a:xfrm rot="20405853">
              <a:off x="9685505" y="3506133"/>
              <a:ext cx="745852" cy="410016"/>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Freeform 372"/>
            <p:cNvSpPr>
              <a:spLocks/>
            </p:cNvSpPr>
            <p:nvPr/>
          </p:nvSpPr>
          <p:spPr bwMode="auto">
            <a:xfrm rot="20405853">
              <a:off x="9707206" y="3768809"/>
              <a:ext cx="769913" cy="15011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テキスト ボックス 149"/>
            <p:cNvSpPr txBox="1"/>
            <p:nvPr/>
          </p:nvSpPr>
          <p:spPr>
            <a:xfrm rot="20405853">
              <a:off x="9688834" y="3532143"/>
              <a:ext cx="765096" cy="261610"/>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600" i="1" dirty="0">
                <a:solidFill>
                  <a:srgbClr val="FF0000"/>
                </a:solidFill>
                <a:latin typeface="Nyala" panose="02000504070300020003" pitchFamily="2" charset="0"/>
                <a:cs typeface="Verdana" panose="020B0604030504040204" pitchFamily="34" charset="0"/>
              </a:endParaRPr>
            </a:p>
          </p:txBody>
        </p:sp>
        <p:sp>
          <p:nvSpPr>
            <p:cNvPr id="151" name="Oval 1366"/>
            <p:cNvSpPr>
              <a:spLocks noChangeArrowheads="1"/>
            </p:cNvSpPr>
            <p:nvPr/>
          </p:nvSpPr>
          <p:spPr bwMode="auto">
            <a:xfrm rot="395196" flipH="1">
              <a:off x="10035006" y="4029873"/>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Oval 1371"/>
            <p:cNvSpPr>
              <a:spLocks noChangeArrowheads="1"/>
            </p:cNvSpPr>
            <p:nvPr/>
          </p:nvSpPr>
          <p:spPr bwMode="auto">
            <a:xfrm rot="245351">
              <a:off x="10152115" y="4197428"/>
              <a:ext cx="78969" cy="77833"/>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165" name="角丸四角形吹き出し 164"/>
          <p:cNvSpPr/>
          <p:nvPr/>
        </p:nvSpPr>
        <p:spPr>
          <a:xfrm>
            <a:off x="5508104" y="3657690"/>
            <a:ext cx="2167175" cy="860447"/>
          </a:xfrm>
          <a:prstGeom prst="wedgeRoundRectCallout">
            <a:avLst>
              <a:gd name="adj1" fmla="val 59847"/>
              <a:gd name="adj2" fmla="val 1719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chemeClr val="tx1"/>
              </a:solidFill>
              <a:latin typeface="HGP創英角ﾎﾟｯﾌﾟ体" pitchFamily="50" charset="-128"/>
              <a:ea typeface="HGP創英角ﾎﾟｯﾌﾟ体" pitchFamily="50" charset="-128"/>
            </a:endParaRPr>
          </a:p>
        </p:txBody>
      </p:sp>
      <p:sp>
        <p:nvSpPr>
          <p:cNvPr id="166" name="テキスト ボックス 165"/>
          <p:cNvSpPr txBox="1"/>
          <p:nvPr/>
        </p:nvSpPr>
        <p:spPr>
          <a:xfrm>
            <a:off x="5538194" y="3675565"/>
            <a:ext cx="2263730" cy="830997"/>
          </a:xfrm>
          <a:prstGeom prst="rect">
            <a:avLst/>
          </a:prstGeom>
          <a:noFill/>
        </p:spPr>
        <p:txBody>
          <a:bodyPr wrap="square" rtlCol="0">
            <a:spAutoFit/>
          </a:bodyPr>
          <a:lstStyle/>
          <a:p>
            <a:r>
              <a:rPr lang="ja-JP" altLang="en-US" sz="1600" dirty="0" smtClean="0"/>
              <a:t>台車の位置決めが</a:t>
            </a:r>
            <a:endParaRPr lang="en-US" altLang="ja-JP" sz="1600" dirty="0" smtClean="0"/>
          </a:p>
          <a:p>
            <a:r>
              <a:rPr lang="ja-JP" altLang="en-US" sz="1600" dirty="0" smtClean="0"/>
              <a:t>なかなか合わないから</a:t>
            </a:r>
            <a:endParaRPr lang="en-US" altLang="ja-JP" sz="1600" dirty="0" smtClean="0"/>
          </a:p>
          <a:p>
            <a:r>
              <a:rPr lang="ja-JP" altLang="en-US" sz="1600" dirty="0" smtClean="0"/>
              <a:t>難しい</a:t>
            </a:r>
            <a:endParaRPr lang="en-US" altLang="ja-JP" sz="1600" dirty="0" smtClean="0"/>
          </a:p>
        </p:txBody>
      </p:sp>
      <p:sp>
        <p:nvSpPr>
          <p:cNvPr id="914" name="テキスト ボックス 913"/>
          <p:cNvSpPr txBox="1"/>
          <p:nvPr/>
        </p:nvSpPr>
        <p:spPr>
          <a:xfrm>
            <a:off x="5727806" y="4899578"/>
            <a:ext cx="2614010" cy="1077218"/>
          </a:xfrm>
          <a:prstGeom prst="rect">
            <a:avLst/>
          </a:prstGeom>
          <a:noFill/>
        </p:spPr>
        <p:txBody>
          <a:bodyPr wrap="square" rtlCol="0">
            <a:spAutoFit/>
          </a:bodyPr>
          <a:lstStyle/>
          <a:p>
            <a:r>
              <a:rPr lang="ja-JP" altLang="en-US" sz="1600" dirty="0"/>
              <a:t>見て</a:t>
            </a:r>
            <a:r>
              <a:rPr lang="ja-JP" altLang="en-US" sz="1600" dirty="0" smtClean="0"/>
              <a:t>いて気づいたんだけど</a:t>
            </a:r>
            <a:endParaRPr lang="en-US" altLang="ja-JP" sz="1600" dirty="0" smtClean="0"/>
          </a:p>
          <a:p>
            <a:r>
              <a:rPr lang="ja-JP" altLang="en-US" sz="1600" dirty="0" smtClean="0"/>
              <a:t>同じ人でも毎回、台車の行き帰りの動線がばらついているよ</a:t>
            </a:r>
            <a:endParaRPr lang="en-US" altLang="ja-JP" sz="1600" dirty="0" smtClean="0"/>
          </a:p>
        </p:txBody>
      </p:sp>
      <p:sp>
        <p:nvSpPr>
          <p:cNvPr id="120" name="Text Box 879"/>
          <p:cNvSpPr txBox="1">
            <a:spLocks noChangeArrowheads="1"/>
          </p:cNvSpPr>
          <p:nvPr/>
        </p:nvSpPr>
        <p:spPr bwMode="auto">
          <a:xfrm>
            <a:off x="5220072" y="578551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sp>
        <p:nvSpPr>
          <p:cNvPr id="124" name="Text Box 880"/>
          <p:cNvSpPr txBox="1">
            <a:spLocks noChangeArrowheads="1"/>
          </p:cNvSpPr>
          <p:nvPr/>
        </p:nvSpPr>
        <p:spPr bwMode="auto">
          <a:xfrm>
            <a:off x="7886118" y="4570127"/>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33" name="正方形/長方形 132"/>
          <p:cNvSpPr/>
          <p:nvPr/>
        </p:nvSpPr>
        <p:spPr>
          <a:xfrm rot="8040868">
            <a:off x="2867909" y="2752681"/>
            <a:ext cx="176996" cy="1545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直方体 233"/>
          <p:cNvSpPr>
            <a:spLocks noChangeArrowheads="1"/>
          </p:cNvSpPr>
          <p:nvPr/>
        </p:nvSpPr>
        <p:spPr bwMode="auto">
          <a:xfrm>
            <a:off x="2096518" y="2029443"/>
            <a:ext cx="947294" cy="80285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39" name="正方形/長方形 21"/>
          <p:cNvSpPr>
            <a:spLocks noChangeArrowheads="1"/>
          </p:cNvSpPr>
          <p:nvPr/>
        </p:nvSpPr>
        <p:spPr bwMode="auto">
          <a:xfrm>
            <a:off x="484338" y="2834049"/>
            <a:ext cx="2378077" cy="163135"/>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67" name="平行四辺形 288"/>
          <p:cNvSpPr>
            <a:spLocks noChangeArrowheads="1"/>
          </p:cNvSpPr>
          <p:nvPr/>
        </p:nvSpPr>
        <p:spPr bwMode="auto">
          <a:xfrm rot="5400000" flipH="1">
            <a:off x="2577350" y="2362589"/>
            <a:ext cx="755082" cy="149385"/>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69" name="直方体 7"/>
          <p:cNvSpPr>
            <a:spLocks noChangeArrowheads="1"/>
          </p:cNvSpPr>
          <p:nvPr/>
        </p:nvSpPr>
        <p:spPr bwMode="auto">
          <a:xfrm>
            <a:off x="484338" y="1411278"/>
            <a:ext cx="2555917" cy="792953"/>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70" name="平行四辺形 8"/>
          <p:cNvSpPr>
            <a:spLocks noChangeArrowheads="1"/>
          </p:cNvSpPr>
          <p:nvPr/>
        </p:nvSpPr>
        <p:spPr bwMode="auto">
          <a:xfrm rot="5400000" flipH="1">
            <a:off x="2575572" y="1733936"/>
            <a:ext cx="755082" cy="149385"/>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71" name="グループ化 12"/>
          <p:cNvGrpSpPr>
            <a:grpSpLocks/>
          </p:cNvGrpSpPr>
          <p:nvPr/>
        </p:nvGrpSpPr>
        <p:grpSpPr bwMode="auto">
          <a:xfrm>
            <a:off x="2869528" y="2667418"/>
            <a:ext cx="152349" cy="49523"/>
            <a:chOff x="6584462" y="3663520"/>
            <a:chExt cx="407290" cy="134758"/>
          </a:xfrm>
        </p:grpSpPr>
        <p:sp>
          <p:nvSpPr>
            <p:cNvPr id="296" name="直方体 295"/>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7" name="フローチャート : 直接アクセス記憶 296"/>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8" name="フローチャート : 直接アクセス記憶 297"/>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9" name="フローチャート : 直接アクセス記憶 298"/>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0" name="フローチャート : 直接アクセス記憶 299"/>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1" name="正方形/長方形 300"/>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72" name="グループ化 88"/>
          <p:cNvGrpSpPr>
            <a:grpSpLocks/>
          </p:cNvGrpSpPr>
          <p:nvPr/>
        </p:nvGrpSpPr>
        <p:grpSpPr bwMode="auto">
          <a:xfrm>
            <a:off x="2743262" y="2741412"/>
            <a:ext cx="204516" cy="50688"/>
            <a:chOff x="6890401" y="5072404"/>
            <a:chExt cx="552609" cy="142496"/>
          </a:xfrm>
        </p:grpSpPr>
        <p:sp>
          <p:nvSpPr>
            <p:cNvPr id="288" name="直方体 287"/>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9" name="フローチャート : 直接アクセス記憶 288"/>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0" name="フローチャート : 直接アクセス記憶 289"/>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1" name="フローチャート : 直接アクセス記憶 290"/>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2" name="フローチャート : 直接アクセス記憶 291"/>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3" name="フローチャート : 直接アクセス記憶 292"/>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4" name="フローチャート : 直接アクセス記憶 293"/>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5" name="正方形/長方形 294"/>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73" name="正方形/長方形 18"/>
          <p:cNvSpPr>
            <a:spLocks noChangeArrowheads="1"/>
          </p:cNvSpPr>
          <p:nvPr/>
        </p:nvSpPr>
        <p:spPr bwMode="auto">
          <a:xfrm>
            <a:off x="2715993" y="2604494"/>
            <a:ext cx="143458" cy="207997"/>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74" name="平行四辺形 358"/>
          <p:cNvSpPr>
            <a:spLocks noChangeArrowheads="1"/>
          </p:cNvSpPr>
          <p:nvPr/>
        </p:nvSpPr>
        <p:spPr bwMode="auto">
          <a:xfrm rot="5400000" flipH="1">
            <a:off x="2783002" y="2732286"/>
            <a:ext cx="342001" cy="180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75" name="直線コネクタ 20"/>
          <p:cNvCxnSpPr>
            <a:cxnSpLocks noChangeShapeType="1"/>
          </p:cNvCxnSpPr>
          <p:nvPr/>
        </p:nvCxnSpPr>
        <p:spPr bwMode="auto">
          <a:xfrm flipH="1">
            <a:off x="2877828" y="2507196"/>
            <a:ext cx="593"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363"/>
          <p:cNvCxnSpPr>
            <a:cxnSpLocks noChangeShapeType="1"/>
          </p:cNvCxnSpPr>
          <p:nvPr/>
        </p:nvCxnSpPr>
        <p:spPr bwMode="auto">
          <a:xfrm flipH="1">
            <a:off x="2863007" y="2518266"/>
            <a:ext cx="593"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7" name="グループ化 365"/>
          <p:cNvGrpSpPr>
            <a:grpSpLocks/>
          </p:cNvGrpSpPr>
          <p:nvPr/>
        </p:nvGrpSpPr>
        <p:grpSpPr bwMode="auto">
          <a:xfrm>
            <a:off x="2864786" y="2035852"/>
            <a:ext cx="151757" cy="49523"/>
            <a:chOff x="6584462" y="3663520"/>
            <a:chExt cx="407290" cy="134758"/>
          </a:xfrm>
        </p:grpSpPr>
        <p:sp>
          <p:nvSpPr>
            <p:cNvPr id="282" name="直方体 28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3" name="フローチャート : 直接アクセス記憶 28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4" name="フローチャート : 直接アクセス記憶 28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5" name="フローチャート : 直接アクセス記憶 28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6" name="フローチャート : 直接アクセス記憶 28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7" name="正方形/長方形 28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91" name="グループ化 88"/>
          <p:cNvGrpSpPr>
            <a:grpSpLocks/>
          </p:cNvGrpSpPr>
          <p:nvPr/>
        </p:nvGrpSpPr>
        <p:grpSpPr bwMode="auto">
          <a:xfrm>
            <a:off x="2737927" y="2109846"/>
            <a:ext cx="205109" cy="50688"/>
            <a:chOff x="6890401" y="5072404"/>
            <a:chExt cx="552609" cy="142496"/>
          </a:xfrm>
        </p:grpSpPr>
        <p:sp>
          <p:nvSpPr>
            <p:cNvPr id="274" name="直方体 273"/>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5" name="フローチャート : 直接アクセス記憶 274"/>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6" name="フローチャート : 直接アクセス記憶 275"/>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7" name="フローチャート : 直接アクセス記憶 27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8" name="フローチャート : 直接アクセス記憶 27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9" name="フローチャート : 直接アクセス記憶 27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0" name="フローチャート : 直接アクセス記憶 279"/>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1" name="正方形/長方形 280"/>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2" name="正方形/長方形 32"/>
          <p:cNvSpPr>
            <a:spLocks noChangeArrowheads="1"/>
          </p:cNvSpPr>
          <p:nvPr/>
        </p:nvSpPr>
        <p:spPr bwMode="auto">
          <a:xfrm>
            <a:off x="2735556" y="2011965"/>
            <a:ext cx="116189" cy="16546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93" name="直線コネクタ 385"/>
          <p:cNvCxnSpPr>
            <a:cxnSpLocks noChangeShapeType="1"/>
          </p:cNvCxnSpPr>
          <p:nvPr/>
        </p:nvCxnSpPr>
        <p:spPr bwMode="auto">
          <a:xfrm flipH="1">
            <a:off x="2860044" y="1893692"/>
            <a:ext cx="593"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コネクタ 386"/>
          <p:cNvCxnSpPr>
            <a:cxnSpLocks noChangeShapeType="1"/>
          </p:cNvCxnSpPr>
          <p:nvPr/>
        </p:nvCxnSpPr>
        <p:spPr bwMode="auto">
          <a:xfrm flipH="1">
            <a:off x="2877828" y="1869221"/>
            <a:ext cx="593"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34"/>
          <p:cNvCxnSpPr>
            <a:cxnSpLocks noChangeShapeType="1"/>
          </p:cNvCxnSpPr>
          <p:nvPr/>
        </p:nvCxnSpPr>
        <p:spPr bwMode="auto">
          <a:xfrm>
            <a:off x="2095332" y="1586728"/>
            <a:ext cx="1778" cy="81501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391"/>
          <p:cNvCxnSpPr>
            <a:cxnSpLocks noChangeShapeType="1"/>
          </p:cNvCxnSpPr>
          <p:nvPr/>
        </p:nvCxnSpPr>
        <p:spPr bwMode="auto">
          <a:xfrm flipH="1">
            <a:off x="2096444" y="1411278"/>
            <a:ext cx="179567" cy="175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正方形/長方形 196"/>
          <p:cNvSpPr/>
          <p:nvPr/>
        </p:nvSpPr>
        <p:spPr bwMode="auto">
          <a:xfrm>
            <a:off x="484338" y="2212829"/>
            <a:ext cx="2376353" cy="62388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98" name="グループ化 1"/>
          <p:cNvGrpSpPr>
            <a:grpSpLocks/>
          </p:cNvGrpSpPr>
          <p:nvPr/>
        </p:nvGrpSpPr>
        <p:grpSpPr bwMode="auto">
          <a:xfrm>
            <a:off x="2095332" y="1414167"/>
            <a:ext cx="943435" cy="1587308"/>
            <a:chOff x="3284538" y="260350"/>
            <a:chExt cx="2541586" cy="4321175"/>
          </a:xfrm>
        </p:grpSpPr>
        <p:sp>
          <p:nvSpPr>
            <p:cNvPr id="225"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6" name="正方形/長方形 21"/>
            <p:cNvSpPr>
              <a:spLocks noChangeArrowheads="1"/>
            </p:cNvSpPr>
            <p:nvPr/>
          </p:nvSpPr>
          <p:spPr bwMode="auto">
            <a:xfrm>
              <a:off x="3287713" y="4137025"/>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7"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28"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229"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30" name="グループ化 12"/>
            <p:cNvGrpSpPr>
              <a:grpSpLocks/>
            </p:cNvGrpSpPr>
            <p:nvPr/>
          </p:nvGrpSpPr>
          <p:grpSpPr bwMode="auto">
            <a:xfrm>
              <a:off x="5357812" y="3683000"/>
              <a:ext cx="407987" cy="134938"/>
              <a:chOff x="6584462" y="3663520"/>
              <a:chExt cx="407290" cy="134758"/>
            </a:xfrm>
          </p:grpSpPr>
          <p:sp>
            <p:nvSpPr>
              <p:cNvPr id="268" name="直方体 267"/>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9" name="フローチャート : 直接アクセス記憶 268"/>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0" name="フローチャート : 直接アクセス記憶 269"/>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1" name="フローチャート : 直接アクセス記憶 270"/>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2" name="フローチャート : 直接アクセス記憶 271"/>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3" name="正方形/長方形 272"/>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1" name="グループ化 88"/>
            <p:cNvGrpSpPr>
              <a:grpSpLocks/>
            </p:cNvGrpSpPr>
            <p:nvPr/>
          </p:nvGrpSpPr>
          <p:grpSpPr bwMode="auto">
            <a:xfrm>
              <a:off x="5019674" y="3884614"/>
              <a:ext cx="547688" cy="138112"/>
              <a:chOff x="6890401" y="5072404"/>
              <a:chExt cx="552609" cy="142496"/>
            </a:xfrm>
          </p:grpSpPr>
          <p:sp>
            <p:nvSpPr>
              <p:cNvPr id="260" name="直方体 259"/>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1" name="フローチャート : 直接アクセス記憶 260"/>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2" name="フローチャート : 直接アクセス記憶 261"/>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3" name="フローチャート : 直接アクセス記憶 262"/>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4" name="フローチャート : 直接アクセス記憶 263"/>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5" name="フローチャート : 直接アクセス記憶 264"/>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6" name="フローチャート : 直接アクセス記憶 265"/>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7" name="正方形/長方形 266"/>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2"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233"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234"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 name="グループ化 365"/>
            <p:cNvGrpSpPr>
              <a:grpSpLocks/>
            </p:cNvGrpSpPr>
            <p:nvPr/>
          </p:nvGrpSpPr>
          <p:grpSpPr bwMode="auto">
            <a:xfrm>
              <a:off x="5345112" y="1962150"/>
              <a:ext cx="406400" cy="134938"/>
              <a:chOff x="6584462" y="3663520"/>
              <a:chExt cx="407290" cy="134758"/>
            </a:xfrm>
          </p:grpSpPr>
          <p:sp>
            <p:nvSpPr>
              <p:cNvPr id="254" name="直方体 253"/>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5" name="フローチャート : 直接アクセス記憶 254"/>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6" name="フローチャート : 直接アクセス記憶 255"/>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7" name="フローチャート : 直接アクセス記憶 256"/>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8" name="フローチャート : 直接アクセス記憶 257"/>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9" name="正方形/長方形 258"/>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7" name="グループ化 88"/>
            <p:cNvGrpSpPr>
              <a:grpSpLocks/>
            </p:cNvGrpSpPr>
            <p:nvPr/>
          </p:nvGrpSpPr>
          <p:grpSpPr bwMode="auto">
            <a:xfrm>
              <a:off x="5005387" y="2163763"/>
              <a:ext cx="549275" cy="138112"/>
              <a:chOff x="6890401" y="5072404"/>
              <a:chExt cx="552609" cy="142496"/>
            </a:xfrm>
          </p:grpSpPr>
          <p:sp>
            <p:nvSpPr>
              <p:cNvPr id="243" name="直方体 24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4" name="フローチャート : 直接アクセス記憶 24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5" name="フローチャート : 直接アクセス記憶 24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6" name="フローチャート : 直接アクセス記憶 245"/>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7" name="フローチャート : 直接アクセス記憶 246"/>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8" name="フローチャート : 直接アクセス記憶 247"/>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9" name="フローチャート : 直接アクセス記憶 248"/>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3" name="正方形/長方形 252"/>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8"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239"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2" name="グループ化 301"/>
          <p:cNvGrpSpPr/>
          <p:nvPr/>
        </p:nvGrpSpPr>
        <p:grpSpPr>
          <a:xfrm>
            <a:off x="343666" y="1926866"/>
            <a:ext cx="1148783" cy="1259700"/>
            <a:chOff x="5028518" y="2191336"/>
            <a:chExt cx="2870991" cy="3846473"/>
          </a:xfrm>
        </p:grpSpPr>
        <p:sp>
          <p:nvSpPr>
            <p:cNvPr id="303" name="直方体 30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5" name="グループ化 304"/>
            <p:cNvGrpSpPr/>
            <p:nvPr/>
          </p:nvGrpSpPr>
          <p:grpSpPr>
            <a:xfrm>
              <a:off x="5059850" y="2201134"/>
              <a:ext cx="2839659" cy="3836675"/>
              <a:chOff x="5059850" y="2201134"/>
              <a:chExt cx="2839659" cy="3836675"/>
            </a:xfrm>
          </p:grpSpPr>
          <p:sp>
            <p:nvSpPr>
              <p:cNvPr id="320" name="正方形/長方形 31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平行四辺形 32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6" name="正方形/長方形 30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直方体 313"/>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平行四辺形 31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直方体 31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直方体 31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ローチャート : 直接アクセス記憶 31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9" name="正方形/長方形 328"/>
          <p:cNvSpPr/>
          <p:nvPr/>
        </p:nvSpPr>
        <p:spPr>
          <a:xfrm rot="8040868">
            <a:off x="2935079" y="2727491"/>
            <a:ext cx="165076"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3076213" y="2581386"/>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bwMode="auto">
          <a:xfrm rot="5400000">
            <a:off x="2840737" y="2432966"/>
            <a:ext cx="479445" cy="1825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正方形/長方形 331"/>
          <p:cNvSpPr/>
          <p:nvPr/>
        </p:nvSpPr>
        <p:spPr>
          <a:xfrm rot="8040868">
            <a:off x="3068244" y="2179488"/>
            <a:ext cx="70183"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3" name="グループ化 332"/>
          <p:cNvGrpSpPr/>
          <p:nvPr/>
        </p:nvGrpSpPr>
        <p:grpSpPr>
          <a:xfrm>
            <a:off x="3601547" y="2709762"/>
            <a:ext cx="109025" cy="99904"/>
            <a:chOff x="3910231" y="5138394"/>
            <a:chExt cx="301729" cy="315214"/>
          </a:xfrm>
        </p:grpSpPr>
        <p:sp>
          <p:nvSpPr>
            <p:cNvPr id="418" name="フローチャート : 結合子 41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フローチャート : 結合子 41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フローチャート : 結合子 41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フローチャート: 手作業 420"/>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正方形/長方形 333"/>
          <p:cNvSpPr/>
          <p:nvPr/>
        </p:nvSpPr>
        <p:spPr>
          <a:xfrm rot="8040868">
            <a:off x="3716024" y="2179353"/>
            <a:ext cx="70183"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5" name="グループ化 334"/>
          <p:cNvGrpSpPr/>
          <p:nvPr/>
        </p:nvGrpSpPr>
        <p:grpSpPr>
          <a:xfrm>
            <a:off x="2982820" y="2797609"/>
            <a:ext cx="109025" cy="101136"/>
            <a:chOff x="999802" y="4983409"/>
            <a:chExt cx="301729" cy="319103"/>
          </a:xfrm>
        </p:grpSpPr>
        <p:grpSp>
          <p:nvGrpSpPr>
            <p:cNvPr id="413" name="グループ化 412"/>
            <p:cNvGrpSpPr/>
            <p:nvPr/>
          </p:nvGrpSpPr>
          <p:grpSpPr>
            <a:xfrm>
              <a:off x="999802" y="4988192"/>
              <a:ext cx="301729" cy="314320"/>
              <a:chOff x="2792769" y="4986888"/>
              <a:chExt cx="301729" cy="314320"/>
            </a:xfrm>
          </p:grpSpPr>
          <p:sp>
            <p:nvSpPr>
              <p:cNvPr id="415" name="フローチャート : 結合子 41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フローチャート : 結合子 41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フローチャート : 結合子 41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4" name="フローチャート: 手作業 41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6" name="正方形/長方形 335"/>
          <p:cNvSpPr/>
          <p:nvPr/>
        </p:nvSpPr>
        <p:spPr>
          <a:xfrm>
            <a:off x="2999058" y="2749168"/>
            <a:ext cx="629929" cy="1479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rot="5400000">
            <a:off x="3485963" y="2433469"/>
            <a:ext cx="479350"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2962682" y="2787567"/>
            <a:ext cx="64850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rot="5400000">
            <a:off x="2903396" y="2740908"/>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平行四辺形 339"/>
          <p:cNvSpPr/>
          <p:nvPr/>
        </p:nvSpPr>
        <p:spPr>
          <a:xfrm>
            <a:off x="3512547" y="2748029"/>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平行四辺形 340"/>
          <p:cNvSpPr/>
          <p:nvPr/>
        </p:nvSpPr>
        <p:spPr>
          <a:xfrm>
            <a:off x="2978718" y="2750959"/>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平行四辺形 341"/>
          <p:cNvSpPr/>
          <p:nvPr/>
        </p:nvSpPr>
        <p:spPr>
          <a:xfrm>
            <a:off x="3592671" y="2672423"/>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3" name="グループ化 342"/>
          <p:cNvGrpSpPr/>
          <p:nvPr/>
        </p:nvGrpSpPr>
        <p:grpSpPr>
          <a:xfrm>
            <a:off x="3545045" y="2730214"/>
            <a:ext cx="216136" cy="102997"/>
            <a:chOff x="3148620" y="4589298"/>
            <a:chExt cx="598163" cy="324975"/>
          </a:xfrm>
        </p:grpSpPr>
        <p:sp>
          <p:nvSpPr>
            <p:cNvPr id="409" name="円柱 40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円柱 40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直方体 41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平行四辺形 41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4" name="正方形/長方形 343"/>
          <p:cNvSpPr/>
          <p:nvPr/>
        </p:nvSpPr>
        <p:spPr>
          <a:xfrm rot="8040868" flipV="1">
            <a:off x="3572422" y="2718152"/>
            <a:ext cx="169438"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p:cNvSpPr/>
          <p:nvPr/>
        </p:nvSpPr>
        <p:spPr>
          <a:xfrm>
            <a:off x="3076213" y="2205091"/>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3125074" y="2159533"/>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7" name="グループ化 346"/>
          <p:cNvGrpSpPr/>
          <p:nvPr/>
        </p:nvGrpSpPr>
        <p:grpSpPr>
          <a:xfrm>
            <a:off x="3512547" y="2798841"/>
            <a:ext cx="109025" cy="99904"/>
            <a:chOff x="2792769" y="4985994"/>
            <a:chExt cx="301729" cy="315214"/>
          </a:xfrm>
        </p:grpSpPr>
        <p:grpSp>
          <p:nvGrpSpPr>
            <p:cNvPr id="404" name="グループ化 403"/>
            <p:cNvGrpSpPr/>
            <p:nvPr/>
          </p:nvGrpSpPr>
          <p:grpSpPr>
            <a:xfrm>
              <a:off x="2792769" y="4986888"/>
              <a:ext cx="301729" cy="314320"/>
              <a:chOff x="2792769" y="4986888"/>
              <a:chExt cx="301729" cy="314320"/>
            </a:xfrm>
          </p:grpSpPr>
          <p:sp>
            <p:nvSpPr>
              <p:cNvPr id="406" name="フローチャート : 結合子 40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フローチャート : 結合子 40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ローチャート : 結合子 40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5" name="フローチャート: 手作業 40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8" name="グループ化 347"/>
          <p:cNvGrpSpPr/>
          <p:nvPr/>
        </p:nvGrpSpPr>
        <p:grpSpPr>
          <a:xfrm>
            <a:off x="2966940" y="2685659"/>
            <a:ext cx="725689" cy="102825"/>
            <a:chOff x="962635" y="4616735"/>
            <a:chExt cx="2008365" cy="324433"/>
          </a:xfrm>
        </p:grpSpPr>
        <p:grpSp>
          <p:nvGrpSpPr>
            <p:cNvPr id="352" name="グループ化 351"/>
            <p:cNvGrpSpPr/>
            <p:nvPr/>
          </p:nvGrpSpPr>
          <p:grpSpPr>
            <a:xfrm>
              <a:off x="962635" y="4787750"/>
              <a:ext cx="1866457" cy="153418"/>
              <a:chOff x="5575944" y="5070012"/>
              <a:chExt cx="1866457" cy="153418"/>
            </a:xfrm>
          </p:grpSpPr>
          <p:sp>
            <p:nvSpPr>
              <p:cNvPr id="379" name="直方体 37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フローチャート : 直接アクセス記憶 37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フローチャート : 直接アクセス記憶 38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フローチャート : 直接アクセス記憶 38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ローチャート : 直接アクセス記憶 38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フローチャート : 直接アクセス記憶 38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フローチャート : 直接アクセス記憶 38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フローチャート : 直接アクセス記憶 38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フローチャート : 直接アクセス記憶 38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ローチャート : 直接アクセス記憶 38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ローチャート : 直接アクセス記憶 38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ローチャート : 直接アクセス記憶 38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ローチャート : 直接アクセス記憶 39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フローチャート : 直接アクセス記憶 39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フローチャート : 直接アクセス記憶 39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フローチャート : 直接アクセス記憶 39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フローチャート : 直接アクセス記憶 39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フローチャート : 直接アクセス記憶 39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フローチャート : 直接アクセス記憶 39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フローチャート : 直接アクセス記憶 39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フローチャート : 直接アクセス記憶 39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フローチャート : 直接アクセス記憶 39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フローチャート : 直接アクセス記憶 40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ローチャート : 直接アクセス記憶 40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3" name="グループ化 352"/>
            <p:cNvGrpSpPr/>
            <p:nvPr/>
          </p:nvGrpSpPr>
          <p:grpSpPr>
            <a:xfrm>
              <a:off x="1104543" y="4616735"/>
              <a:ext cx="1866457" cy="153418"/>
              <a:chOff x="5575944" y="5070012"/>
              <a:chExt cx="1866457" cy="153418"/>
            </a:xfrm>
          </p:grpSpPr>
          <p:sp>
            <p:nvSpPr>
              <p:cNvPr id="354" name="直方体 35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フローチャート : 直接アクセス記憶 35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フローチャート : 直接アクセス記憶 35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フローチャート : 直接アクセス記憶 35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フローチャート : 直接アクセス記憶 35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フローチャート : 直接アクセス記憶 35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フローチャート : 直接アクセス記憶 35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フローチャート : 直接アクセス記憶 36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フローチャート : 直接アクセス記憶 36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フローチャート : 直接アクセス記憶 36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フローチャート : 直接アクセス記憶 36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フローチャート : 直接アクセス記憶 36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フローチャート : 直接アクセス記憶 36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フローチャート : 直接アクセス記憶 36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フローチャート : 直接アクセス記憶 36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フローチャート : 直接アクセス記憶 36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フローチャート : 直接アクセス記憶 36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フローチャート : 直接アクセス記憶 37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フローチャート : 直接アクセス記憶 37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フローチャート : 直接アクセス記憶 37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フローチャート : 直接アクセス記憶 37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フローチャート : 直接アクセス記憶 37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フローチャート : 直接アクセス記憶 37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フローチャート : 直接アクセス記憶 37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0" name="正方形/長方形 349"/>
          <p:cNvSpPr/>
          <p:nvPr/>
        </p:nvSpPr>
        <p:spPr>
          <a:xfrm>
            <a:off x="2962682" y="2693437"/>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2" name="グループ化 421"/>
          <p:cNvGrpSpPr/>
          <p:nvPr/>
        </p:nvGrpSpPr>
        <p:grpSpPr>
          <a:xfrm>
            <a:off x="1326805" y="3018257"/>
            <a:ext cx="788745" cy="150359"/>
            <a:chOff x="3803633" y="2358330"/>
            <a:chExt cx="2016224" cy="494606"/>
          </a:xfrm>
        </p:grpSpPr>
        <p:sp>
          <p:nvSpPr>
            <p:cNvPr id="423" name="直方体 422"/>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台形 423"/>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台形 424"/>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台形 425"/>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台形 426"/>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台形 427"/>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台形 428"/>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台形 429"/>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台形 430"/>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台形 431"/>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台形 432"/>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台形 433"/>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台形 434"/>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台形 435"/>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台形 436"/>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直方体 437"/>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平行四辺形 438"/>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0" name="グループ化 439"/>
          <p:cNvGrpSpPr/>
          <p:nvPr/>
        </p:nvGrpSpPr>
        <p:grpSpPr>
          <a:xfrm>
            <a:off x="5190408" y="1292613"/>
            <a:ext cx="2560066" cy="1590197"/>
            <a:chOff x="510001" y="544501"/>
            <a:chExt cx="6855294" cy="4333630"/>
          </a:xfrm>
        </p:grpSpPr>
        <p:sp>
          <p:nvSpPr>
            <p:cNvPr id="441" name="正方形/長方形 440"/>
            <p:cNvSpPr/>
            <p:nvPr/>
          </p:nvSpPr>
          <p:spPr>
            <a:xfrm rot="8040868">
              <a:off x="6888482" y="4200481"/>
              <a:ext cx="482353"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直方体 233"/>
            <p:cNvSpPr>
              <a:spLocks noChangeArrowheads="1"/>
            </p:cNvSpPr>
            <p:nvPr/>
          </p:nvSpPr>
          <p:spPr bwMode="auto">
            <a:xfrm>
              <a:off x="4827064"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43" name="正方形/長方形 21"/>
            <p:cNvSpPr>
              <a:spLocks noChangeArrowheads="1"/>
            </p:cNvSpPr>
            <p:nvPr/>
          </p:nvSpPr>
          <p:spPr bwMode="auto">
            <a:xfrm>
              <a:off x="510001"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444" name="平行四辺形 288"/>
            <p:cNvSpPr>
              <a:spLocks noChangeArrowheads="1"/>
            </p:cNvSpPr>
            <p:nvPr/>
          </p:nvSpPr>
          <p:spPr bwMode="auto">
            <a:xfrm rot="5400000" flipH="1">
              <a:off x="6096719"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45" name="直方体 7"/>
            <p:cNvSpPr>
              <a:spLocks noChangeArrowheads="1"/>
            </p:cNvSpPr>
            <p:nvPr/>
          </p:nvSpPr>
          <p:spPr bwMode="auto">
            <a:xfrm>
              <a:off x="510001"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446" name="平行四辺形 8"/>
            <p:cNvSpPr>
              <a:spLocks noChangeArrowheads="1"/>
            </p:cNvSpPr>
            <p:nvPr/>
          </p:nvSpPr>
          <p:spPr bwMode="auto">
            <a:xfrm rot="5400000" flipH="1">
              <a:off x="6091956"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47" name="グループ化 12"/>
            <p:cNvGrpSpPr>
              <a:grpSpLocks/>
            </p:cNvGrpSpPr>
            <p:nvPr/>
          </p:nvGrpSpPr>
          <p:grpSpPr bwMode="auto">
            <a:xfrm>
              <a:off x="6897016" y="3967753"/>
              <a:ext cx="407958" cy="134962"/>
              <a:chOff x="6584462" y="3663520"/>
              <a:chExt cx="407290" cy="134758"/>
            </a:xfrm>
          </p:grpSpPr>
          <p:sp>
            <p:nvSpPr>
              <p:cNvPr id="533" name="直方体 532"/>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4" name="フローチャート : 直接アクセス記憶 533"/>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5" name="フローチャート : 直接アクセス記憶 534"/>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6" name="フローチャート : 直接アクセス記憶 535"/>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7" name="フローチャート : 直接アクセス記憶 536"/>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8" name="正方形/長方形 537"/>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48" name="グループ化 88"/>
            <p:cNvGrpSpPr>
              <a:grpSpLocks/>
            </p:cNvGrpSpPr>
            <p:nvPr/>
          </p:nvGrpSpPr>
          <p:grpSpPr bwMode="auto">
            <a:xfrm>
              <a:off x="6558902" y="4169402"/>
              <a:ext cx="547649" cy="138136"/>
              <a:chOff x="6890401" y="5072404"/>
              <a:chExt cx="552609" cy="142496"/>
            </a:xfrm>
          </p:grpSpPr>
          <p:sp>
            <p:nvSpPr>
              <p:cNvPr id="525" name="直方体 524"/>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6" name="フローチャート : 直接アクセス記憶 525"/>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7" name="フローチャート : 直接アクセス記憶 526"/>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8" name="フローチャート : 直接アクセス記憶 527"/>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9" name="フローチャート : 直接アクセス記憶 528"/>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0" name="フローチャート : 直接アクセス記憶 529"/>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1" name="フローチャート : 直接アクセス記憶 530"/>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2" name="正方形/長方形 531"/>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49" name="正方形/長方形 18"/>
            <p:cNvSpPr>
              <a:spLocks noChangeArrowheads="1"/>
            </p:cNvSpPr>
            <p:nvPr/>
          </p:nvSpPr>
          <p:spPr bwMode="auto">
            <a:xfrm>
              <a:off x="6485882"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50" name="平行四辺形 358"/>
            <p:cNvSpPr>
              <a:spLocks noChangeArrowheads="1"/>
            </p:cNvSpPr>
            <p:nvPr/>
          </p:nvSpPr>
          <p:spPr bwMode="auto">
            <a:xfrm rot="5400000" flipH="1">
              <a:off x="6657206"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51" name="直線コネクタ 20"/>
            <p:cNvCxnSpPr>
              <a:cxnSpLocks noChangeShapeType="1"/>
            </p:cNvCxnSpPr>
            <p:nvPr/>
          </p:nvCxnSpPr>
          <p:spPr bwMode="auto">
            <a:xfrm flipH="1">
              <a:off x="6919240"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線コネクタ 363"/>
            <p:cNvCxnSpPr>
              <a:cxnSpLocks noChangeShapeType="1"/>
            </p:cNvCxnSpPr>
            <p:nvPr/>
          </p:nvCxnSpPr>
          <p:spPr bwMode="auto">
            <a:xfrm flipH="1">
              <a:off x="6879554"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3" name="グループ化 365"/>
            <p:cNvGrpSpPr>
              <a:grpSpLocks/>
            </p:cNvGrpSpPr>
            <p:nvPr/>
          </p:nvGrpSpPr>
          <p:grpSpPr bwMode="auto">
            <a:xfrm>
              <a:off x="6884317" y="2246600"/>
              <a:ext cx="406371" cy="134962"/>
              <a:chOff x="6584462" y="3663520"/>
              <a:chExt cx="407290" cy="134758"/>
            </a:xfrm>
          </p:grpSpPr>
          <p:sp>
            <p:nvSpPr>
              <p:cNvPr id="519" name="直方体 51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0" name="フローチャート : 直接アクセス記憶 51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1" name="フローチャート : 直接アクセス記憶 52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2" name="フローチャート : 直接アクセス記憶 52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3" name="フローチャート : 直接アクセス記憶 52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4" name="正方形/長方形 52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54" name="グループ化 88"/>
            <p:cNvGrpSpPr>
              <a:grpSpLocks/>
            </p:cNvGrpSpPr>
            <p:nvPr/>
          </p:nvGrpSpPr>
          <p:grpSpPr bwMode="auto">
            <a:xfrm>
              <a:off x="6544616" y="2448249"/>
              <a:ext cx="549236" cy="138136"/>
              <a:chOff x="6890401" y="5072404"/>
              <a:chExt cx="552609" cy="142496"/>
            </a:xfrm>
          </p:grpSpPr>
          <p:sp>
            <p:nvSpPr>
              <p:cNvPr id="511" name="直方体 510"/>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2" name="フローチャート : 直接アクセス記憶 511"/>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3" name="フローチャート : 直接アクセス記憶 512"/>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4" name="フローチャート : 直接アクセス記憶 513"/>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5" name="フローチャート : 直接アクセス記憶 514"/>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6" name="フローチャート : 直接アクセス記憶 515"/>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7" name="フローチャート : 直接アクセス記憶 516"/>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8" name="正方形/長方形 517"/>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55" name="正方形/長方形 32"/>
            <p:cNvSpPr>
              <a:spLocks noChangeArrowheads="1"/>
            </p:cNvSpPr>
            <p:nvPr/>
          </p:nvSpPr>
          <p:spPr bwMode="auto">
            <a:xfrm>
              <a:off x="6538268"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56" name="直線コネクタ 385"/>
            <p:cNvCxnSpPr>
              <a:cxnSpLocks noChangeShapeType="1"/>
            </p:cNvCxnSpPr>
            <p:nvPr/>
          </p:nvCxnSpPr>
          <p:spPr bwMode="auto">
            <a:xfrm flipH="1">
              <a:off x="6871619"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7" name="直線コネクタ 386"/>
            <p:cNvCxnSpPr>
              <a:cxnSpLocks noChangeShapeType="1"/>
            </p:cNvCxnSpPr>
            <p:nvPr/>
          </p:nvCxnSpPr>
          <p:spPr bwMode="auto">
            <a:xfrm flipH="1">
              <a:off x="6919240"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 name="直線コネクタ 34"/>
            <p:cNvCxnSpPr>
              <a:cxnSpLocks noChangeShapeType="1"/>
            </p:cNvCxnSpPr>
            <p:nvPr/>
          </p:nvCxnSpPr>
          <p:spPr bwMode="auto">
            <a:xfrm>
              <a:off x="4823889"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9" name="直線コネクタ 391"/>
            <p:cNvCxnSpPr>
              <a:cxnSpLocks noChangeShapeType="1"/>
            </p:cNvCxnSpPr>
            <p:nvPr/>
          </p:nvCxnSpPr>
          <p:spPr bwMode="auto">
            <a:xfrm flipH="1">
              <a:off x="4826867"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 name="正方形/長方形 459"/>
            <p:cNvSpPr/>
            <p:nvPr/>
          </p:nvSpPr>
          <p:spPr bwMode="auto">
            <a:xfrm>
              <a:off x="510001"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61" name="グループ化 1"/>
            <p:cNvGrpSpPr>
              <a:grpSpLocks/>
            </p:cNvGrpSpPr>
            <p:nvPr/>
          </p:nvGrpSpPr>
          <p:grpSpPr bwMode="auto">
            <a:xfrm>
              <a:off x="4823889" y="552375"/>
              <a:ext cx="2526312" cy="4325756"/>
              <a:chOff x="3284538" y="260350"/>
              <a:chExt cx="2541586" cy="4321175"/>
            </a:xfrm>
          </p:grpSpPr>
          <p:sp>
            <p:nvSpPr>
              <p:cNvPr id="465"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66" name="正方形/長方形 21"/>
              <p:cNvSpPr>
                <a:spLocks noChangeArrowheads="1"/>
              </p:cNvSpPr>
              <p:nvPr/>
            </p:nvSpPr>
            <p:spPr bwMode="auto">
              <a:xfrm>
                <a:off x="3287713" y="4137025"/>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67"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68"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469"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70" name="グループ化 12"/>
              <p:cNvGrpSpPr>
                <a:grpSpLocks/>
              </p:cNvGrpSpPr>
              <p:nvPr/>
            </p:nvGrpSpPr>
            <p:grpSpPr bwMode="auto">
              <a:xfrm>
                <a:off x="5357812" y="3683000"/>
                <a:ext cx="407987" cy="134938"/>
                <a:chOff x="6584462" y="3663520"/>
                <a:chExt cx="407290" cy="134758"/>
              </a:xfrm>
            </p:grpSpPr>
            <p:sp>
              <p:nvSpPr>
                <p:cNvPr id="505" name="直方体 504"/>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6" name="フローチャート : 直接アクセス記憶 505"/>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7" name="フローチャート : 直接アクセス記憶 506"/>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8" name="フローチャート : 直接アクセス記憶 507"/>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9" name="フローチャート : 直接アクセス記憶 508"/>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0" name="正方形/長方形 509"/>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71" name="グループ化 88"/>
              <p:cNvGrpSpPr>
                <a:grpSpLocks/>
              </p:cNvGrpSpPr>
              <p:nvPr/>
            </p:nvGrpSpPr>
            <p:grpSpPr bwMode="auto">
              <a:xfrm>
                <a:off x="5019674" y="3884614"/>
                <a:ext cx="547688" cy="138112"/>
                <a:chOff x="6890401" y="5072404"/>
                <a:chExt cx="552609" cy="142496"/>
              </a:xfrm>
            </p:grpSpPr>
            <p:sp>
              <p:nvSpPr>
                <p:cNvPr id="497" name="直方体 496"/>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8" name="フローチャート : 直接アクセス記憶 497"/>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9" name="フローチャート : 直接アクセス記憶 498"/>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0" name="フローチャート : 直接アクセス記憶 499"/>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1" name="フローチャート : 直接アクセス記憶 500"/>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2" name="フローチャート : 直接アクセス記憶 50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3" name="フローチャート : 直接アクセス記憶 502"/>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4" name="正方形/長方形 503"/>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2"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73"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74"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6" name="グループ化 365"/>
              <p:cNvGrpSpPr>
                <a:grpSpLocks/>
              </p:cNvGrpSpPr>
              <p:nvPr/>
            </p:nvGrpSpPr>
            <p:grpSpPr bwMode="auto">
              <a:xfrm>
                <a:off x="5345112" y="1962150"/>
                <a:ext cx="406400" cy="134938"/>
                <a:chOff x="6584462" y="3663520"/>
                <a:chExt cx="407290" cy="134758"/>
              </a:xfrm>
            </p:grpSpPr>
            <p:sp>
              <p:nvSpPr>
                <p:cNvPr id="491" name="直方体 490"/>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2" name="フローチャート : 直接アクセス記憶 491"/>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3" name="フローチャート : 直接アクセス記憶 492"/>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4" name="フローチャート : 直接アクセス記憶 493"/>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5" name="フローチャート : 直接アクセス記憶 494"/>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6" name="正方形/長方形 495"/>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77" name="グループ化 88"/>
              <p:cNvGrpSpPr>
                <a:grpSpLocks/>
              </p:cNvGrpSpPr>
              <p:nvPr/>
            </p:nvGrpSpPr>
            <p:grpSpPr bwMode="auto">
              <a:xfrm>
                <a:off x="5005387" y="2163763"/>
                <a:ext cx="549275" cy="138112"/>
                <a:chOff x="6890401" y="5072404"/>
                <a:chExt cx="552609" cy="142496"/>
              </a:xfrm>
            </p:grpSpPr>
            <p:sp>
              <p:nvSpPr>
                <p:cNvPr id="483" name="直方体 48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フローチャート : 直接アクセス記憶 48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5" name="フローチャート : 直接アクセス記憶 48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6" name="フローチャート : 直接アクセス記憶 485"/>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7" name="フローチャート : 直接アクセス記憶 486"/>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8" name="フローチャート : 直接アクセス記憶 487"/>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9" name="フローチャート : 直接アクセス記憶 488"/>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0" name="正方形/長方形 489"/>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8"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79"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2" name="正方形/長方形 461"/>
            <p:cNvSpPr/>
            <p:nvPr/>
          </p:nvSpPr>
          <p:spPr bwMode="auto">
            <a:xfrm>
              <a:off x="4828624" y="2738706"/>
              <a:ext cx="2032556" cy="1701715"/>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平行四辺形 462"/>
            <p:cNvSpPr/>
            <p:nvPr/>
          </p:nvSpPr>
          <p:spPr>
            <a:xfrm>
              <a:off x="4811980" y="564429"/>
              <a:ext cx="2536645" cy="478140"/>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正方形/長方形 463"/>
            <p:cNvSpPr/>
            <p:nvPr/>
          </p:nvSpPr>
          <p:spPr>
            <a:xfrm>
              <a:off x="4839169" y="1040601"/>
              <a:ext cx="2038553" cy="16828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9" name="グループ化 538"/>
          <p:cNvGrpSpPr/>
          <p:nvPr/>
        </p:nvGrpSpPr>
        <p:grpSpPr>
          <a:xfrm>
            <a:off x="5049736" y="1808201"/>
            <a:ext cx="1148783" cy="1259700"/>
            <a:chOff x="5028518" y="2191336"/>
            <a:chExt cx="2870991" cy="3846473"/>
          </a:xfrm>
        </p:grpSpPr>
        <p:sp>
          <p:nvSpPr>
            <p:cNvPr id="540" name="直方体 539"/>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2" name="グループ化 541"/>
            <p:cNvGrpSpPr/>
            <p:nvPr/>
          </p:nvGrpSpPr>
          <p:grpSpPr>
            <a:xfrm>
              <a:off x="5059850" y="2201134"/>
              <a:ext cx="2839659" cy="3836675"/>
              <a:chOff x="5059850" y="2201134"/>
              <a:chExt cx="2839659" cy="3836675"/>
            </a:xfrm>
          </p:grpSpPr>
          <p:sp>
            <p:nvSpPr>
              <p:cNvPr id="557" name="正方形/長方形 556"/>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正方形/長方形 558"/>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平行四辺形 559"/>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3" name="正方形/長方形 542"/>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正方形/長方形 543"/>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平行四辺形 544"/>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正方形/長方形 545"/>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正方形/長方形 546"/>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正方形/長方形 547"/>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正方形/長方形 548"/>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正方形/長方形 549"/>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直方体 550"/>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正方形/長方形 551"/>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平行四辺形 552"/>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直方体 553"/>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直方体 554"/>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フローチャート : 直接アクセス記憶 555"/>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5" name="グループ化 564"/>
          <p:cNvGrpSpPr/>
          <p:nvPr/>
        </p:nvGrpSpPr>
        <p:grpSpPr>
          <a:xfrm>
            <a:off x="7642219" y="2033856"/>
            <a:ext cx="818213" cy="746224"/>
            <a:chOff x="6955340" y="2516969"/>
            <a:chExt cx="2049514" cy="2180471"/>
          </a:xfrm>
        </p:grpSpPr>
        <p:sp>
          <p:nvSpPr>
            <p:cNvPr id="566" name="正方形/長方形 565"/>
            <p:cNvSpPr/>
            <p:nvPr/>
          </p:nvSpPr>
          <p:spPr>
            <a:xfrm rot="8040868">
              <a:off x="6888482" y="4200481"/>
              <a:ext cx="482353"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正方形/長方形 566"/>
            <p:cNvSpPr/>
            <p:nvPr/>
          </p:nvSpPr>
          <p:spPr>
            <a:xfrm>
              <a:off x="7276435" y="3770116"/>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p:cNvSpPr/>
            <p:nvPr/>
          </p:nvSpPr>
          <p:spPr bwMode="auto">
            <a:xfrm rot="5400000">
              <a:off x="6586599" y="3340239"/>
              <a:ext cx="1400940"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69" name="正方形/長方形 568"/>
            <p:cNvSpPr/>
            <p:nvPr/>
          </p:nvSpPr>
          <p:spPr>
            <a:xfrm rot="8040868">
              <a:off x="7241834" y="2599211"/>
              <a:ext cx="205076"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0" name="グループ化 569"/>
            <p:cNvGrpSpPr/>
            <p:nvPr/>
          </p:nvGrpSpPr>
          <p:grpSpPr>
            <a:xfrm>
              <a:off x="8592325" y="4145230"/>
              <a:ext cx="273092" cy="291919"/>
              <a:chOff x="3910231" y="5138394"/>
              <a:chExt cx="301729" cy="315214"/>
            </a:xfrm>
          </p:grpSpPr>
          <p:sp>
            <p:nvSpPr>
              <p:cNvPr id="655" name="フローチャート : 結合子 654"/>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フローチャート : 結合子 655"/>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フローチャート : 結合子 656"/>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フローチャート: 手作業 657"/>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1" name="正方形/長方形 570"/>
            <p:cNvSpPr/>
            <p:nvPr/>
          </p:nvSpPr>
          <p:spPr>
            <a:xfrm rot="8040868">
              <a:off x="8864437" y="2598817"/>
              <a:ext cx="205076"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2" name="グループ化 571"/>
            <p:cNvGrpSpPr/>
            <p:nvPr/>
          </p:nvGrpSpPr>
          <p:grpSpPr>
            <a:xfrm>
              <a:off x="7042496" y="4401920"/>
              <a:ext cx="273092" cy="295520"/>
              <a:chOff x="999802" y="4983409"/>
              <a:chExt cx="301729" cy="319103"/>
            </a:xfrm>
          </p:grpSpPr>
          <p:grpSp>
            <p:nvGrpSpPr>
              <p:cNvPr id="650" name="グループ化 649"/>
              <p:cNvGrpSpPr/>
              <p:nvPr/>
            </p:nvGrpSpPr>
            <p:grpSpPr>
              <a:xfrm>
                <a:off x="999802" y="4988192"/>
                <a:ext cx="301729" cy="314320"/>
                <a:chOff x="2792769" y="4986888"/>
                <a:chExt cx="301729" cy="314320"/>
              </a:xfrm>
            </p:grpSpPr>
            <p:sp>
              <p:nvSpPr>
                <p:cNvPr id="652" name="フローチャート : 結合子 65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フローチャート : 結合子 65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フローチャート : 結合子 65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1" name="フローチャート: 手作業 650"/>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3" name="正方形/長方形 572"/>
            <p:cNvSpPr/>
            <p:nvPr/>
          </p:nvSpPr>
          <p:spPr>
            <a:xfrm>
              <a:off x="7083171" y="4260374"/>
              <a:ext cx="1577889" cy="43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正方形/長方形 573"/>
            <p:cNvSpPr/>
            <p:nvPr/>
          </p:nvSpPr>
          <p:spPr>
            <a:xfrm rot="5400000">
              <a:off x="8202824" y="3341347"/>
              <a:ext cx="1400664"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p:cNvSpPr/>
            <p:nvPr/>
          </p:nvSpPr>
          <p:spPr>
            <a:xfrm>
              <a:off x="6992055" y="4372577"/>
              <a:ext cx="1624415"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正方形/長方形 575"/>
            <p:cNvSpPr/>
            <p:nvPr/>
          </p:nvSpPr>
          <p:spPr>
            <a:xfrm rot="5400000">
              <a:off x="6821488" y="4239685"/>
              <a:ext cx="309086"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平行四辺形 576"/>
            <p:cNvSpPr/>
            <p:nvPr/>
          </p:nvSpPr>
          <p:spPr>
            <a:xfrm>
              <a:off x="8369392" y="4257048"/>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平行四辺形 577"/>
            <p:cNvSpPr/>
            <p:nvPr/>
          </p:nvSpPr>
          <p:spPr>
            <a:xfrm>
              <a:off x="7032221" y="4265607"/>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平行四辺形 578"/>
            <p:cNvSpPr/>
            <p:nvPr/>
          </p:nvSpPr>
          <p:spPr>
            <a:xfrm>
              <a:off x="8570092" y="4036127"/>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0" name="グループ化 579"/>
            <p:cNvGrpSpPr/>
            <p:nvPr/>
          </p:nvGrpSpPr>
          <p:grpSpPr>
            <a:xfrm>
              <a:off x="8450794" y="4204992"/>
              <a:ext cx="541392" cy="300958"/>
              <a:chOff x="3148620" y="4589298"/>
              <a:chExt cx="598163" cy="324975"/>
            </a:xfrm>
          </p:grpSpPr>
          <p:sp>
            <p:nvSpPr>
              <p:cNvPr id="646" name="円柱 64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円柱 64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直方体 64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平行四辺形 64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1" name="正方形/長方形 580"/>
            <p:cNvSpPr/>
            <p:nvPr/>
          </p:nvSpPr>
          <p:spPr>
            <a:xfrm rot="8040868" flipV="1">
              <a:off x="8484032" y="4173191"/>
              <a:ext cx="495100"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正方形/長方形 581"/>
            <p:cNvSpPr/>
            <p:nvPr/>
          </p:nvSpPr>
          <p:spPr>
            <a:xfrm>
              <a:off x="7276435" y="2670578"/>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p:cNvSpPr/>
            <p:nvPr/>
          </p:nvSpPr>
          <p:spPr>
            <a:xfrm>
              <a:off x="7398824" y="2537457"/>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4" name="グループ化 583"/>
            <p:cNvGrpSpPr/>
            <p:nvPr/>
          </p:nvGrpSpPr>
          <p:grpSpPr>
            <a:xfrm>
              <a:off x="8369392" y="4405521"/>
              <a:ext cx="273092" cy="291919"/>
              <a:chOff x="2792769" y="4985994"/>
              <a:chExt cx="301729" cy="315214"/>
            </a:xfrm>
          </p:grpSpPr>
          <p:grpSp>
            <p:nvGrpSpPr>
              <p:cNvPr id="641" name="グループ化 640"/>
              <p:cNvGrpSpPr/>
              <p:nvPr/>
            </p:nvGrpSpPr>
            <p:grpSpPr>
              <a:xfrm>
                <a:off x="2792769" y="4986888"/>
                <a:ext cx="301729" cy="314320"/>
                <a:chOff x="2792769" y="4986888"/>
                <a:chExt cx="301729" cy="314320"/>
              </a:xfrm>
            </p:grpSpPr>
            <p:sp>
              <p:nvSpPr>
                <p:cNvPr id="643" name="フローチャート : 結合子 642"/>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フローチャート : 結合子 643"/>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フローチャート : 結合子 644"/>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2" name="フローチャート: 手作業 641"/>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5" name="グループ化 584"/>
            <p:cNvGrpSpPr/>
            <p:nvPr/>
          </p:nvGrpSpPr>
          <p:grpSpPr>
            <a:xfrm>
              <a:off x="7002719" y="4072121"/>
              <a:ext cx="1817753" cy="300456"/>
              <a:chOff x="962635" y="4616735"/>
              <a:chExt cx="2008365" cy="324433"/>
            </a:xfrm>
          </p:grpSpPr>
          <p:grpSp>
            <p:nvGrpSpPr>
              <p:cNvPr id="589" name="グループ化 588"/>
              <p:cNvGrpSpPr/>
              <p:nvPr/>
            </p:nvGrpSpPr>
            <p:grpSpPr>
              <a:xfrm>
                <a:off x="962635" y="4787750"/>
                <a:ext cx="1866457" cy="153418"/>
                <a:chOff x="5575944" y="5070012"/>
                <a:chExt cx="1866457" cy="153418"/>
              </a:xfrm>
            </p:grpSpPr>
            <p:sp>
              <p:nvSpPr>
                <p:cNvPr id="616" name="直方体 615"/>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フローチャート : 直接アクセス記憶 616"/>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フローチャート : 直接アクセス記憶 617"/>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フローチャート : 直接アクセス記憶 618"/>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ローチャート : 直接アクセス記憶 619"/>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フローチャート : 直接アクセス記憶 620"/>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フローチャート : 直接アクセス記憶 621"/>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フローチャート : 直接アクセス記憶 622"/>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フローチャート : 直接アクセス記憶 623"/>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フローチャート : 直接アクセス記憶 624"/>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フローチャート : 直接アクセス記憶 625"/>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7" name="フローチャート : 直接アクセス記憶 626"/>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8" name="フローチャート : 直接アクセス記憶 627"/>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フローチャート : 直接アクセス記憶 628"/>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フローチャート : 直接アクセス記憶 629"/>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フローチャート : 直接アクセス記憶 630"/>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フローチャート : 直接アクセス記憶 631"/>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フローチャート : 直接アクセス記憶 632"/>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フローチャート : 直接アクセス記憶 633"/>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フローチャート : 直接アクセス記憶 634"/>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フローチャート : 直接アクセス記憶 635"/>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7" name="フローチャート : 直接アクセス記憶 636"/>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フローチャート : 直接アクセス記憶 637"/>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フローチャート : 直接アクセス記憶 638"/>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正方形/長方形 639"/>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0" name="グループ化 589"/>
              <p:cNvGrpSpPr/>
              <p:nvPr/>
            </p:nvGrpSpPr>
            <p:grpSpPr>
              <a:xfrm>
                <a:off x="1104543" y="4616735"/>
                <a:ext cx="1866457" cy="153418"/>
                <a:chOff x="5575944" y="5070012"/>
                <a:chExt cx="1866457" cy="153418"/>
              </a:xfrm>
            </p:grpSpPr>
            <p:sp>
              <p:nvSpPr>
                <p:cNvPr id="591" name="直方体 590"/>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フローチャート : 直接アクセス記憶 591"/>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フローチャート : 直接アクセス記憶 592"/>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フローチャート : 直接アクセス記憶 593"/>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フローチャート : 直接アクセス記憶 594"/>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フローチャート : 直接アクセス記憶 595"/>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フローチャート : 直接アクセス記憶 596"/>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フローチャート : 直接アクセス記憶 597"/>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フローチャート : 直接アクセス記憶 598"/>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フローチャート : 直接アクセス記憶 599"/>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フローチャート : 直接アクセス記憶 600"/>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フローチャート : 直接アクセス記憶 602"/>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フローチャート : 直接アクセス記憶 603"/>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フローチャート : 直接アクセス記憶 604"/>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フローチャート : 直接アクセス記憶 605"/>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フローチャート : 直接アクセス記憶 606"/>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フローチャート : 直接アクセス記憶 607"/>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フローチャート : 直接アクセス記憶 608"/>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フローチャート : 直接アクセス記憶 609"/>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フローチャート : 直接アクセス記憶 610"/>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フローチャート : 直接アクセス記憶 611"/>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フローチャート : 直接アクセス記憶 612"/>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フローチャート : 直接アクセス記憶 613"/>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正方形/長方形 614"/>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86" name="正方形/長方形 585"/>
            <p:cNvSpPr/>
            <p:nvPr/>
          </p:nvSpPr>
          <p:spPr>
            <a:xfrm rot="8040868">
              <a:off x="8509203" y="3956038"/>
              <a:ext cx="464272"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p:cNvSpPr/>
            <p:nvPr/>
          </p:nvSpPr>
          <p:spPr>
            <a:xfrm>
              <a:off x="6992054" y="4097529"/>
              <a:ext cx="1552640"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p:cNvSpPr/>
            <p:nvPr/>
          </p:nvSpPr>
          <p:spPr>
            <a:xfrm rot="5400000">
              <a:off x="8409602" y="4236877"/>
              <a:ext cx="309086"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9" name="グループ化 658"/>
          <p:cNvGrpSpPr/>
          <p:nvPr/>
        </p:nvGrpSpPr>
        <p:grpSpPr>
          <a:xfrm>
            <a:off x="6032875" y="2899592"/>
            <a:ext cx="788745" cy="150359"/>
            <a:chOff x="3803633" y="2358330"/>
            <a:chExt cx="2016224" cy="494606"/>
          </a:xfrm>
        </p:grpSpPr>
        <p:sp>
          <p:nvSpPr>
            <p:cNvPr id="660" name="直方体 659"/>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台形 660"/>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台形 661"/>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台形 662"/>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台形 663"/>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台形 664"/>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台形 665"/>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台形 666"/>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台形 667"/>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台形 668"/>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台形 669"/>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台形 670"/>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台形 671"/>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台形 672"/>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台形 673"/>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直方体 674"/>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平行四辺形 675"/>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2" name="グループ化 672"/>
          <p:cNvGrpSpPr>
            <a:grpSpLocks/>
          </p:cNvGrpSpPr>
          <p:nvPr/>
        </p:nvGrpSpPr>
        <p:grpSpPr bwMode="auto">
          <a:xfrm>
            <a:off x="2359310" y="2198010"/>
            <a:ext cx="653018" cy="600505"/>
            <a:chOff x="5286198" y="2466189"/>
            <a:chExt cx="1876869" cy="2108023"/>
          </a:xfrm>
        </p:grpSpPr>
        <p:sp>
          <p:nvSpPr>
            <p:cNvPr id="693" name="直方体 692"/>
            <p:cNvSpPr/>
            <p:nvPr/>
          </p:nvSpPr>
          <p:spPr>
            <a:xfrm>
              <a:off x="5364183" y="3718420"/>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直方体 693"/>
            <p:cNvSpPr/>
            <p:nvPr/>
          </p:nvSpPr>
          <p:spPr>
            <a:xfrm>
              <a:off x="5307643" y="3622416"/>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5" name="直方体 694"/>
            <p:cNvSpPr/>
            <p:nvPr/>
          </p:nvSpPr>
          <p:spPr>
            <a:xfrm>
              <a:off x="5364183" y="3129872"/>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6" name="直方体 695"/>
            <p:cNvSpPr/>
            <p:nvPr/>
          </p:nvSpPr>
          <p:spPr>
            <a:xfrm>
              <a:off x="5286198" y="3048477"/>
              <a:ext cx="1721532"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7" name="直方体 696"/>
            <p:cNvSpPr/>
            <p:nvPr/>
          </p:nvSpPr>
          <p:spPr>
            <a:xfrm>
              <a:off x="5348586" y="2555933"/>
              <a:ext cx="1608453" cy="68664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699" name="直方体 698"/>
            <p:cNvSpPr/>
            <p:nvPr/>
          </p:nvSpPr>
          <p:spPr>
            <a:xfrm>
              <a:off x="5292046" y="2466189"/>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テキスト ボックス 682"/>
            <p:cNvSpPr txBox="1">
              <a:spLocks noChangeArrowheads="1"/>
            </p:cNvSpPr>
            <p:nvPr/>
          </p:nvSpPr>
          <p:spPr bwMode="auto">
            <a:xfrm>
              <a:off x="5462148" y="265435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1" name="テキスト ボックス 682"/>
            <p:cNvSpPr txBox="1">
              <a:spLocks noChangeArrowheads="1"/>
            </p:cNvSpPr>
            <p:nvPr/>
          </p:nvSpPr>
          <p:spPr bwMode="auto">
            <a:xfrm>
              <a:off x="5462151" y="326408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2" name="テキスト ボックス 682"/>
            <p:cNvSpPr txBox="1">
              <a:spLocks noChangeArrowheads="1"/>
            </p:cNvSpPr>
            <p:nvPr/>
          </p:nvSpPr>
          <p:spPr bwMode="auto">
            <a:xfrm>
              <a:off x="5462151" y="3787566"/>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grpSp>
      <p:sp>
        <p:nvSpPr>
          <p:cNvPr id="199" name="正方形/長方形 198"/>
          <p:cNvSpPr/>
          <p:nvPr/>
        </p:nvSpPr>
        <p:spPr bwMode="auto">
          <a:xfrm>
            <a:off x="2097100" y="2211668"/>
            <a:ext cx="759045" cy="624433"/>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cxnSp>
        <p:nvCxnSpPr>
          <p:cNvPr id="29" name="直線コネクタ 28"/>
          <p:cNvCxnSpPr/>
          <p:nvPr/>
        </p:nvCxnSpPr>
        <p:spPr>
          <a:xfrm flipH="1">
            <a:off x="2849485" y="2045127"/>
            <a:ext cx="190770" cy="1656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3035074" y="2186289"/>
            <a:ext cx="580040" cy="572094"/>
            <a:chOff x="3035074" y="2094849"/>
            <a:chExt cx="580040" cy="572094"/>
          </a:xfrm>
        </p:grpSpPr>
        <p:sp>
          <p:nvSpPr>
            <p:cNvPr id="678" name="直方体 677"/>
            <p:cNvSpPr/>
            <p:nvPr/>
          </p:nvSpPr>
          <p:spPr>
            <a:xfrm>
              <a:off x="3060820" y="2459712"/>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直方体 678"/>
            <p:cNvSpPr/>
            <p:nvPr/>
          </p:nvSpPr>
          <p:spPr>
            <a:xfrm>
              <a:off x="3042288" y="2431816"/>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直方体 679"/>
            <p:cNvSpPr/>
            <p:nvPr/>
          </p:nvSpPr>
          <p:spPr>
            <a:xfrm>
              <a:off x="3060820" y="228843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直方体 680"/>
            <p:cNvSpPr/>
            <p:nvPr/>
          </p:nvSpPr>
          <p:spPr>
            <a:xfrm>
              <a:off x="3035074" y="2264765"/>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直方体 681"/>
            <p:cNvSpPr/>
            <p:nvPr/>
          </p:nvSpPr>
          <p:spPr>
            <a:xfrm>
              <a:off x="3055590" y="212114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3" name="直方体 682"/>
            <p:cNvSpPr/>
            <p:nvPr/>
          </p:nvSpPr>
          <p:spPr>
            <a:xfrm>
              <a:off x="3036849" y="2094849"/>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テキスト ボックス 683"/>
            <p:cNvSpPr txBox="1"/>
            <p:nvPr/>
          </p:nvSpPr>
          <p:spPr>
            <a:xfrm>
              <a:off x="3081480" y="2163593"/>
              <a:ext cx="364176" cy="169277"/>
            </a:xfrm>
            <a:prstGeom prst="rect">
              <a:avLst/>
            </a:prstGeom>
            <a:noFill/>
          </p:spPr>
          <p:txBody>
            <a:bodyPr wrap="square" rtlCol="0">
              <a:spAutoFit/>
            </a:bodyPr>
            <a:lstStyle/>
            <a:p>
              <a:r>
                <a:rPr kumimoji="1" lang="en-US" altLang="ja-JP" sz="5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sp>
          <p:nvSpPr>
            <p:cNvPr id="685" name="テキスト ボックス 684"/>
            <p:cNvSpPr txBox="1"/>
            <p:nvPr/>
          </p:nvSpPr>
          <p:spPr>
            <a:xfrm>
              <a:off x="3081830" y="2336366"/>
              <a:ext cx="386826" cy="169277"/>
            </a:xfrm>
            <a:prstGeom prst="rect">
              <a:avLst/>
            </a:prstGeom>
            <a:noFill/>
          </p:spPr>
          <p:txBody>
            <a:bodyPr wrap="square" rtlCol="0">
              <a:spAutoFit/>
            </a:bodyPr>
            <a:lstStyle/>
            <a:p>
              <a:r>
                <a:rPr kumimoji="1" lang="en-US" altLang="ja-JP" sz="5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sp>
          <p:nvSpPr>
            <p:cNvPr id="686" name="テキスト ボックス 685"/>
            <p:cNvSpPr txBox="1"/>
            <p:nvPr/>
          </p:nvSpPr>
          <p:spPr>
            <a:xfrm>
              <a:off x="3081830" y="2497666"/>
              <a:ext cx="385615" cy="169277"/>
            </a:xfrm>
            <a:prstGeom prst="rect">
              <a:avLst/>
            </a:prstGeom>
            <a:noFill/>
          </p:spPr>
          <p:txBody>
            <a:bodyPr wrap="square" rtlCol="0">
              <a:spAutoFit/>
            </a:bodyPr>
            <a:lstStyle/>
            <a:p>
              <a:r>
                <a:rPr kumimoji="1" lang="en-US" altLang="ja-JP" sz="5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grpSp>
      <p:sp>
        <p:nvSpPr>
          <p:cNvPr id="224" name="正方形/長方形 223"/>
          <p:cNvSpPr/>
          <p:nvPr/>
        </p:nvSpPr>
        <p:spPr>
          <a:xfrm>
            <a:off x="2101038" y="1593319"/>
            <a:ext cx="761285" cy="6175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平行四辺形 222"/>
          <p:cNvSpPr/>
          <p:nvPr/>
        </p:nvSpPr>
        <p:spPr>
          <a:xfrm>
            <a:off x="2090885" y="1418590"/>
            <a:ext cx="947294" cy="175450"/>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正方形/長方形 686"/>
          <p:cNvSpPr/>
          <p:nvPr/>
        </p:nvSpPr>
        <p:spPr>
          <a:xfrm rot="5400000">
            <a:off x="2908504" y="2734257"/>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正方形/長方形 687"/>
          <p:cNvSpPr/>
          <p:nvPr/>
        </p:nvSpPr>
        <p:spPr>
          <a:xfrm>
            <a:off x="2961852" y="2686786"/>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正方形/長方形 690"/>
          <p:cNvSpPr/>
          <p:nvPr/>
        </p:nvSpPr>
        <p:spPr>
          <a:xfrm rot="8040868">
            <a:off x="3580895" y="2630389"/>
            <a:ext cx="158888" cy="1825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rot="5400000">
            <a:off x="3537408" y="2739947"/>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3" name="グループ化 672"/>
          <p:cNvGrpSpPr>
            <a:grpSpLocks/>
          </p:cNvGrpSpPr>
          <p:nvPr/>
        </p:nvGrpSpPr>
        <p:grpSpPr bwMode="auto">
          <a:xfrm>
            <a:off x="7701018" y="2079884"/>
            <a:ext cx="653018" cy="600505"/>
            <a:chOff x="5286198" y="2466189"/>
            <a:chExt cx="1876869" cy="2108023"/>
          </a:xfrm>
        </p:grpSpPr>
        <p:sp>
          <p:nvSpPr>
            <p:cNvPr id="704" name="直方体 703"/>
            <p:cNvSpPr/>
            <p:nvPr/>
          </p:nvSpPr>
          <p:spPr>
            <a:xfrm>
              <a:off x="5364183" y="3718420"/>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5" name="直方体 704"/>
            <p:cNvSpPr/>
            <p:nvPr/>
          </p:nvSpPr>
          <p:spPr>
            <a:xfrm>
              <a:off x="5307643" y="3622416"/>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6" name="直方体 705"/>
            <p:cNvSpPr/>
            <p:nvPr/>
          </p:nvSpPr>
          <p:spPr>
            <a:xfrm>
              <a:off x="5364183" y="3129872"/>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7" name="直方体 706"/>
            <p:cNvSpPr/>
            <p:nvPr/>
          </p:nvSpPr>
          <p:spPr>
            <a:xfrm>
              <a:off x="5286198" y="3048477"/>
              <a:ext cx="1721532"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8" name="直方体 707"/>
            <p:cNvSpPr/>
            <p:nvPr/>
          </p:nvSpPr>
          <p:spPr>
            <a:xfrm>
              <a:off x="5348586" y="2555933"/>
              <a:ext cx="1608453" cy="68664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709" name="直方体 708"/>
            <p:cNvSpPr/>
            <p:nvPr/>
          </p:nvSpPr>
          <p:spPr>
            <a:xfrm>
              <a:off x="5292046" y="2466189"/>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0" name="テキスト ボックス 682"/>
            <p:cNvSpPr txBox="1">
              <a:spLocks noChangeArrowheads="1"/>
            </p:cNvSpPr>
            <p:nvPr/>
          </p:nvSpPr>
          <p:spPr bwMode="auto">
            <a:xfrm>
              <a:off x="5462148" y="265435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11" name="テキスト ボックス 682"/>
            <p:cNvSpPr txBox="1">
              <a:spLocks noChangeArrowheads="1"/>
            </p:cNvSpPr>
            <p:nvPr/>
          </p:nvSpPr>
          <p:spPr bwMode="auto">
            <a:xfrm>
              <a:off x="5462151" y="326408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12" name="テキスト ボックス 682"/>
            <p:cNvSpPr txBox="1">
              <a:spLocks noChangeArrowheads="1"/>
            </p:cNvSpPr>
            <p:nvPr/>
          </p:nvSpPr>
          <p:spPr bwMode="auto">
            <a:xfrm>
              <a:off x="5462151" y="3787566"/>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grpSp>
      <p:sp>
        <p:nvSpPr>
          <p:cNvPr id="713" name="正方形/長方形 712"/>
          <p:cNvSpPr/>
          <p:nvPr/>
        </p:nvSpPr>
        <p:spPr>
          <a:xfrm rot="5400000">
            <a:off x="7605108" y="2613083"/>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 name="正方形/長方形 713"/>
          <p:cNvSpPr/>
          <p:nvPr/>
        </p:nvSpPr>
        <p:spPr>
          <a:xfrm>
            <a:off x="7658456" y="2565612"/>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AutoShape 928"/>
          <p:cNvSpPr>
            <a:spLocks noChangeArrowheads="1"/>
          </p:cNvSpPr>
          <p:nvPr/>
        </p:nvSpPr>
        <p:spPr bwMode="auto">
          <a:xfrm>
            <a:off x="322706" y="6090873"/>
            <a:ext cx="8459539"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台車</a:t>
            </a:r>
            <a:r>
              <a:rPr lang="ja-JP" altLang="en-US" sz="2400" dirty="0">
                <a:latin typeface="HGP創英角ｺﾞｼｯｸUB" pitchFamily="50" charset="-128"/>
                <a:ea typeface="HGP創英角ｺﾞｼｯｸUB" pitchFamily="50" charset="-128"/>
              </a:rPr>
              <a:t>の</a:t>
            </a:r>
            <a:r>
              <a:rPr lang="ja-JP" altLang="en-US" sz="2400" dirty="0" smtClean="0">
                <a:latin typeface="HGP創英角ｺﾞｼｯｸUB" pitchFamily="50" charset="-128"/>
                <a:ea typeface="HGP創英角ｺﾞｼｯｸUB" pitchFamily="50" charset="-128"/>
              </a:rPr>
              <a:t>位置決めと</a:t>
            </a:r>
            <a:r>
              <a:rPr lang="ja-JP" altLang="en-US" sz="2400" dirty="0">
                <a:latin typeface="HGP創英角ｺﾞｼｯｸUB" pitchFamily="50" charset="-128"/>
                <a:ea typeface="HGP創英角ｺﾞｼｯｸUB" pitchFamily="50" charset="-128"/>
              </a:rPr>
              <a:t>移動</a:t>
            </a:r>
            <a:r>
              <a:rPr lang="ja-JP" altLang="en-US" sz="2400" dirty="0" smtClean="0">
                <a:latin typeface="HGP創英角ｺﾞｼｯｸUB" pitchFamily="50" charset="-128"/>
                <a:ea typeface="HGP創英角ｺﾞｼｯｸUB" pitchFamily="50" charset="-128"/>
              </a:rPr>
              <a:t>の動線のばらつきに</a:t>
            </a:r>
            <a:r>
              <a:rPr lang="ja-JP" altLang="en-US" sz="2400" dirty="0">
                <a:latin typeface="HGP創英角ｺﾞｼｯｸUB" pitchFamily="50" charset="-128"/>
                <a:ea typeface="HGP創英角ｺﾞｼｯｸUB" pitchFamily="50" charset="-128"/>
              </a:rPr>
              <a:t>着眼</a:t>
            </a:r>
          </a:p>
        </p:txBody>
      </p:sp>
      <p:sp>
        <p:nvSpPr>
          <p:cNvPr id="7" name="正方形/長方形 6"/>
          <p:cNvSpPr/>
          <p:nvPr/>
        </p:nvSpPr>
        <p:spPr>
          <a:xfrm>
            <a:off x="4779265" y="753755"/>
            <a:ext cx="4041207" cy="2406056"/>
          </a:xfrm>
          <a:prstGeom prst="rect">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738131" y="753755"/>
            <a:ext cx="93237" cy="240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12165" y="948735"/>
            <a:ext cx="2797183" cy="93703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897719" y="2029511"/>
            <a:ext cx="1060726" cy="738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985837" y="2240521"/>
            <a:ext cx="829024" cy="520263"/>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825612" y="1232601"/>
            <a:ext cx="1012363" cy="369332"/>
          </a:xfrm>
          <a:prstGeom prst="rect">
            <a:avLst/>
          </a:prstGeom>
          <a:noFill/>
        </p:spPr>
        <p:txBody>
          <a:bodyPr wrap="square" rtlCol="0">
            <a:spAutoFit/>
          </a:bodyPr>
          <a:lstStyle/>
          <a:p>
            <a:r>
              <a:rPr kumimoji="1" lang="ja-JP" altLang="en-US" b="1" dirty="0" smtClean="0"/>
              <a:t>ストッカ</a:t>
            </a:r>
            <a:endParaRPr kumimoji="1" lang="ja-JP" altLang="en-US" b="1" dirty="0"/>
          </a:p>
        </p:txBody>
      </p:sp>
      <p:sp>
        <p:nvSpPr>
          <p:cNvPr id="690" name="テキスト ボックス 689"/>
          <p:cNvSpPr txBox="1"/>
          <p:nvPr/>
        </p:nvSpPr>
        <p:spPr>
          <a:xfrm>
            <a:off x="4976108" y="2223679"/>
            <a:ext cx="1012363" cy="369332"/>
          </a:xfrm>
          <a:prstGeom prst="rect">
            <a:avLst/>
          </a:prstGeom>
          <a:noFill/>
        </p:spPr>
        <p:txBody>
          <a:bodyPr wrap="square" rtlCol="0">
            <a:spAutoFit/>
          </a:bodyPr>
          <a:lstStyle/>
          <a:p>
            <a:r>
              <a:rPr lang="ja-JP" altLang="en-US" b="1" dirty="0"/>
              <a:t>作業台</a:t>
            </a:r>
            <a:endParaRPr kumimoji="1" lang="ja-JP" altLang="en-US" b="1" dirty="0"/>
          </a:p>
        </p:txBody>
      </p:sp>
      <p:sp>
        <p:nvSpPr>
          <p:cNvPr id="715" name="テキスト ボックス 714"/>
          <p:cNvSpPr txBox="1"/>
          <p:nvPr/>
        </p:nvSpPr>
        <p:spPr>
          <a:xfrm>
            <a:off x="6056229" y="2318360"/>
            <a:ext cx="758632" cy="369332"/>
          </a:xfrm>
          <a:prstGeom prst="rect">
            <a:avLst/>
          </a:prstGeom>
          <a:noFill/>
        </p:spPr>
        <p:txBody>
          <a:bodyPr wrap="square" rtlCol="0">
            <a:spAutoFit/>
          </a:bodyPr>
          <a:lstStyle/>
          <a:p>
            <a:r>
              <a:rPr kumimoji="1" lang="ja-JP" altLang="en-US" b="1" dirty="0" smtClean="0"/>
              <a:t>リフタ</a:t>
            </a:r>
            <a:endParaRPr kumimoji="1" lang="ja-JP" altLang="en-US" b="1" dirty="0"/>
          </a:p>
        </p:txBody>
      </p:sp>
      <p:grpSp>
        <p:nvGrpSpPr>
          <p:cNvPr id="24" name="グループ化 23"/>
          <p:cNvGrpSpPr/>
          <p:nvPr/>
        </p:nvGrpSpPr>
        <p:grpSpPr>
          <a:xfrm>
            <a:off x="7727652" y="1117251"/>
            <a:ext cx="842757" cy="567549"/>
            <a:chOff x="6918714" y="4553246"/>
            <a:chExt cx="842757" cy="567549"/>
          </a:xfrm>
        </p:grpSpPr>
        <p:grpSp>
          <p:nvGrpSpPr>
            <p:cNvPr id="22" name="グループ化 21"/>
            <p:cNvGrpSpPr/>
            <p:nvPr/>
          </p:nvGrpSpPr>
          <p:grpSpPr>
            <a:xfrm>
              <a:off x="6918714" y="4553246"/>
              <a:ext cx="842757" cy="567549"/>
              <a:chOff x="7015878" y="4718068"/>
              <a:chExt cx="712459" cy="380066"/>
            </a:xfrm>
          </p:grpSpPr>
          <p:sp>
            <p:nvSpPr>
              <p:cNvPr id="20" name="正方形/長方形 19"/>
              <p:cNvSpPr/>
              <p:nvPr/>
            </p:nvSpPr>
            <p:spPr>
              <a:xfrm>
                <a:off x="7015878" y="4718068"/>
                <a:ext cx="712459" cy="3800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092280" y="4789497"/>
                <a:ext cx="551851" cy="2650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6" name="テキスト ボックス 715"/>
            <p:cNvSpPr txBox="1"/>
            <p:nvPr/>
          </p:nvSpPr>
          <p:spPr>
            <a:xfrm>
              <a:off x="6992181" y="4676600"/>
              <a:ext cx="758632" cy="369332"/>
            </a:xfrm>
            <a:prstGeom prst="rect">
              <a:avLst/>
            </a:prstGeom>
            <a:noFill/>
          </p:spPr>
          <p:txBody>
            <a:bodyPr wrap="square" rtlCol="0">
              <a:spAutoFit/>
            </a:bodyPr>
            <a:lstStyle/>
            <a:p>
              <a:r>
                <a:rPr lang="ja-JP" altLang="en-US" b="1" dirty="0">
                  <a:solidFill>
                    <a:schemeClr val="bg1"/>
                  </a:solidFill>
                </a:rPr>
                <a:t>台車</a:t>
              </a:r>
              <a:endParaRPr kumimoji="1" lang="ja-JP" altLang="en-US" b="1" dirty="0">
                <a:solidFill>
                  <a:schemeClr val="bg1"/>
                </a:solidFill>
              </a:endParaRPr>
            </a:p>
          </p:txBody>
        </p:sp>
      </p:grpSp>
      <p:sp>
        <p:nvSpPr>
          <p:cNvPr id="25" name="テキスト ボックス 24"/>
          <p:cNvSpPr txBox="1"/>
          <p:nvPr/>
        </p:nvSpPr>
        <p:spPr>
          <a:xfrm>
            <a:off x="6170758" y="435481"/>
            <a:ext cx="1383785" cy="369332"/>
          </a:xfrm>
          <a:prstGeom prst="rect">
            <a:avLst/>
          </a:prstGeom>
          <a:noFill/>
        </p:spPr>
        <p:txBody>
          <a:bodyPr wrap="square" rtlCol="0">
            <a:spAutoFit/>
          </a:bodyPr>
          <a:lstStyle/>
          <a:p>
            <a:r>
              <a:rPr kumimoji="1" lang="en-US" altLang="ja-JP" dirty="0" smtClean="0">
                <a:latin typeface="HGS創英角ｺﾞｼｯｸUB" pitchFamily="50" charset="-128"/>
                <a:ea typeface="HGS創英角ｺﾞｼｯｸUB" pitchFamily="50" charset="-128"/>
              </a:rPr>
              <a:t>&lt; </a:t>
            </a:r>
            <a:r>
              <a:rPr kumimoji="1" lang="ja-JP" altLang="en-US" dirty="0" smtClean="0">
                <a:latin typeface="HGS創英角ｺﾞｼｯｸUB" pitchFamily="50" charset="-128"/>
                <a:ea typeface="HGS創英角ｺﾞｼｯｸUB" pitchFamily="50" charset="-128"/>
              </a:rPr>
              <a:t>平面図 </a:t>
            </a:r>
            <a:r>
              <a:rPr kumimoji="1" lang="en-US" altLang="ja-JP" dirty="0" smtClean="0">
                <a:latin typeface="HGS創英角ｺﾞｼｯｸUB" pitchFamily="50" charset="-128"/>
                <a:ea typeface="HGS創英角ｺﾞｼｯｸUB" pitchFamily="50" charset="-128"/>
              </a:rPr>
              <a:t>&gt;</a:t>
            </a:r>
            <a:endParaRPr kumimoji="1" lang="ja-JP" altLang="en-US" dirty="0">
              <a:latin typeface="HGS創英角ｺﾞｼｯｸUB" pitchFamily="50" charset="-128"/>
              <a:ea typeface="HGS創英角ｺﾞｼｯｸUB" pitchFamily="50" charset="-128"/>
            </a:endParaRPr>
          </a:p>
        </p:txBody>
      </p:sp>
      <p:sp>
        <p:nvSpPr>
          <p:cNvPr id="1015" name="右矢印 1014"/>
          <p:cNvSpPr/>
          <p:nvPr/>
        </p:nvSpPr>
        <p:spPr>
          <a:xfrm>
            <a:off x="3692630" y="1720430"/>
            <a:ext cx="1138924" cy="767256"/>
          </a:xfrm>
          <a:prstGeom prst="rightArrow">
            <a:avLst>
              <a:gd name="adj1" fmla="val 50000"/>
              <a:gd name="adj2" fmla="val 65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644377" y="1701209"/>
            <a:ext cx="584791" cy="822083"/>
          </a:xfrm>
          <a:custGeom>
            <a:avLst/>
            <a:gdLst>
              <a:gd name="connsiteX0" fmla="*/ 584791 w 584791"/>
              <a:gd name="connsiteY0" fmla="*/ 0 h 822083"/>
              <a:gd name="connsiteX1" fmla="*/ 574158 w 584791"/>
              <a:gd name="connsiteY1" fmla="*/ 340242 h 822083"/>
              <a:gd name="connsiteX2" fmla="*/ 552893 w 584791"/>
              <a:gd name="connsiteY2" fmla="*/ 404038 h 822083"/>
              <a:gd name="connsiteX3" fmla="*/ 542261 w 584791"/>
              <a:gd name="connsiteY3" fmla="*/ 457200 h 822083"/>
              <a:gd name="connsiteX4" fmla="*/ 499730 w 584791"/>
              <a:gd name="connsiteY4" fmla="*/ 542261 h 822083"/>
              <a:gd name="connsiteX5" fmla="*/ 467833 w 584791"/>
              <a:gd name="connsiteY5" fmla="*/ 606056 h 822083"/>
              <a:gd name="connsiteX6" fmla="*/ 457200 w 584791"/>
              <a:gd name="connsiteY6" fmla="*/ 637954 h 822083"/>
              <a:gd name="connsiteX7" fmla="*/ 425303 w 584791"/>
              <a:gd name="connsiteY7" fmla="*/ 669851 h 822083"/>
              <a:gd name="connsiteX8" fmla="*/ 404037 w 584791"/>
              <a:gd name="connsiteY8" fmla="*/ 701749 h 822083"/>
              <a:gd name="connsiteX9" fmla="*/ 372140 w 584791"/>
              <a:gd name="connsiteY9" fmla="*/ 723014 h 822083"/>
              <a:gd name="connsiteX10" fmla="*/ 308344 w 584791"/>
              <a:gd name="connsiteY10" fmla="*/ 776177 h 822083"/>
              <a:gd name="connsiteX11" fmla="*/ 276447 w 584791"/>
              <a:gd name="connsiteY11" fmla="*/ 786810 h 822083"/>
              <a:gd name="connsiteX12" fmla="*/ 244549 w 584791"/>
              <a:gd name="connsiteY12" fmla="*/ 808075 h 822083"/>
              <a:gd name="connsiteX13" fmla="*/ 0 w 584791"/>
              <a:gd name="connsiteY13" fmla="*/ 818707 h 82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791" h="822083">
                <a:moveTo>
                  <a:pt x="584791" y="0"/>
                </a:moveTo>
                <a:cubicBezTo>
                  <a:pt x="581247" y="113414"/>
                  <a:pt x="583088" y="227125"/>
                  <a:pt x="574158" y="340242"/>
                </a:cubicBezTo>
                <a:cubicBezTo>
                  <a:pt x="572394" y="362588"/>
                  <a:pt x="557289" y="382058"/>
                  <a:pt x="552893" y="404038"/>
                </a:cubicBezTo>
                <a:cubicBezTo>
                  <a:pt x="549349" y="421759"/>
                  <a:pt x="547016" y="439765"/>
                  <a:pt x="542261" y="457200"/>
                </a:cubicBezTo>
                <a:cubicBezTo>
                  <a:pt x="523935" y="524398"/>
                  <a:pt x="534115" y="507878"/>
                  <a:pt x="499730" y="542261"/>
                </a:cubicBezTo>
                <a:cubicBezTo>
                  <a:pt x="473008" y="622431"/>
                  <a:pt x="509054" y="523615"/>
                  <a:pt x="467833" y="606056"/>
                </a:cubicBezTo>
                <a:cubicBezTo>
                  <a:pt x="462821" y="616081"/>
                  <a:pt x="463417" y="628629"/>
                  <a:pt x="457200" y="637954"/>
                </a:cubicBezTo>
                <a:cubicBezTo>
                  <a:pt x="448859" y="650465"/>
                  <a:pt x="434929" y="658300"/>
                  <a:pt x="425303" y="669851"/>
                </a:cubicBezTo>
                <a:cubicBezTo>
                  <a:pt x="417122" y="679668"/>
                  <a:pt x="413073" y="692713"/>
                  <a:pt x="404037" y="701749"/>
                </a:cubicBezTo>
                <a:cubicBezTo>
                  <a:pt x="395001" y="710785"/>
                  <a:pt x="381957" y="714833"/>
                  <a:pt x="372140" y="723014"/>
                </a:cubicBezTo>
                <a:cubicBezTo>
                  <a:pt x="336865" y="752410"/>
                  <a:pt x="347944" y="756377"/>
                  <a:pt x="308344" y="776177"/>
                </a:cubicBezTo>
                <a:cubicBezTo>
                  <a:pt x="298320" y="781189"/>
                  <a:pt x="286471" y="781798"/>
                  <a:pt x="276447" y="786810"/>
                </a:cubicBezTo>
                <a:cubicBezTo>
                  <a:pt x="265017" y="792525"/>
                  <a:pt x="256514" y="803588"/>
                  <a:pt x="244549" y="808075"/>
                </a:cubicBezTo>
                <a:cubicBezTo>
                  <a:pt x="182834" y="831218"/>
                  <a:pt x="18818" y="818707"/>
                  <a:pt x="0" y="818707"/>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3" name="グループ化 722"/>
          <p:cNvGrpSpPr/>
          <p:nvPr/>
        </p:nvGrpSpPr>
        <p:grpSpPr>
          <a:xfrm>
            <a:off x="6822892" y="2206062"/>
            <a:ext cx="842757" cy="567549"/>
            <a:chOff x="6918714" y="4553246"/>
            <a:chExt cx="842757" cy="567549"/>
          </a:xfrm>
        </p:grpSpPr>
        <p:grpSp>
          <p:nvGrpSpPr>
            <p:cNvPr id="724" name="グループ化 723"/>
            <p:cNvGrpSpPr/>
            <p:nvPr/>
          </p:nvGrpSpPr>
          <p:grpSpPr>
            <a:xfrm>
              <a:off x="6918714" y="4553246"/>
              <a:ext cx="842757" cy="567549"/>
              <a:chOff x="7015878" y="4718068"/>
              <a:chExt cx="712459" cy="380066"/>
            </a:xfrm>
          </p:grpSpPr>
          <p:sp>
            <p:nvSpPr>
              <p:cNvPr id="726" name="正方形/長方形 725"/>
              <p:cNvSpPr/>
              <p:nvPr/>
            </p:nvSpPr>
            <p:spPr>
              <a:xfrm>
                <a:off x="7015878" y="4718068"/>
                <a:ext cx="712459" cy="3800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角丸四角形 726"/>
              <p:cNvSpPr/>
              <p:nvPr/>
            </p:nvSpPr>
            <p:spPr>
              <a:xfrm>
                <a:off x="7092280" y="4789497"/>
                <a:ext cx="551851" cy="2650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5" name="テキスト ボックス 724"/>
            <p:cNvSpPr txBox="1"/>
            <p:nvPr/>
          </p:nvSpPr>
          <p:spPr>
            <a:xfrm>
              <a:off x="6992181" y="4676600"/>
              <a:ext cx="758632" cy="369332"/>
            </a:xfrm>
            <a:prstGeom prst="rect">
              <a:avLst/>
            </a:prstGeom>
            <a:noFill/>
          </p:spPr>
          <p:txBody>
            <a:bodyPr wrap="square" rtlCol="0">
              <a:spAutoFit/>
            </a:bodyPr>
            <a:lstStyle/>
            <a:p>
              <a:r>
                <a:rPr lang="ja-JP" altLang="en-US" b="1" dirty="0">
                  <a:solidFill>
                    <a:schemeClr val="bg1"/>
                  </a:solidFill>
                </a:rPr>
                <a:t>台車</a:t>
              </a:r>
              <a:endParaRPr kumimoji="1" lang="ja-JP" altLang="en-US" b="1" dirty="0">
                <a:solidFill>
                  <a:schemeClr val="bg1"/>
                </a:solidFill>
              </a:endParaRPr>
            </a:p>
          </p:txBody>
        </p:sp>
      </p:grpSp>
      <p:sp>
        <p:nvSpPr>
          <p:cNvPr id="728" name="フリーフォーム 727"/>
          <p:cNvSpPr/>
          <p:nvPr/>
        </p:nvSpPr>
        <p:spPr>
          <a:xfrm>
            <a:off x="7657666" y="1689089"/>
            <a:ext cx="505486" cy="818918"/>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フリーフォーム 688"/>
          <p:cNvSpPr/>
          <p:nvPr/>
        </p:nvSpPr>
        <p:spPr>
          <a:xfrm>
            <a:off x="7668344" y="1700808"/>
            <a:ext cx="608897" cy="738105"/>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7703053" y="1710170"/>
            <a:ext cx="608897" cy="979116"/>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テキスト ボックス 719"/>
          <p:cNvSpPr txBox="1"/>
          <p:nvPr/>
        </p:nvSpPr>
        <p:spPr>
          <a:xfrm>
            <a:off x="3678571" y="2992462"/>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18.6.14</a:t>
            </a:r>
            <a:endParaRPr kumimoji="1" lang="ja-JP" altLang="en-US" sz="1200" dirty="0"/>
          </a:p>
        </p:txBody>
      </p:sp>
      <p:sp>
        <p:nvSpPr>
          <p:cNvPr id="721" name="Rectangle 219"/>
          <p:cNvSpPr>
            <a:spLocks noChangeArrowheads="1"/>
          </p:cNvSpPr>
          <p:nvPr/>
        </p:nvSpPr>
        <p:spPr bwMode="auto">
          <a:xfrm>
            <a:off x="4008236" y="3260935"/>
            <a:ext cx="347211" cy="18808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smtClean="0"/>
              <a:t>全員</a:t>
            </a:r>
            <a:endParaRPr lang="ja-JP" altLang="en-US" sz="1200" dirty="0"/>
          </a:p>
        </p:txBody>
      </p:sp>
      <p:sp>
        <p:nvSpPr>
          <p:cNvPr id="722" name="正方形/長方形 721"/>
          <p:cNvSpPr/>
          <p:nvPr/>
        </p:nvSpPr>
        <p:spPr>
          <a:xfrm>
            <a:off x="413309" y="3713492"/>
            <a:ext cx="3826539" cy="20395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正方形/長方形 716"/>
          <p:cNvSpPr/>
          <p:nvPr/>
        </p:nvSpPr>
        <p:spPr>
          <a:xfrm>
            <a:off x="413309" y="4320148"/>
            <a:ext cx="3826539" cy="20395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12979" y="4532514"/>
            <a:ext cx="3826869" cy="196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１７</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調査２</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729" name="テキスト ボックス 728"/>
          <p:cNvSpPr txBox="1"/>
          <p:nvPr/>
        </p:nvSpPr>
        <p:spPr>
          <a:xfrm>
            <a:off x="8230345" y="35332"/>
            <a:ext cx="851871" cy="369332"/>
          </a:xfrm>
          <a:prstGeom prst="rect">
            <a:avLst/>
          </a:prstGeom>
          <a:noFill/>
        </p:spPr>
        <p:txBody>
          <a:bodyPr wrap="square" rtlCol="0">
            <a:spAutoFit/>
          </a:bodyPr>
          <a:lstStyle/>
          <a:p>
            <a:r>
              <a:rPr kumimoji="1" lang="en-US" altLang="ja-JP" dirty="0" smtClean="0"/>
              <a:t>16/21</a:t>
            </a:r>
            <a:endParaRPr kumimoji="1" lang="ja-JP" altLang="en-US" dirty="0"/>
          </a:p>
        </p:txBody>
      </p:sp>
      <p:sp>
        <p:nvSpPr>
          <p:cNvPr id="719" name="角丸四角形吹き出し 718"/>
          <p:cNvSpPr/>
          <p:nvPr/>
        </p:nvSpPr>
        <p:spPr>
          <a:xfrm>
            <a:off x="5373249" y="5724516"/>
            <a:ext cx="2027067" cy="520916"/>
          </a:xfrm>
          <a:prstGeom prst="wedgeRoundRectCallout">
            <a:avLst>
              <a:gd name="adj1" fmla="val -88624"/>
              <a:gd name="adj2" fmla="val -1083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これが答えだよね</a:t>
            </a:r>
            <a:endParaRPr kumimoji="1" lang="ja-JP" altLang="en-US" dirty="0">
              <a:solidFill>
                <a:schemeClr val="tx1"/>
              </a:solidFill>
            </a:endParaRPr>
          </a:p>
        </p:txBody>
      </p:sp>
      <p:sp>
        <p:nvSpPr>
          <p:cNvPr id="730" name="角丸四角形吹き出し 729"/>
          <p:cNvSpPr/>
          <p:nvPr/>
        </p:nvSpPr>
        <p:spPr>
          <a:xfrm>
            <a:off x="3064140" y="641236"/>
            <a:ext cx="1386756" cy="470713"/>
          </a:xfrm>
          <a:prstGeom prst="wedgeRoundRectCallout">
            <a:avLst>
              <a:gd name="adj1" fmla="val -67195"/>
              <a:gd name="adj2" fmla="val -11210"/>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一応お題目</a:t>
            </a:r>
            <a:endParaRPr kumimoji="1" lang="ja-JP" altLang="en-US" dirty="0">
              <a:solidFill>
                <a:schemeClr val="tx1"/>
              </a:solidFill>
            </a:endParaRPr>
          </a:p>
        </p:txBody>
      </p:sp>
      <p:sp>
        <p:nvSpPr>
          <p:cNvPr id="731" name="角丸四角形吹き出し 730"/>
          <p:cNvSpPr/>
          <p:nvPr/>
        </p:nvSpPr>
        <p:spPr>
          <a:xfrm>
            <a:off x="4972303" y="5110903"/>
            <a:ext cx="2027067" cy="520916"/>
          </a:xfrm>
          <a:prstGeom prst="wedgeRoundRectCallout">
            <a:avLst>
              <a:gd name="adj1" fmla="val -88624"/>
              <a:gd name="adj2" fmla="val -1083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このデータでは答えは言えない</a:t>
            </a:r>
            <a:endParaRPr kumimoji="1" lang="ja-JP" altLang="en-US" dirty="0">
              <a:solidFill>
                <a:schemeClr val="tx1"/>
              </a:solidFill>
            </a:endParaRPr>
          </a:p>
        </p:txBody>
      </p:sp>
      <p:sp>
        <p:nvSpPr>
          <p:cNvPr id="732" name="角丸四角形吹き出し 731"/>
          <p:cNvSpPr/>
          <p:nvPr/>
        </p:nvSpPr>
        <p:spPr>
          <a:xfrm>
            <a:off x="5075680" y="3878215"/>
            <a:ext cx="3706565" cy="567861"/>
          </a:xfrm>
          <a:prstGeom prst="wedgeRoundRectCallout">
            <a:avLst>
              <a:gd name="adj1" fmla="val -96370"/>
              <a:gd name="adj2" fmla="val 45900"/>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本来は要素作業時間分析表の</a:t>
            </a:r>
            <a:endParaRPr lang="en-US" altLang="ja-JP" dirty="0" smtClean="0">
              <a:solidFill>
                <a:schemeClr val="tx1"/>
              </a:solidFill>
            </a:endParaRPr>
          </a:p>
          <a:p>
            <a:pPr algn="ctr"/>
            <a:r>
              <a:rPr kumimoji="1" lang="ja-JP" altLang="en-US" dirty="0" smtClean="0">
                <a:solidFill>
                  <a:schemeClr val="tx1"/>
                </a:solidFill>
              </a:rPr>
              <a:t>最大最小のバラツキを見るべき</a:t>
            </a:r>
            <a:endParaRPr kumimoji="1" lang="ja-JP" altLang="en-US" dirty="0">
              <a:solidFill>
                <a:schemeClr val="tx1"/>
              </a:solidFill>
            </a:endParaRPr>
          </a:p>
        </p:txBody>
      </p:sp>
      <p:sp>
        <p:nvSpPr>
          <p:cNvPr id="733" name="角丸四角形吹き出し 732"/>
          <p:cNvSpPr/>
          <p:nvPr/>
        </p:nvSpPr>
        <p:spPr>
          <a:xfrm>
            <a:off x="4115560" y="258110"/>
            <a:ext cx="4044610" cy="426673"/>
          </a:xfrm>
          <a:prstGeom prst="wedgeRoundRectCallout">
            <a:avLst>
              <a:gd name="adj1" fmla="val -109182"/>
              <a:gd name="adj2" fmla="val -550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対策案の検証ならば下の答えでもよい</a:t>
            </a:r>
            <a:endParaRPr kumimoji="1" lang="ja-JP" altLang="en-US" dirty="0">
              <a:solidFill>
                <a:schemeClr val="tx1"/>
              </a:solidFill>
            </a:endParaRPr>
          </a:p>
        </p:txBody>
      </p:sp>
      <p:sp>
        <p:nvSpPr>
          <p:cNvPr id="734" name="角丸四角形吹き出し 733"/>
          <p:cNvSpPr/>
          <p:nvPr/>
        </p:nvSpPr>
        <p:spPr>
          <a:xfrm>
            <a:off x="953738" y="3227782"/>
            <a:ext cx="3161822" cy="426673"/>
          </a:xfrm>
          <a:prstGeom prst="wedgeRoundRectCallout">
            <a:avLst>
              <a:gd name="adj1" fmla="val -20121"/>
              <a:gd name="adj2" fmla="val 65714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お題目の答えではないよね</a:t>
            </a:r>
            <a:endParaRPr kumimoji="1" lang="ja-JP" altLang="en-US" dirty="0">
              <a:solidFill>
                <a:schemeClr val="tx1"/>
              </a:solidFill>
            </a:endParaRPr>
          </a:p>
        </p:txBody>
      </p:sp>
    </p:spTree>
    <p:extLst>
      <p:ext uri="{BB962C8B-B14F-4D97-AF65-F5344CB8AC3E}">
        <p14:creationId xmlns:p14="http://schemas.microsoft.com/office/powerpoint/2010/main" val="1578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wipe(down)">
                                      <p:cBhvr>
                                        <p:cTn id="7" dur="5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34"/>
                                        </p:tgtEl>
                                        <p:attrNameLst>
                                          <p:attrName>style.visibility</p:attrName>
                                        </p:attrNameLst>
                                      </p:cBhvr>
                                      <p:to>
                                        <p:strVal val="visible"/>
                                      </p:to>
                                    </p:set>
                                    <p:animEffect transition="in" filter="wipe(down)">
                                      <p:cBhvr>
                                        <p:cTn id="12" dur="500"/>
                                        <p:tgtEl>
                                          <p:spTgt spid="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9"/>
                                        </p:tgtEl>
                                        <p:attrNameLst>
                                          <p:attrName>style.visibility</p:attrName>
                                        </p:attrNameLst>
                                      </p:cBhvr>
                                      <p:to>
                                        <p:strVal val="visible"/>
                                      </p:to>
                                    </p:set>
                                    <p:animEffect transition="in" filter="wipe(down)">
                                      <p:cBhvr>
                                        <p:cTn id="17" dur="500"/>
                                        <p:tgtEl>
                                          <p:spTgt spid="7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33"/>
                                        </p:tgtEl>
                                        <p:attrNameLst>
                                          <p:attrName>style.visibility</p:attrName>
                                        </p:attrNameLst>
                                      </p:cBhvr>
                                      <p:to>
                                        <p:strVal val="visible"/>
                                      </p:to>
                                    </p:set>
                                    <p:animEffect transition="in" filter="wipe(down)">
                                      <p:cBhvr>
                                        <p:cTn id="22" dur="500"/>
                                        <p:tgtEl>
                                          <p:spTgt spid="7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1"/>
                                        </p:tgtEl>
                                        <p:attrNameLst>
                                          <p:attrName>style.visibility</p:attrName>
                                        </p:attrNameLst>
                                      </p:cBhvr>
                                      <p:to>
                                        <p:strVal val="visible"/>
                                      </p:to>
                                    </p:set>
                                    <p:animEffect transition="in" filter="wipe(down)">
                                      <p:cBhvr>
                                        <p:cTn id="27" dur="500"/>
                                        <p:tgtEl>
                                          <p:spTgt spid="7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32"/>
                                        </p:tgtEl>
                                        <p:attrNameLst>
                                          <p:attrName>style.visibility</p:attrName>
                                        </p:attrNameLst>
                                      </p:cBhvr>
                                      <p:to>
                                        <p:strVal val="visible"/>
                                      </p:to>
                                    </p:set>
                                    <p:animEffect transition="in" filter="wipe(down)">
                                      <p:cBhvr>
                                        <p:cTn id="32" dur="500"/>
                                        <p:tgtEl>
                                          <p:spTgt spid="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0" animBg="1"/>
      <p:bldP spid="730" grpId="0" animBg="1"/>
      <p:bldP spid="731" grpId="0" animBg="1"/>
      <p:bldP spid="732" grpId="0" animBg="1"/>
      <p:bldP spid="733" grpId="0" animBg="1"/>
      <p:bldP spid="7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907357166"/>
              </p:ext>
            </p:extLst>
          </p:nvPr>
        </p:nvGraphicFramePr>
        <p:xfrm>
          <a:off x="1524000" y="1844824"/>
          <a:ext cx="6096000" cy="361617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p:cNvGrpSpPr>
            <a:grpSpLocks noChangeAspect="1"/>
          </p:cNvGrpSpPr>
          <p:nvPr/>
        </p:nvGrpSpPr>
        <p:grpSpPr>
          <a:xfrm>
            <a:off x="6588224" y="2132856"/>
            <a:ext cx="360040" cy="288032"/>
            <a:chOff x="8244408" y="692696"/>
            <a:chExt cx="144016" cy="1080724"/>
          </a:xfrm>
        </p:grpSpPr>
        <p:cxnSp>
          <p:nvCxnSpPr>
            <p:cNvPr id="6" name="直線コネクタ 5"/>
            <p:cNvCxnSpPr/>
            <p:nvPr/>
          </p:nvCxnSpPr>
          <p:spPr>
            <a:xfrm>
              <a:off x="8316416" y="6926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244408" y="17734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244408" y="692696"/>
              <a:ext cx="14401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a:grpSpLocks noChangeAspect="1"/>
          </p:cNvGrpSpPr>
          <p:nvPr/>
        </p:nvGrpSpPr>
        <p:grpSpPr>
          <a:xfrm>
            <a:off x="5220072" y="2636912"/>
            <a:ext cx="360040" cy="591841"/>
            <a:chOff x="8244408" y="692696"/>
            <a:chExt cx="144016" cy="1080724"/>
          </a:xfrm>
        </p:grpSpPr>
        <p:cxnSp>
          <p:nvCxnSpPr>
            <p:cNvPr id="13" name="直線コネクタ 12"/>
            <p:cNvCxnSpPr/>
            <p:nvPr/>
          </p:nvCxnSpPr>
          <p:spPr>
            <a:xfrm>
              <a:off x="8316416" y="6926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244408" y="17734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244408" y="692696"/>
              <a:ext cx="14401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a:grpSpLocks noChangeAspect="1"/>
          </p:cNvGrpSpPr>
          <p:nvPr/>
        </p:nvGrpSpPr>
        <p:grpSpPr>
          <a:xfrm>
            <a:off x="2417930" y="2132856"/>
            <a:ext cx="360040" cy="1128795"/>
            <a:chOff x="8244408" y="692696"/>
            <a:chExt cx="144016" cy="1080724"/>
          </a:xfrm>
        </p:grpSpPr>
        <p:cxnSp>
          <p:nvCxnSpPr>
            <p:cNvPr id="17" name="直線コネクタ 16"/>
            <p:cNvCxnSpPr/>
            <p:nvPr/>
          </p:nvCxnSpPr>
          <p:spPr>
            <a:xfrm>
              <a:off x="8316416" y="6926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244408" y="17734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44408" y="692696"/>
              <a:ext cx="14401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a:grpSpLocks noChangeAspect="1"/>
          </p:cNvGrpSpPr>
          <p:nvPr/>
        </p:nvGrpSpPr>
        <p:grpSpPr>
          <a:xfrm>
            <a:off x="3851920" y="3208849"/>
            <a:ext cx="360040" cy="228006"/>
            <a:chOff x="8244408" y="692696"/>
            <a:chExt cx="144016" cy="1080724"/>
          </a:xfrm>
        </p:grpSpPr>
        <p:cxnSp>
          <p:nvCxnSpPr>
            <p:cNvPr id="21" name="直線コネクタ 20"/>
            <p:cNvCxnSpPr/>
            <p:nvPr/>
          </p:nvCxnSpPr>
          <p:spPr>
            <a:xfrm>
              <a:off x="8316416" y="6926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244408" y="17734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244408" y="692696"/>
              <a:ext cx="1440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3206933" y="1400902"/>
            <a:ext cx="2730134" cy="369332"/>
          </a:xfrm>
          <a:prstGeom prst="rect">
            <a:avLst/>
          </a:prstGeom>
          <a:noFill/>
        </p:spPr>
        <p:txBody>
          <a:bodyPr wrap="square" rtlCol="0">
            <a:spAutoFit/>
          </a:bodyPr>
          <a:lstStyle/>
          <a:p>
            <a:r>
              <a:rPr kumimoji="1" lang="ja-JP" altLang="en-US" dirty="0" smtClean="0"/>
              <a:t>要素作業時間分析表</a:t>
            </a:r>
            <a:endParaRPr kumimoji="1" lang="ja-JP" altLang="en-US" dirty="0"/>
          </a:p>
        </p:txBody>
      </p:sp>
    </p:spTree>
    <p:extLst>
      <p:ext uri="{BB962C8B-B14F-4D97-AF65-F5344CB8AC3E}">
        <p14:creationId xmlns:p14="http://schemas.microsoft.com/office/powerpoint/2010/main" val="3498665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グループ化 332"/>
          <p:cNvGrpSpPr/>
          <p:nvPr/>
        </p:nvGrpSpPr>
        <p:grpSpPr>
          <a:xfrm>
            <a:off x="6346769" y="1809650"/>
            <a:ext cx="1456107" cy="1092178"/>
            <a:chOff x="9736195" y="3293671"/>
            <a:chExt cx="1456107" cy="1092178"/>
          </a:xfrm>
        </p:grpSpPr>
        <p:sp>
          <p:nvSpPr>
            <p:cNvPr id="335" name="月 334"/>
            <p:cNvSpPr/>
            <p:nvPr/>
          </p:nvSpPr>
          <p:spPr>
            <a:xfrm rot="20529866" flipH="1">
              <a:off x="10681766" y="3545978"/>
              <a:ext cx="510536" cy="830763"/>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6" name="グループ化 335"/>
            <p:cNvGrpSpPr/>
            <p:nvPr/>
          </p:nvGrpSpPr>
          <p:grpSpPr>
            <a:xfrm rot="245351">
              <a:off x="9855597" y="3448384"/>
              <a:ext cx="1183754" cy="937465"/>
              <a:chOff x="10721363" y="466040"/>
              <a:chExt cx="659498" cy="669672"/>
            </a:xfrm>
          </p:grpSpPr>
          <p:sp>
            <p:nvSpPr>
              <p:cNvPr id="351"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52"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grpSp>
        <p:grpSp>
          <p:nvGrpSpPr>
            <p:cNvPr id="337" name="グループ化 336"/>
            <p:cNvGrpSpPr/>
            <p:nvPr/>
          </p:nvGrpSpPr>
          <p:grpSpPr>
            <a:xfrm rot="245351">
              <a:off x="9736195" y="3293671"/>
              <a:ext cx="1356362" cy="564194"/>
              <a:chOff x="6718234" y="594578"/>
              <a:chExt cx="857503" cy="487920"/>
            </a:xfrm>
          </p:grpSpPr>
          <p:sp>
            <p:nvSpPr>
              <p:cNvPr id="346"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7"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8"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50" name="テキスト ボックス 349"/>
              <p:cNvSpPr txBox="1"/>
              <p:nvPr/>
            </p:nvSpPr>
            <p:spPr>
              <a:xfrm>
                <a:off x="6907316" y="630035"/>
                <a:ext cx="635606" cy="239551"/>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grpSp>
          <p:nvGrpSpPr>
            <p:cNvPr id="338" name="グループ化 337"/>
            <p:cNvGrpSpPr/>
            <p:nvPr/>
          </p:nvGrpSpPr>
          <p:grpSpPr>
            <a:xfrm>
              <a:off x="10303524" y="4179486"/>
              <a:ext cx="144000" cy="72000"/>
              <a:chOff x="5436096" y="1509369"/>
              <a:chExt cx="432048" cy="119431"/>
            </a:xfrm>
          </p:grpSpPr>
          <p:cxnSp>
            <p:nvCxnSpPr>
              <p:cNvPr id="344" name="直線コネクタ 343"/>
              <p:cNvCxnSpPr/>
              <p:nvPr/>
            </p:nvCxnSpPr>
            <p:spPr>
              <a:xfrm flipV="1">
                <a:off x="5436096" y="1509369"/>
                <a:ext cx="216024" cy="119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a:off x="5652120" y="1509369"/>
                <a:ext cx="216024" cy="119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9" name="直線コネクタ 338"/>
            <p:cNvCxnSpPr/>
            <p:nvPr/>
          </p:nvCxnSpPr>
          <p:spPr>
            <a:xfrm flipV="1">
              <a:off x="10107253" y="3887637"/>
              <a:ext cx="144016" cy="3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10494800" y="3887637"/>
              <a:ext cx="144016" cy="55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円/楕円 341"/>
            <p:cNvSpPr/>
            <p:nvPr/>
          </p:nvSpPr>
          <p:spPr>
            <a:xfrm>
              <a:off x="10183909" y="398545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円/楕円 342"/>
            <p:cNvSpPr/>
            <p:nvPr/>
          </p:nvSpPr>
          <p:spPr>
            <a:xfrm>
              <a:off x="10521089" y="39888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 name="AutoShape 928"/>
          <p:cNvSpPr>
            <a:spLocks noChangeArrowheads="1"/>
          </p:cNvSpPr>
          <p:nvPr/>
        </p:nvSpPr>
        <p:spPr bwMode="auto">
          <a:xfrm>
            <a:off x="419431"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自ら学んだからくりで物流班独自のリフタ化を</a:t>
            </a:r>
            <a:r>
              <a:rPr lang="ja-JP" altLang="en-US" sz="2400" dirty="0">
                <a:latin typeface="HGP創英角ｺﾞｼｯｸUB" pitchFamily="50" charset="-128"/>
                <a:ea typeface="HGP創英角ｺﾞｼｯｸUB" pitchFamily="50" charset="-128"/>
              </a:rPr>
              <a:t>目指す</a:t>
            </a:r>
            <a:r>
              <a:rPr lang="ja-JP" altLang="en-US" sz="2400" dirty="0" smtClean="0">
                <a:latin typeface="HGP創英角ｺﾞｼｯｸUB" pitchFamily="50" charset="-128"/>
                <a:ea typeface="HGP創英角ｺﾞｼｯｸUB" pitchFamily="50" charset="-128"/>
              </a:rPr>
              <a:t>！！</a:t>
            </a:r>
            <a:endParaRPr lang="ja-JP" altLang="en-US" sz="2400" dirty="0">
              <a:latin typeface="HGP創英角ｺﾞｼｯｸUB" pitchFamily="50" charset="-128"/>
              <a:ea typeface="HGP創英角ｺﾞｼｯｸUB" pitchFamily="50" charset="-128"/>
            </a:endParaRPr>
          </a:p>
        </p:txBody>
      </p:sp>
      <p:sp>
        <p:nvSpPr>
          <p:cNvPr id="173" name="AutoShape 1337"/>
          <p:cNvSpPr>
            <a:spLocks noChangeAspect="1" noChangeArrowheads="1" noTextEdit="1"/>
          </p:cNvSpPr>
          <p:nvPr/>
        </p:nvSpPr>
        <p:spPr bwMode="auto">
          <a:xfrm>
            <a:off x="1427841" y="1031950"/>
            <a:ext cx="6466397" cy="238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74" name="Rectangle 1339"/>
          <p:cNvSpPr>
            <a:spLocks noChangeArrowheads="1"/>
          </p:cNvSpPr>
          <p:nvPr/>
        </p:nvSpPr>
        <p:spPr bwMode="auto">
          <a:xfrm>
            <a:off x="2153850" y="1012260"/>
            <a:ext cx="3733698" cy="1184947"/>
          </a:xfrm>
          <a:prstGeom prst="rect">
            <a:avLst/>
          </a:prstGeom>
          <a:solidFill>
            <a:srgbClr val="999999"/>
          </a:solidFill>
          <a:ln w="17463" cap="rnd">
            <a:solidFill>
              <a:srgbClr val="000000"/>
            </a:solidFill>
            <a:round/>
            <a:headEnd/>
            <a:tailEnd/>
          </a:ln>
        </p:spPr>
        <p:txBody>
          <a:bodyPr/>
          <a:lstStyle/>
          <a:p>
            <a:endParaRPr lang="ja-JP" altLang="en-US" dirty="0"/>
          </a:p>
        </p:txBody>
      </p:sp>
      <p:sp>
        <p:nvSpPr>
          <p:cNvPr id="175" name="Rectangle 1340"/>
          <p:cNvSpPr>
            <a:spLocks noChangeArrowheads="1"/>
          </p:cNvSpPr>
          <p:nvPr/>
        </p:nvSpPr>
        <p:spPr bwMode="auto">
          <a:xfrm>
            <a:off x="2314247" y="1081454"/>
            <a:ext cx="3412902" cy="1011784"/>
          </a:xfrm>
          <a:prstGeom prst="rect">
            <a:avLst/>
          </a:prstGeom>
          <a:solidFill>
            <a:srgbClr val="FFFFFF"/>
          </a:solidFill>
          <a:ln w="17463" cap="rnd">
            <a:solidFill>
              <a:srgbClr val="000000"/>
            </a:solidFill>
            <a:round/>
            <a:headEnd/>
            <a:tailEnd/>
          </a:ln>
        </p:spPr>
        <p:txBody>
          <a:bodyPr/>
          <a:lstStyle/>
          <a:p>
            <a:endParaRPr lang="ja-JP" altLang="en-US" dirty="0"/>
          </a:p>
        </p:txBody>
      </p:sp>
      <p:sp>
        <p:nvSpPr>
          <p:cNvPr id="176" name="Rectangle 1341"/>
          <p:cNvSpPr>
            <a:spLocks noChangeArrowheads="1"/>
          </p:cNvSpPr>
          <p:nvPr/>
        </p:nvSpPr>
        <p:spPr bwMode="auto">
          <a:xfrm>
            <a:off x="2580328" y="1212537"/>
            <a:ext cx="1179219" cy="440335"/>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7" name="Rectangle 1344"/>
          <p:cNvSpPr>
            <a:spLocks noChangeArrowheads="1"/>
          </p:cNvSpPr>
          <p:nvPr/>
        </p:nvSpPr>
        <p:spPr bwMode="auto">
          <a:xfrm>
            <a:off x="3985289" y="1215010"/>
            <a:ext cx="1113873" cy="46260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8" name="Line 1350"/>
          <p:cNvSpPr>
            <a:spLocks noChangeShapeType="1"/>
          </p:cNvSpPr>
          <p:nvPr/>
        </p:nvSpPr>
        <p:spPr bwMode="auto">
          <a:xfrm>
            <a:off x="2740725" y="1494242"/>
            <a:ext cx="16930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79" name="Line 1351"/>
          <p:cNvSpPr>
            <a:spLocks noChangeShapeType="1"/>
          </p:cNvSpPr>
          <p:nvPr/>
        </p:nvSpPr>
        <p:spPr bwMode="auto">
          <a:xfrm>
            <a:off x="2740725" y="1541243"/>
            <a:ext cx="16930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0" name="Line 1353"/>
          <p:cNvSpPr>
            <a:spLocks noChangeShapeType="1"/>
          </p:cNvSpPr>
          <p:nvPr/>
        </p:nvSpPr>
        <p:spPr bwMode="auto">
          <a:xfrm>
            <a:off x="3159542" y="1553921"/>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1" name="Line 1354"/>
          <p:cNvSpPr>
            <a:spLocks noChangeShapeType="1"/>
          </p:cNvSpPr>
          <p:nvPr/>
        </p:nvSpPr>
        <p:spPr bwMode="auto">
          <a:xfrm>
            <a:off x="3159542" y="1600923"/>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2" name="Line 1356"/>
          <p:cNvSpPr>
            <a:spLocks noChangeShapeType="1"/>
          </p:cNvSpPr>
          <p:nvPr/>
        </p:nvSpPr>
        <p:spPr bwMode="auto">
          <a:xfrm>
            <a:off x="4401137" y="1578659"/>
            <a:ext cx="47228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3" name="Line 1357"/>
          <p:cNvSpPr>
            <a:spLocks noChangeShapeType="1"/>
          </p:cNvSpPr>
          <p:nvPr/>
        </p:nvSpPr>
        <p:spPr bwMode="auto">
          <a:xfrm>
            <a:off x="4384800" y="1779803"/>
            <a:ext cx="46337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4" name="Freeform 1361"/>
          <p:cNvSpPr>
            <a:spLocks/>
          </p:cNvSpPr>
          <p:nvPr/>
        </p:nvSpPr>
        <p:spPr bwMode="auto">
          <a:xfrm>
            <a:off x="1597149" y="2716604"/>
            <a:ext cx="5839657" cy="690188"/>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185" name="Freeform 1362"/>
          <p:cNvSpPr>
            <a:spLocks/>
          </p:cNvSpPr>
          <p:nvPr/>
        </p:nvSpPr>
        <p:spPr bwMode="auto">
          <a:xfrm>
            <a:off x="6350996" y="2785870"/>
            <a:ext cx="1208923" cy="620922"/>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86" name="Freeform 1372"/>
          <p:cNvSpPr>
            <a:spLocks/>
          </p:cNvSpPr>
          <p:nvPr/>
        </p:nvSpPr>
        <p:spPr bwMode="auto">
          <a:xfrm>
            <a:off x="6846109" y="2857609"/>
            <a:ext cx="258417" cy="121216"/>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87" name="Freeform 1373"/>
          <p:cNvSpPr>
            <a:spLocks/>
          </p:cNvSpPr>
          <p:nvPr/>
        </p:nvSpPr>
        <p:spPr bwMode="auto">
          <a:xfrm>
            <a:off x="6917396" y="2855136"/>
            <a:ext cx="314855" cy="192955"/>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8" name="Freeform 1374"/>
          <p:cNvSpPr>
            <a:spLocks/>
          </p:cNvSpPr>
          <p:nvPr/>
        </p:nvSpPr>
        <p:spPr bwMode="auto">
          <a:xfrm>
            <a:off x="6694621" y="2842767"/>
            <a:ext cx="145547" cy="123689"/>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9" name="Freeform 1375"/>
          <p:cNvSpPr>
            <a:spLocks/>
          </p:cNvSpPr>
          <p:nvPr/>
        </p:nvSpPr>
        <p:spPr bwMode="auto">
          <a:xfrm>
            <a:off x="6727296" y="3015932"/>
            <a:ext cx="71288" cy="32161"/>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0" name="Freeform 1376"/>
          <p:cNvSpPr>
            <a:spLocks/>
          </p:cNvSpPr>
          <p:nvPr/>
        </p:nvSpPr>
        <p:spPr bwMode="auto">
          <a:xfrm>
            <a:off x="6029270" y="2669601"/>
            <a:ext cx="537630" cy="26717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91" name="Freeform 1377"/>
          <p:cNvSpPr>
            <a:spLocks/>
          </p:cNvSpPr>
          <p:nvPr/>
        </p:nvSpPr>
        <p:spPr bwMode="auto">
          <a:xfrm>
            <a:off x="6124321" y="2815555"/>
            <a:ext cx="74259" cy="4205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2" name="Freeform 1378"/>
          <p:cNvSpPr>
            <a:spLocks/>
          </p:cNvSpPr>
          <p:nvPr/>
        </p:nvSpPr>
        <p:spPr bwMode="auto">
          <a:xfrm>
            <a:off x="6260957" y="2785870"/>
            <a:ext cx="98021" cy="64319"/>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Line 1379"/>
          <p:cNvSpPr>
            <a:spLocks noChangeShapeType="1"/>
          </p:cNvSpPr>
          <p:nvPr/>
        </p:nvSpPr>
        <p:spPr bwMode="auto">
          <a:xfrm flipH="1">
            <a:off x="6204521" y="2845242"/>
            <a:ext cx="65347" cy="4700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Freeform 1381"/>
          <p:cNvSpPr>
            <a:spLocks/>
          </p:cNvSpPr>
          <p:nvPr/>
        </p:nvSpPr>
        <p:spPr bwMode="auto">
          <a:xfrm>
            <a:off x="4681184" y="2315848"/>
            <a:ext cx="1458429" cy="462599"/>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13" name="Freeform 1398"/>
          <p:cNvSpPr>
            <a:spLocks/>
          </p:cNvSpPr>
          <p:nvPr/>
        </p:nvSpPr>
        <p:spPr bwMode="auto">
          <a:xfrm>
            <a:off x="5341083" y="2399958"/>
            <a:ext cx="302972" cy="14595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14" name="Freeform 1399"/>
          <p:cNvSpPr>
            <a:spLocks/>
          </p:cNvSpPr>
          <p:nvPr/>
        </p:nvSpPr>
        <p:spPr bwMode="auto">
          <a:xfrm>
            <a:off x="5195536" y="2397484"/>
            <a:ext cx="184161" cy="128638"/>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5" name="Freeform 1400"/>
          <p:cNvSpPr>
            <a:spLocks/>
          </p:cNvSpPr>
          <p:nvPr/>
        </p:nvSpPr>
        <p:spPr bwMode="auto">
          <a:xfrm>
            <a:off x="5596323" y="2417274"/>
            <a:ext cx="240598" cy="138532"/>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7" name="Freeform 1402"/>
          <p:cNvSpPr>
            <a:spLocks/>
          </p:cNvSpPr>
          <p:nvPr/>
        </p:nvSpPr>
        <p:spPr bwMode="auto">
          <a:xfrm>
            <a:off x="4696035" y="2335639"/>
            <a:ext cx="626739" cy="316646"/>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18" name="Freeform 1403"/>
          <p:cNvSpPr>
            <a:spLocks/>
          </p:cNvSpPr>
          <p:nvPr/>
        </p:nvSpPr>
        <p:spPr bwMode="auto">
          <a:xfrm>
            <a:off x="4322338" y="2427169"/>
            <a:ext cx="80198" cy="54423"/>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9" name="Freeform 1404"/>
          <p:cNvSpPr>
            <a:spLocks/>
          </p:cNvSpPr>
          <p:nvPr/>
        </p:nvSpPr>
        <p:spPr bwMode="auto">
          <a:xfrm>
            <a:off x="4233228" y="2456855"/>
            <a:ext cx="98020" cy="76688"/>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0" name="Freeform 1405"/>
          <p:cNvSpPr>
            <a:spLocks/>
          </p:cNvSpPr>
          <p:nvPr/>
        </p:nvSpPr>
        <p:spPr bwMode="auto">
          <a:xfrm>
            <a:off x="5547608" y="2498909"/>
            <a:ext cx="160398" cy="86582"/>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1" name="Freeform 1406"/>
          <p:cNvSpPr>
            <a:spLocks/>
          </p:cNvSpPr>
          <p:nvPr/>
        </p:nvSpPr>
        <p:spPr bwMode="auto">
          <a:xfrm>
            <a:off x="4330684" y="2418682"/>
            <a:ext cx="169308" cy="74214"/>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2" name="Freeform 1407"/>
          <p:cNvSpPr>
            <a:spLocks/>
          </p:cNvSpPr>
          <p:nvPr/>
        </p:nvSpPr>
        <p:spPr bwMode="auto">
          <a:xfrm>
            <a:off x="2722974" y="2362850"/>
            <a:ext cx="1811897" cy="440335"/>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23" name="Oval 1414"/>
          <p:cNvSpPr>
            <a:spLocks noChangeArrowheads="1"/>
          </p:cNvSpPr>
          <p:nvPr/>
        </p:nvSpPr>
        <p:spPr bwMode="auto">
          <a:xfrm>
            <a:off x="3887269" y="2028890"/>
            <a:ext cx="47526" cy="420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24" name="Freeform 1418"/>
          <p:cNvSpPr>
            <a:spLocks/>
          </p:cNvSpPr>
          <p:nvPr/>
        </p:nvSpPr>
        <p:spPr bwMode="auto">
          <a:xfrm>
            <a:off x="3679350" y="2432116"/>
            <a:ext cx="216833" cy="123689"/>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5" name="Line 1419"/>
          <p:cNvSpPr>
            <a:spLocks noChangeShapeType="1"/>
          </p:cNvSpPr>
          <p:nvPr/>
        </p:nvSpPr>
        <p:spPr bwMode="auto">
          <a:xfrm flipH="1">
            <a:off x="3542715" y="2637443"/>
            <a:ext cx="41584" cy="7916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6" name="Line 1420"/>
          <p:cNvSpPr>
            <a:spLocks noChangeShapeType="1"/>
          </p:cNvSpPr>
          <p:nvPr/>
        </p:nvSpPr>
        <p:spPr bwMode="auto">
          <a:xfrm>
            <a:off x="4009052" y="2622600"/>
            <a:ext cx="71288" cy="9400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7" name="Freeform 1421"/>
          <p:cNvSpPr>
            <a:spLocks/>
          </p:cNvSpPr>
          <p:nvPr/>
        </p:nvSpPr>
        <p:spPr bwMode="auto">
          <a:xfrm>
            <a:off x="3542715" y="2397484"/>
            <a:ext cx="264359" cy="148428"/>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1422"/>
          <p:cNvSpPr>
            <a:spLocks/>
          </p:cNvSpPr>
          <p:nvPr/>
        </p:nvSpPr>
        <p:spPr bwMode="auto">
          <a:xfrm>
            <a:off x="3878358" y="2414801"/>
            <a:ext cx="201983" cy="12616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Freeform 1423"/>
          <p:cNvSpPr>
            <a:spLocks/>
          </p:cNvSpPr>
          <p:nvPr/>
        </p:nvSpPr>
        <p:spPr bwMode="auto">
          <a:xfrm>
            <a:off x="2939807" y="2479120"/>
            <a:ext cx="400995" cy="20779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0" name="Line 1424"/>
          <p:cNvSpPr>
            <a:spLocks noChangeShapeType="1"/>
          </p:cNvSpPr>
          <p:nvPr/>
        </p:nvSpPr>
        <p:spPr bwMode="auto">
          <a:xfrm flipH="1">
            <a:off x="3096215" y="2580735"/>
            <a:ext cx="47526" cy="6431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1" name="Line 1425"/>
          <p:cNvSpPr>
            <a:spLocks noChangeShapeType="1"/>
          </p:cNvSpPr>
          <p:nvPr/>
        </p:nvSpPr>
        <p:spPr bwMode="auto">
          <a:xfrm flipH="1">
            <a:off x="3191264" y="2593103"/>
            <a:ext cx="32675" cy="6184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2" name="Freeform 1426"/>
          <p:cNvSpPr>
            <a:spLocks/>
          </p:cNvSpPr>
          <p:nvPr/>
        </p:nvSpPr>
        <p:spPr bwMode="auto">
          <a:xfrm>
            <a:off x="2987824" y="2564904"/>
            <a:ext cx="169308" cy="24738"/>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3" name="Freeform 1427"/>
          <p:cNvSpPr>
            <a:spLocks/>
          </p:cNvSpPr>
          <p:nvPr/>
        </p:nvSpPr>
        <p:spPr bwMode="auto">
          <a:xfrm>
            <a:off x="4133876" y="2380167"/>
            <a:ext cx="359409" cy="252327"/>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4" name="Freeform 1428"/>
          <p:cNvSpPr>
            <a:spLocks/>
          </p:cNvSpPr>
          <p:nvPr/>
        </p:nvSpPr>
        <p:spPr bwMode="auto">
          <a:xfrm>
            <a:off x="4355976" y="2508805"/>
            <a:ext cx="103960" cy="17316"/>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5" name="Freeform 1429"/>
          <p:cNvSpPr>
            <a:spLocks/>
          </p:cNvSpPr>
          <p:nvPr/>
        </p:nvSpPr>
        <p:spPr bwMode="auto">
          <a:xfrm>
            <a:off x="4283968" y="2555807"/>
            <a:ext cx="89110" cy="1979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6" name="Freeform 1430"/>
          <p:cNvSpPr>
            <a:spLocks/>
          </p:cNvSpPr>
          <p:nvPr/>
        </p:nvSpPr>
        <p:spPr bwMode="auto">
          <a:xfrm>
            <a:off x="4283968" y="2461802"/>
            <a:ext cx="62378" cy="106374"/>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8" name="Freeform 1444"/>
          <p:cNvSpPr>
            <a:spLocks/>
          </p:cNvSpPr>
          <p:nvPr/>
        </p:nvSpPr>
        <p:spPr bwMode="auto">
          <a:xfrm>
            <a:off x="1980323" y="2755876"/>
            <a:ext cx="216833" cy="168218"/>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2" name="Freeform 1449"/>
          <p:cNvSpPr>
            <a:spLocks/>
          </p:cNvSpPr>
          <p:nvPr/>
        </p:nvSpPr>
        <p:spPr bwMode="auto">
          <a:xfrm>
            <a:off x="3343700" y="2845242"/>
            <a:ext cx="1241596" cy="304276"/>
          </a:xfrm>
          <a:custGeom>
            <a:avLst/>
            <a:gdLst>
              <a:gd name="T0" fmla="*/ 2147483647 w 418"/>
              <a:gd name="T1" fmla="*/ 0 h 123"/>
              <a:gd name="T2" fmla="*/ 2147483647 w 418"/>
              <a:gd name="T3" fmla="*/ 0 h 123"/>
              <a:gd name="T4" fmla="*/ 2147483647 w 418"/>
              <a:gd name="T5" fmla="*/ 2147483647 h 123"/>
              <a:gd name="T6" fmla="*/ 0 w 418"/>
              <a:gd name="T7" fmla="*/ 2147483647 h 123"/>
              <a:gd name="T8" fmla="*/ 2147483647 w 418"/>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123">
                <a:moveTo>
                  <a:pt x="24" y="0"/>
                </a:moveTo>
                <a:lnTo>
                  <a:pt x="353" y="0"/>
                </a:lnTo>
                <a:lnTo>
                  <a:pt x="418" y="123"/>
                </a:lnTo>
                <a:lnTo>
                  <a:pt x="0" y="123"/>
                </a:lnTo>
                <a:lnTo>
                  <a:pt x="24" y="0"/>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43" name="Freeform 1450"/>
          <p:cNvSpPr>
            <a:spLocks/>
          </p:cNvSpPr>
          <p:nvPr/>
        </p:nvSpPr>
        <p:spPr bwMode="auto">
          <a:xfrm>
            <a:off x="3750638" y="2921928"/>
            <a:ext cx="689116" cy="158323"/>
          </a:xfrm>
          <a:custGeom>
            <a:avLst/>
            <a:gdLst>
              <a:gd name="T0" fmla="*/ 0 w 232"/>
              <a:gd name="T1" fmla="*/ 0 h 64"/>
              <a:gd name="T2" fmla="*/ 0 w 232"/>
              <a:gd name="T3" fmla="*/ 2147483647 h 64"/>
              <a:gd name="T4" fmla="*/ 2147483647 w 232"/>
              <a:gd name="T5" fmla="*/ 2147483647 h 64"/>
              <a:gd name="T6" fmla="*/ 2147483647 w 232"/>
              <a:gd name="T7" fmla="*/ 0 h 64"/>
              <a:gd name="T8" fmla="*/ 0 w 23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64">
                <a:moveTo>
                  <a:pt x="0" y="0"/>
                </a:moveTo>
                <a:lnTo>
                  <a:pt x="0" y="64"/>
                </a:lnTo>
                <a:lnTo>
                  <a:pt x="232" y="64"/>
                </a:lnTo>
                <a:lnTo>
                  <a:pt x="192" y="0"/>
                </a:lnTo>
                <a:lnTo>
                  <a:pt x="0" y="0"/>
                </a:lnTo>
                <a:close/>
              </a:path>
            </a:pathLst>
          </a:custGeom>
          <a:solidFill>
            <a:srgbClr val="009900"/>
          </a:solidFill>
          <a:ln w="17463" cap="rnd">
            <a:solidFill>
              <a:srgbClr val="000000"/>
            </a:solidFill>
            <a:prstDash val="solid"/>
            <a:round/>
            <a:headEnd/>
            <a:tailEnd/>
          </a:ln>
        </p:spPr>
        <p:txBody>
          <a:bodyPr/>
          <a:lstStyle/>
          <a:p>
            <a:endParaRPr lang="ja-JP" altLang="en-US" dirty="0"/>
          </a:p>
        </p:txBody>
      </p:sp>
      <p:sp>
        <p:nvSpPr>
          <p:cNvPr id="244" name="Line 1451"/>
          <p:cNvSpPr>
            <a:spLocks noChangeShapeType="1"/>
          </p:cNvSpPr>
          <p:nvPr/>
        </p:nvSpPr>
        <p:spPr bwMode="auto">
          <a:xfrm>
            <a:off x="3646675" y="2884821"/>
            <a:ext cx="53763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5" name="Line 1452"/>
          <p:cNvSpPr>
            <a:spLocks noChangeShapeType="1"/>
          </p:cNvSpPr>
          <p:nvPr/>
        </p:nvSpPr>
        <p:spPr bwMode="auto">
          <a:xfrm>
            <a:off x="3462514" y="2909561"/>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6" name="Line 1453"/>
          <p:cNvSpPr>
            <a:spLocks noChangeShapeType="1"/>
          </p:cNvSpPr>
          <p:nvPr/>
        </p:nvSpPr>
        <p:spPr bwMode="auto">
          <a:xfrm>
            <a:off x="3462514" y="2944193"/>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7" name="Line 1454"/>
          <p:cNvSpPr>
            <a:spLocks noChangeShapeType="1"/>
          </p:cNvSpPr>
          <p:nvPr/>
        </p:nvSpPr>
        <p:spPr bwMode="auto">
          <a:xfrm>
            <a:off x="3462514" y="2978827"/>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8" name="Line 1455"/>
          <p:cNvSpPr>
            <a:spLocks noChangeShapeType="1"/>
          </p:cNvSpPr>
          <p:nvPr/>
        </p:nvSpPr>
        <p:spPr bwMode="auto">
          <a:xfrm>
            <a:off x="3462514" y="3025828"/>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Line 1456"/>
          <p:cNvSpPr>
            <a:spLocks noChangeShapeType="1"/>
          </p:cNvSpPr>
          <p:nvPr/>
        </p:nvSpPr>
        <p:spPr bwMode="auto">
          <a:xfrm>
            <a:off x="3462514" y="3062935"/>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0" name="Freeform 1457"/>
          <p:cNvSpPr>
            <a:spLocks/>
          </p:cNvSpPr>
          <p:nvPr/>
        </p:nvSpPr>
        <p:spPr bwMode="auto">
          <a:xfrm>
            <a:off x="3887269" y="2968931"/>
            <a:ext cx="344557" cy="86582"/>
          </a:xfrm>
          <a:custGeom>
            <a:avLst/>
            <a:gdLst>
              <a:gd name="T0" fmla="*/ 0 w 116"/>
              <a:gd name="T1" fmla="*/ 2147483647 h 35"/>
              <a:gd name="T2" fmla="*/ 2147483647 w 116"/>
              <a:gd name="T3" fmla="*/ 2147483647 h 35"/>
              <a:gd name="T4" fmla="*/ 2147483647 w 116"/>
              <a:gd name="T5" fmla="*/ 0 h 35"/>
              <a:gd name="T6" fmla="*/ 0 60000 65536"/>
              <a:gd name="T7" fmla="*/ 0 60000 65536"/>
              <a:gd name="T8" fmla="*/ 0 60000 65536"/>
            </a:gdLst>
            <a:ahLst/>
            <a:cxnLst>
              <a:cxn ang="T6">
                <a:pos x="T0" y="T1"/>
              </a:cxn>
              <a:cxn ang="T7">
                <a:pos x="T2" y="T3"/>
              </a:cxn>
              <a:cxn ang="T8">
                <a:pos x="T4" y="T5"/>
              </a:cxn>
            </a:cxnLst>
            <a:rect l="0" t="0" r="r" b="b"/>
            <a:pathLst>
              <a:path w="116" h="35">
                <a:moveTo>
                  <a:pt x="0" y="35"/>
                </a:moveTo>
                <a:lnTo>
                  <a:pt x="65" y="18"/>
                </a:lnTo>
                <a:lnTo>
                  <a:pt x="116"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Oval 1458"/>
          <p:cNvSpPr>
            <a:spLocks noChangeArrowheads="1"/>
          </p:cNvSpPr>
          <p:nvPr/>
        </p:nvSpPr>
        <p:spPr bwMode="auto">
          <a:xfrm>
            <a:off x="4208066" y="2956562"/>
            <a:ext cx="47526" cy="27212"/>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2" name="Oval 1459"/>
          <p:cNvSpPr>
            <a:spLocks noChangeArrowheads="1"/>
          </p:cNvSpPr>
          <p:nvPr/>
        </p:nvSpPr>
        <p:spPr bwMode="auto">
          <a:xfrm>
            <a:off x="4047668" y="3001089"/>
            <a:ext cx="65347" cy="29685"/>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3" name="Oval 1460"/>
          <p:cNvSpPr>
            <a:spLocks noChangeArrowheads="1"/>
          </p:cNvSpPr>
          <p:nvPr/>
        </p:nvSpPr>
        <p:spPr bwMode="auto">
          <a:xfrm>
            <a:off x="3854595" y="3038197"/>
            <a:ext cx="65347" cy="34634"/>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4" name="Freeform 1461"/>
          <p:cNvSpPr>
            <a:spLocks/>
          </p:cNvSpPr>
          <p:nvPr/>
        </p:nvSpPr>
        <p:spPr bwMode="auto">
          <a:xfrm>
            <a:off x="4265901" y="2862557"/>
            <a:ext cx="1208924" cy="279539"/>
          </a:xfrm>
          <a:custGeom>
            <a:avLst/>
            <a:gdLst>
              <a:gd name="T0" fmla="*/ 2147483647 w 407"/>
              <a:gd name="T1" fmla="*/ 2147483647 h 113"/>
              <a:gd name="T2" fmla="*/ 2147483647 w 407"/>
              <a:gd name="T3" fmla="*/ 2147483647 h 113"/>
              <a:gd name="T4" fmla="*/ 2147483647 w 407"/>
              <a:gd name="T5" fmla="*/ 0 h 113"/>
              <a:gd name="T6" fmla="*/ 0 w 407"/>
              <a:gd name="T7" fmla="*/ 0 h 113"/>
              <a:gd name="T8" fmla="*/ 2147483647 w 407"/>
              <a:gd name="T9" fmla="*/ 2147483647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7" h="113">
                <a:moveTo>
                  <a:pt x="62" y="113"/>
                </a:moveTo>
                <a:lnTo>
                  <a:pt x="407" y="113"/>
                </a:lnTo>
                <a:lnTo>
                  <a:pt x="302" y="0"/>
                </a:lnTo>
                <a:lnTo>
                  <a:pt x="0" y="0"/>
                </a:lnTo>
                <a:lnTo>
                  <a:pt x="62" y="113"/>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55" name="Freeform 1462"/>
          <p:cNvSpPr>
            <a:spLocks/>
          </p:cNvSpPr>
          <p:nvPr/>
        </p:nvSpPr>
        <p:spPr bwMode="auto">
          <a:xfrm>
            <a:off x="5219299" y="3003565"/>
            <a:ext cx="801989" cy="98951"/>
          </a:xfrm>
          <a:custGeom>
            <a:avLst/>
            <a:gdLst>
              <a:gd name="T0" fmla="*/ 2147483647 w 270"/>
              <a:gd name="T1" fmla="*/ 2147483647 h 40"/>
              <a:gd name="T2" fmla="*/ 0 w 270"/>
              <a:gd name="T3" fmla="*/ 0 h 40"/>
              <a:gd name="T4" fmla="*/ 2147483647 w 270"/>
              <a:gd name="T5" fmla="*/ 0 h 40"/>
              <a:gd name="T6" fmla="*/ 2147483647 w 270"/>
              <a:gd name="T7" fmla="*/ 2147483647 h 40"/>
              <a:gd name="T8" fmla="*/ 2147483647 w 27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40">
                <a:moveTo>
                  <a:pt x="22" y="40"/>
                </a:moveTo>
                <a:lnTo>
                  <a:pt x="0" y="0"/>
                </a:lnTo>
                <a:lnTo>
                  <a:pt x="238" y="0"/>
                </a:lnTo>
                <a:lnTo>
                  <a:pt x="270" y="38"/>
                </a:lnTo>
                <a:lnTo>
                  <a:pt x="22" y="40"/>
                </a:lnTo>
                <a:close/>
              </a:path>
            </a:pathLst>
          </a:custGeom>
          <a:solidFill>
            <a:srgbClr val="0000FF"/>
          </a:solidFill>
          <a:ln w="17463" cap="rnd">
            <a:solidFill>
              <a:srgbClr val="000000"/>
            </a:solidFill>
            <a:prstDash val="solid"/>
            <a:round/>
            <a:headEnd/>
            <a:tailEnd/>
          </a:ln>
        </p:spPr>
        <p:txBody>
          <a:bodyPr/>
          <a:lstStyle/>
          <a:p>
            <a:endParaRPr lang="ja-JP" altLang="en-US" dirty="0"/>
          </a:p>
        </p:txBody>
      </p:sp>
      <p:sp>
        <p:nvSpPr>
          <p:cNvPr id="256" name="Line 1463"/>
          <p:cNvSpPr>
            <a:spLocks noChangeShapeType="1"/>
          </p:cNvSpPr>
          <p:nvPr/>
        </p:nvSpPr>
        <p:spPr bwMode="auto">
          <a:xfrm>
            <a:off x="5637187" y="3033250"/>
            <a:ext cx="216835"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7" name="Line 1464"/>
          <p:cNvSpPr>
            <a:spLocks noChangeShapeType="1"/>
          </p:cNvSpPr>
          <p:nvPr/>
        </p:nvSpPr>
        <p:spPr bwMode="auto">
          <a:xfrm>
            <a:off x="5424949" y="3072831"/>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8" name="Line 1465"/>
          <p:cNvSpPr>
            <a:spLocks noChangeShapeType="1"/>
          </p:cNvSpPr>
          <p:nvPr/>
        </p:nvSpPr>
        <p:spPr bwMode="auto">
          <a:xfrm>
            <a:off x="4402536" y="2909561"/>
            <a:ext cx="24950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9" name="Line 1466"/>
          <p:cNvSpPr>
            <a:spLocks noChangeShapeType="1"/>
          </p:cNvSpPr>
          <p:nvPr/>
        </p:nvSpPr>
        <p:spPr bwMode="auto">
          <a:xfrm>
            <a:off x="5213359" y="2944193"/>
            <a:ext cx="133664"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0" name="Line 1467"/>
          <p:cNvSpPr>
            <a:spLocks noChangeShapeType="1"/>
          </p:cNvSpPr>
          <p:nvPr/>
        </p:nvSpPr>
        <p:spPr bwMode="auto">
          <a:xfrm>
            <a:off x="5275736" y="2973878"/>
            <a:ext cx="12178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1" name="Line 1468"/>
          <p:cNvSpPr>
            <a:spLocks noChangeShapeType="1"/>
          </p:cNvSpPr>
          <p:nvPr/>
        </p:nvSpPr>
        <p:spPr bwMode="auto">
          <a:xfrm>
            <a:off x="5788674" y="2966457"/>
            <a:ext cx="9505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2" name="Line 1469"/>
          <p:cNvSpPr>
            <a:spLocks noChangeShapeType="1"/>
          </p:cNvSpPr>
          <p:nvPr/>
        </p:nvSpPr>
        <p:spPr bwMode="auto">
          <a:xfrm>
            <a:off x="5750060" y="2939246"/>
            <a:ext cx="10396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3" name="Line 1470"/>
          <p:cNvSpPr>
            <a:spLocks noChangeShapeType="1"/>
          </p:cNvSpPr>
          <p:nvPr/>
        </p:nvSpPr>
        <p:spPr bwMode="auto">
          <a:xfrm>
            <a:off x="5693624" y="2909561"/>
            <a:ext cx="15148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8" name="テキスト ボックス 267"/>
          <p:cNvSpPr txBox="1"/>
          <p:nvPr/>
        </p:nvSpPr>
        <p:spPr>
          <a:xfrm>
            <a:off x="3381936" y="1381951"/>
            <a:ext cx="1109346" cy="298563"/>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272" name="Text Box 881"/>
          <p:cNvSpPr txBox="1">
            <a:spLocks noChangeArrowheads="1"/>
          </p:cNvSpPr>
          <p:nvPr/>
        </p:nvSpPr>
        <p:spPr bwMode="auto">
          <a:xfrm>
            <a:off x="3408048" y="2568176"/>
            <a:ext cx="6618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sp>
        <p:nvSpPr>
          <p:cNvPr id="273" name="Text Box 879"/>
          <p:cNvSpPr txBox="1">
            <a:spLocks noChangeArrowheads="1"/>
          </p:cNvSpPr>
          <p:nvPr/>
        </p:nvSpPr>
        <p:spPr bwMode="auto">
          <a:xfrm>
            <a:off x="5251977" y="2530548"/>
            <a:ext cx="682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sp>
        <p:nvSpPr>
          <p:cNvPr id="274" name="Text Box 884"/>
          <p:cNvSpPr txBox="1">
            <a:spLocks noChangeArrowheads="1"/>
          </p:cNvSpPr>
          <p:nvPr/>
        </p:nvSpPr>
        <p:spPr bwMode="auto">
          <a:xfrm>
            <a:off x="2405390" y="3015932"/>
            <a:ext cx="6650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鈴木</a:t>
            </a:r>
            <a:endParaRPr lang="ja-JP" altLang="en-US" sz="1400" dirty="0"/>
          </a:p>
        </p:txBody>
      </p:sp>
      <p:sp>
        <p:nvSpPr>
          <p:cNvPr id="275" name="Text Box 880"/>
          <p:cNvSpPr txBox="1">
            <a:spLocks noChangeArrowheads="1"/>
          </p:cNvSpPr>
          <p:nvPr/>
        </p:nvSpPr>
        <p:spPr bwMode="auto">
          <a:xfrm>
            <a:off x="6514011" y="2958882"/>
            <a:ext cx="1255135" cy="39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210" name="Text Box 295"/>
          <p:cNvSpPr txBox="1">
            <a:spLocks noChangeArrowheads="1"/>
          </p:cNvSpPr>
          <p:nvPr/>
        </p:nvSpPr>
        <p:spPr bwMode="auto">
          <a:xfrm>
            <a:off x="325894" y="3487756"/>
            <a:ext cx="5929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1800" dirty="0" smtClean="0">
                <a:latin typeface="HGP創英角ｺﾞｼｯｸUB" pitchFamily="50" charset="-128"/>
                <a:ea typeface="HGP創英角ｺﾞｼｯｸUB" pitchFamily="50" charset="-128"/>
              </a:rPr>
              <a:t>【</a:t>
            </a:r>
            <a:r>
              <a:rPr lang="ja-JP" altLang="en-US" sz="1800" dirty="0" smtClean="0">
                <a:latin typeface="HGP創英角ｺﾞｼｯｸUB" pitchFamily="50" charset="-128"/>
                <a:ea typeface="HGP創英角ｺﾞｼｯｸUB" pitchFamily="50" charset="-128"/>
              </a:rPr>
              <a:t>台車の簡単な位置決めと動線の二つを満たす方法の</a:t>
            </a:r>
            <a:r>
              <a:rPr lang="ja-JP" altLang="en-US" sz="1800" dirty="0">
                <a:latin typeface="HGP創英角ｺﾞｼｯｸUB" pitchFamily="50" charset="-128"/>
                <a:ea typeface="HGP創英角ｺﾞｼｯｸUB" pitchFamily="50" charset="-128"/>
              </a:rPr>
              <a:t>立案</a:t>
            </a:r>
            <a:r>
              <a:rPr lang="en-US" altLang="ja-JP" sz="1800" dirty="0" smtClean="0">
                <a:latin typeface="HGP創英角ｺﾞｼｯｸUB" pitchFamily="50" charset="-128"/>
                <a:ea typeface="HGP創英角ｺﾞｼｯｸUB" pitchFamily="50" charset="-128"/>
              </a:rPr>
              <a:t>】</a:t>
            </a:r>
            <a:endParaRPr lang="ja-JP" altLang="en-US" sz="1800" dirty="0">
              <a:latin typeface="HGP創英角ｺﾞｼｯｸUB" pitchFamily="50" charset="-128"/>
              <a:ea typeface="HGP創英角ｺﾞｼｯｸUB" pitchFamily="50" charset="-128"/>
            </a:endParaRPr>
          </a:p>
        </p:txBody>
      </p:sp>
      <p:graphicFrame>
        <p:nvGraphicFramePr>
          <p:cNvPr id="279" name="表 278"/>
          <p:cNvGraphicFramePr>
            <a:graphicFrameLocks noGrp="1"/>
          </p:cNvGraphicFramePr>
          <p:nvPr>
            <p:extLst>
              <p:ext uri="{D42A27DB-BD31-4B8C-83A1-F6EECF244321}">
                <p14:modId xmlns:p14="http://schemas.microsoft.com/office/powerpoint/2010/main" val="1812973785"/>
              </p:ext>
            </p:extLst>
          </p:nvPr>
        </p:nvGraphicFramePr>
        <p:xfrm>
          <a:off x="438048" y="3854196"/>
          <a:ext cx="8244335" cy="1749792"/>
        </p:xfrm>
        <a:graphic>
          <a:graphicData uri="http://schemas.openxmlformats.org/drawingml/2006/table">
            <a:tbl>
              <a:tblPr firstRow="1" bandRow="1">
                <a:tableStyleId>{5C22544A-7EE6-4342-B048-85BDC9FD1C3A}</a:tableStyleId>
              </a:tblPr>
              <a:tblGrid>
                <a:gridCol w="363583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64">
                  <a:extLst>
                    <a:ext uri="{9D8B030D-6E8A-4147-A177-3AD203B41FA5}">
                      <a16:colId xmlns:a16="http://schemas.microsoft.com/office/drawing/2014/main" val="20006"/>
                    </a:ext>
                  </a:extLst>
                </a:gridCol>
              </a:tblGrid>
              <a:tr h="1008112">
                <a:tc>
                  <a:txBody>
                    <a:bodyPr/>
                    <a:lstStyle/>
                    <a:p>
                      <a:pPr algn="l"/>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r>
                        <a:rPr kumimoji="1" lang="ja-JP" altLang="en-US" dirty="0" smtClean="0">
                          <a:solidFill>
                            <a:schemeClr val="tx1"/>
                          </a:solidFill>
                          <a:latin typeface="HGP創英角ﾎﾟｯﾌﾟ体" pitchFamily="50" charset="-128"/>
                          <a:ea typeface="HGP創英角ﾎﾟｯﾌﾟ体" pitchFamily="50" charset="-128"/>
                        </a:rPr>
                        <a:t>実現性</a:t>
                      </a: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コスト</a:t>
                      </a: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作業性</a:t>
                      </a: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面積</a:t>
                      </a: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安全性</a:t>
                      </a: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評価</a:t>
                      </a: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l"/>
                      <a:r>
                        <a:rPr kumimoji="1" lang="ja-JP" altLang="en-US" dirty="0" smtClean="0">
                          <a:solidFill>
                            <a:schemeClr val="tx1"/>
                          </a:solidFill>
                          <a:latin typeface="HGP創英角ﾎﾟｯﾌﾟ体" pitchFamily="50" charset="-128"/>
                          <a:ea typeface="HGP創英角ﾎﾟｯﾌﾟ体" pitchFamily="50" charset="-128"/>
                        </a:rPr>
                        <a:t>台車位置決め案内ガイド＆レール</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DFKai-SB" pitchFamily="65" charset="-120"/>
                          <a:ea typeface="DFKai-SB" pitchFamily="65" charset="-120"/>
                        </a:rPr>
                        <a:t>◎</a:t>
                      </a:r>
                      <a:endParaRPr kumimoji="1" lang="ja-JP" altLang="en-US"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１３</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l"/>
                      <a:r>
                        <a:rPr kumimoji="1" lang="ja-JP" altLang="en-US" dirty="0" smtClean="0">
                          <a:solidFill>
                            <a:schemeClr val="tx1"/>
                          </a:solidFill>
                          <a:latin typeface="HGP創英角ﾎﾟｯﾌﾟ体" pitchFamily="50" charset="-128"/>
                          <a:ea typeface="HGP創英角ﾎﾟｯﾌﾟ体" pitchFamily="50" charset="-128"/>
                        </a:rPr>
                        <a:t>Ｌ字型スライド式二段台車</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DFKai-SB" pitchFamily="65" charset="-120"/>
                          <a:ea typeface="DFKai-SB" pitchFamily="65" charset="-120"/>
                        </a:rPr>
                        <a:t>◎</a:t>
                      </a:r>
                      <a:endParaRPr kumimoji="1" lang="ja-JP" altLang="en-US"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１５</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86" name="直線コネクタ 285"/>
          <p:cNvCxnSpPr/>
          <p:nvPr/>
        </p:nvCxnSpPr>
        <p:spPr>
          <a:xfrm>
            <a:off x="455717" y="3854911"/>
            <a:ext cx="3646341"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8" name="グループ化 287"/>
          <p:cNvGrpSpPr/>
          <p:nvPr/>
        </p:nvGrpSpPr>
        <p:grpSpPr>
          <a:xfrm>
            <a:off x="6456050" y="3529591"/>
            <a:ext cx="2537853" cy="314325"/>
            <a:chOff x="6457546" y="2911739"/>
            <a:chExt cx="2537853" cy="314325"/>
          </a:xfrm>
        </p:grpSpPr>
        <p:sp>
          <p:nvSpPr>
            <p:cNvPr id="290" name="Text Box 52"/>
            <p:cNvSpPr txBox="1">
              <a:spLocks noChangeArrowheads="1"/>
            </p:cNvSpPr>
            <p:nvPr/>
          </p:nvSpPr>
          <p:spPr bwMode="auto">
            <a:xfrm>
              <a:off x="6457546" y="2911739"/>
              <a:ext cx="2217463"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algn="l" eaLnBrk="1" hangingPunct="1"/>
              <a:endParaRPr lang="ja-JP" altLang="en-US" sz="1400" b="1" dirty="0">
                <a:solidFill>
                  <a:schemeClr val="bg2"/>
                </a:solidFill>
                <a:latin typeface="Times New Roman" pitchFamily="18" charset="0"/>
                <a:ea typeface="HG丸ｺﾞｼｯｸM-PRO" pitchFamily="50" charset="-128"/>
              </a:endParaRPr>
            </a:p>
          </p:txBody>
        </p:sp>
        <p:sp>
          <p:nvSpPr>
            <p:cNvPr id="294" name="Text Box 93"/>
            <p:cNvSpPr txBox="1">
              <a:spLocks noChangeArrowheads="1"/>
            </p:cNvSpPr>
            <p:nvPr/>
          </p:nvSpPr>
          <p:spPr bwMode="auto">
            <a:xfrm>
              <a:off x="6528796" y="2983177"/>
              <a:ext cx="2466603" cy="204787"/>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sz="1200" dirty="0" smtClean="0">
                  <a:solidFill>
                    <a:schemeClr val="tx1"/>
                  </a:solidFill>
                  <a:latin typeface="Times New Roman" pitchFamily="18" charset="0"/>
                  <a:ea typeface="ＭＳ Ｐゴシック" charset="-128"/>
                </a:rPr>
                <a:t>◎</a:t>
              </a:r>
              <a:r>
                <a:rPr lang="ja-JP" altLang="en-US" sz="1200" dirty="0" smtClean="0">
                  <a:solidFill>
                    <a:schemeClr val="tx1"/>
                  </a:solidFill>
                  <a:latin typeface="Times New Roman" pitchFamily="18" charset="0"/>
                </a:rPr>
                <a:t>ー５点</a:t>
              </a:r>
              <a:r>
                <a:rPr lang="ja-JP" altLang="en-US" sz="1200" dirty="0">
                  <a:solidFill>
                    <a:schemeClr val="tx1"/>
                  </a:solidFill>
                  <a:latin typeface="Times New Roman" pitchFamily="18" charset="0"/>
                </a:rPr>
                <a:t>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ー３点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ー１点</a:t>
              </a:r>
            </a:p>
          </p:txBody>
        </p:sp>
      </p:grpSp>
      <p:sp>
        <p:nvSpPr>
          <p:cNvPr id="411" name="テキスト ボックス 410"/>
          <p:cNvSpPr txBox="1"/>
          <p:nvPr/>
        </p:nvSpPr>
        <p:spPr>
          <a:xfrm>
            <a:off x="2681750" y="3986704"/>
            <a:ext cx="1368152" cy="369332"/>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rPr>
              <a:t>評価項目</a:t>
            </a:r>
            <a:endParaRPr kumimoji="1" lang="ja-JP" altLang="en-US" dirty="0">
              <a:latin typeface="HGP創英角ﾎﾟｯﾌﾟ体" pitchFamily="50" charset="-128"/>
              <a:ea typeface="HGP創英角ﾎﾟｯﾌﾟ体" pitchFamily="50" charset="-128"/>
            </a:endParaRPr>
          </a:p>
        </p:txBody>
      </p:sp>
      <p:sp>
        <p:nvSpPr>
          <p:cNvPr id="472" name="Text Box 100"/>
          <p:cNvSpPr txBox="1">
            <a:spLocks noChangeArrowheads="1"/>
          </p:cNvSpPr>
          <p:nvPr/>
        </p:nvSpPr>
        <p:spPr bwMode="auto">
          <a:xfrm>
            <a:off x="961213" y="4466533"/>
            <a:ext cx="1247775" cy="268032"/>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dirty="0">
                <a:solidFill>
                  <a:schemeClr val="tx1"/>
                </a:solidFill>
                <a:latin typeface="Times New Roman" pitchFamily="18" charset="0"/>
              </a:rPr>
              <a:t>対策案</a:t>
            </a:r>
          </a:p>
        </p:txBody>
      </p:sp>
      <p:sp>
        <p:nvSpPr>
          <p:cNvPr id="171" name="Text Box 295"/>
          <p:cNvSpPr txBox="1">
            <a:spLocks noChangeArrowheads="1"/>
          </p:cNvSpPr>
          <p:nvPr/>
        </p:nvSpPr>
        <p:spPr bwMode="auto">
          <a:xfrm>
            <a:off x="300163" y="615244"/>
            <a:ext cx="77989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smtClean="0">
                <a:latin typeface="HGP創英角ｺﾞｼｯｸUB" pitchFamily="50" charset="-128"/>
                <a:ea typeface="HGP創英角ｺﾞｼｯｸUB" pitchFamily="50" charset="-128"/>
              </a:rPr>
              <a:t>台車の簡単な位置決めと動線のばらつき二つの条件を満たす方法はないか？</a:t>
            </a:r>
            <a:endParaRPr lang="ja-JP" altLang="en-US" sz="1800" dirty="0">
              <a:latin typeface="HGP創英角ｺﾞｼｯｸUB" pitchFamily="50" charset="-128"/>
              <a:ea typeface="HGP創英角ｺﾞｼｯｸUB" pitchFamily="50" charset="-128"/>
            </a:endParaRPr>
          </a:p>
        </p:txBody>
      </p:sp>
      <p:sp>
        <p:nvSpPr>
          <p:cNvPr id="327" name="角丸四角形吹き出し 326"/>
          <p:cNvSpPr/>
          <p:nvPr/>
        </p:nvSpPr>
        <p:spPr>
          <a:xfrm>
            <a:off x="6914346" y="1381951"/>
            <a:ext cx="1884584" cy="617823"/>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テキスト ボックス 327"/>
          <p:cNvSpPr txBox="1"/>
          <p:nvPr/>
        </p:nvSpPr>
        <p:spPr>
          <a:xfrm>
            <a:off x="6998864" y="1373352"/>
            <a:ext cx="1734155" cy="646331"/>
          </a:xfrm>
          <a:prstGeom prst="rect">
            <a:avLst/>
          </a:prstGeom>
          <a:noFill/>
        </p:spPr>
        <p:txBody>
          <a:bodyPr wrap="square" rtlCol="0">
            <a:spAutoFit/>
          </a:bodyPr>
          <a:lstStyle/>
          <a:p>
            <a:r>
              <a:rPr lang="ja-JP" altLang="en-US" b="1" dirty="0"/>
              <a:t>何</a:t>
            </a:r>
            <a:r>
              <a:rPr lang="ja-JP" altLang="en-US" b="1" dirty="0" smtClean="0"/>
              <a:t>かいい方法はないかなぁ？</a:t>
            </a:r>
            <a:endParaRPr kumimoji="1" lang="ja-JP" altLang="en-US" b="1" dirty="0"/>
          </a:p>
        </p:txBody>
      </p:sp>
      <p:graphicFrame>
        <p:nvGraphicFramePr>
          <p:cNvPr id="504" name="表 503"/>
          <p:cNvGraphicFramePr>
            <a:graphicFrameLocks noGrp="1"/>
          </p:cNvGraphicFramePr>
          <p:nvPr>
            <p:extLst>
              <p:ext uri="{D42A27DB-BD31-4B8C-83A1-F6EECF244321}">
                <p14:modId xmlns:p14="http://schemas.microsoft.com/office/powerpoint/2010/main" val="2773570091"/>
              </p:ext>
            </p:extLst>
          </p:nvPr>
        </p:nvGraphicFramePr>
        <p:xfrm>
          <a:off x="430799" y="5622851"/>
          <a:ext cx="8244335" cy="370840"/>
        </p:xfrm>
        <a:graphic>
          <a:graphicData uri="http://schemas.openxmlformats.org/drawingml/2006/table">
            <a:tbl>
              <a:tblPr firstRow="1" bandRow="1">
                <a:tableStyleId>{5C22544A-7EE6-4342-B048-85BDC9FD1C3A}</a:tableStyleId>
              </a:tblPr>
              <a:tblGrid>
                <a:gridCol w="363583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64">
                  <a:extLst>
                    <a:ext uri="{9D8B030D-6E8A-4147-A177-3AD203B41FA5}">
                      <a16:colId xmlns:a16="http://schemas.microsoft.com/office/drawing/2014/main" val="20006"/>
                    </a:ext>
                  </a:extLst>
                </a:gridCol>
              </a:tblGrid>
              <a:tr h="370840">
                <a:tc>
                  <a:txBody>
                    <a:bodyPr/>
                    <a:lstStyle/>
                    <a:p>
                      <a:pPr algn="l"/>
                      <a:r>
                        <a:rPr kumimoji="1" lang="ja-JP" altLang="en-US" dirty="0" smtClean="0">
                          <a:solidFill>
                            <a:schemeClr val="tx1"/>
                          </a:solidFill>
                          <a:latin typeface="HGP創英角ﾎﾟｯﾌﾟ体" pitchFamily="50" charset="-128"/>
                          <a:ea typeface="HGP創英角ﾎﾟｯﾌﾟ体" pitchFamily="50" charset="-128"/>
                        </a:rPr>
                        <a:t>軸固定型回転式二段台車</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DFKai-SB" pitchFamily="65" charset="-120"/>
                          <a:ea typeface="DFKai-SB" pitchFamily="65" charset="-120"/>
                        </a:rPr>
                        <a:t>◎</a:t>
                      </a:r>
                      <a:endParaRPr kumimoji="1" lang="ja-JP" altLang="en-US"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DFKai-SB" pitchFamily="65" charset="-120"/>
                          <a:ea typeface="DFKai-SB" pitchFamily="65" charset="-120"/>
                        </a:rPr>
                        <a:t>◎</a:t>
                      </a:r>
                      <a:endParaRPr kumimoji="1" lang="ja-JP" altLang="en-US"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smtClean="0">
                          <a:solidFill>
                            <a:schemeClr val="tx1"/>
                          </a:solidFill>
                          <a:latin typeface="HGP創英角ﾎﾟｯﾌﾟ体" pitchFamily="50" charset="-128"/>
                          <a:ea typeface="HGP創英角ﾎﾟｯﾌﾟ体" pitchFamily="50" charset="-128"/>
                        </a:rPr>
                        <a:t>１９</a:t>
                      </a:r>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extLst>
                  <a:ext uri="{0D108BD9-81ED-4DB2-BD59-A6C34878D82A}">
                    <a16:rowId xmlns:a16="http://schemas.microsoft.com/office/drawing/2014/main" val="10000"/>
                  </a:ext>
                </a:extLst>
              </a:tr>
            </a:tbl>
          </a:graphicData>
        </a:graphic>
      </p:graphicFrame>
      <p:grpSp>
        <p:nvGrpSpPr>
          <p:cNvPr id="7" name="グループ化 6"/>
          <p:cNvGrpSpPr/>
          <p:nvPr/>
        </p:nvGrpSpPr>
        <p:grpSpPr>
          <a:xfrm>
            <a:off x="3168277" y="1522283"/>
            <a:ext cx="1363960" cy="902924"/>
            <a:chOff x="-2412776" y="2778447"/>
            <a:chExt cx="1363960" cy="902924"/>
          </a:xfrm>
        </p:grpSpPr>
        <p:sp>
          <p:nvSpPr>
            <p:cNvPr id="392" name="Freeform 671"/>
            <p:cNvSpPr>
              <a:spLocks/>
            </p:cNvSpPr>
            <p:nvPr/>
          </p:nvSpPr>
          <p:spPr bwMode="auto">
            <a:xfrm>
              <a:off x="-2412776" y="2890046"/>
              <a:ext cx="1194069" cy="523249"/>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393" name="Freeform 672"/>
            <p:cNvSpPr>
              <a:spLocks/>
            </p:cNvSpPr>
            <p:nvPr/>
          </p:nvSpPr>
          <p:spPr bwMode="auto">
            <a:xfrm>
              <a:off x="-2375392" y="3080710"/>
              <a:ext cx="1150088" cy="600661"/>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94" name="Freeform 673"/>
            <p:cNvSpPr>
              <a:spLocks/>
            </p:cNvSpPr>
            <p:nvPr/>
          </p:nvSpPr>
          <p:spPr bwMode="auto">
            <a:xfrm>
              <a:off x="-1421017" y="3486407"/>
              <a:ext cx="24190" cy="54476"/>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Freeform 674"/>
            <p:cNvSpPr>
              <a:spLocks/>
            </p:cNvSpPr>
            <p:nvPr/>
          </p:nvSpPr>
          <p:spPr bwMode="auto">
            <a:xfrm>
              <a:off x="-1361643" y="3360252"/>
              <a:ext cx="72568" cy="118985"/>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8" name="Oval 677"/>
            <p:cNvSpPr>
              <a:spLocks noChangeArrowheads="1"/>
            </p:cNvSpPr>
            <p:nvPr/>
          </p:nvSpPr>
          <p:spPr bwMode="auto">
            <a:xfrm>
              <a:off x="-1681012" y="3325444"/>
              <a:ext cx="39583" cy="45873"/>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99" name="Oval 678"/>
            <p:cNvSpPr>
              <a:spLocks noChangeArrowheads="1"/>
            </p:cNvSpPr>
            <p:nvPr/>
          </p:nvSpPr>
          <p:spPr bwMode="auto">
            <a:xfrm>
              <a:off x="-2113060" y="3300044"/>
              <a:ext cx="30786" cy="45873"/>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grpSp>
          <p:nvGrpSpPr>
            <p:cNvPr id="402" name="Group 1525"/>
            <p:cNvGrpSpPr>
              <a:grpSpLocks/>
            </p:cNvGrpSpPr>
            <p:nvPr/>
          </p:nvGrpSpPr>
          <p:grpSpPr bwMode="auto">
            <a:xfrm>
              <a:off x="-2401839" y="2778447"/>
              <a:ext cx="1202982" cy="521970"/>
              <a:chOff x="7259" y="1752"/>
              <a:chExt cx="405" cy="211"/>
            </a:xfrm>
          </p:grpSpPr>
          <p:sp>
            <p:nvSpPr>
              <p:cNvPr id="407"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8"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9"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03" name="テキスト ボックス 402"/>
            <p:cNvSpPr txBox="1"/>
            <p:nvPr/>
          </p:nvSpPr>
          <p:spPr>
            <a:xfrm>
              <a:off x="-2158162" y="2836895"/>
              <a:ext cx="1109346" cy="253916"/>
            </a:xfrm>
            <a:prstGeom prst="rect">
              <a:avLst/>
            </a:prstGeom>
            <a:noFill/>
          </p:spPr>
          <p:txBody>
            <a:bodyPr wrap="square" rtlCol="0">
              <a:spAutoFit/>
            </a:bodyPr>
            <a:lstStyle/>
            <a:p>
              <a:r>
                <a:rPr kumimoji="1" lang="en-US" altLang="ja-JP" sz="105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50" i="1" dirty="0">
                <a:solidFill>
                  <a:srgbClr val="FF0000"/>
                </a:solidFill>
                <a:latin typeface="Nyala" panose="02000504070300020003" pitchFamily="2" charset="0"/>
                <a:cs typeface="Verdana" panose="020B0604030504040204" pitchFamily="34" charset="0"/>
              </a:endParaRPr>
            </a:p>
          </p:txBody>
        </p:sp>
        <p:sp>
          <p:nvSpPr>
            <p:cNvPr id="404" name="Freeform 1415"/>
            <p:cNvSpPr>
              <a:spLocks/>
            </p:cNvSpPr>
            <p:nvPr/>
          </p:nvSpPr>
          <p:spPr bwMode="auto">
            <a:xfrm flipV="1">
              <a:off x="-2164503" y="3210992"/>
              <a:ext cx="165081" cy="76504"/>
            </a:xfrm>
            <a:custGeom>
              <a:avLst/>
              <a:gdLst>
                <a:gd name="T0" fmla="*/ 0 w 36"/>
                <a:gd name="T1" fmla="*/ 2147483647 h 23"/>
                <a:gd name="T2" fmla="*/ 2147483647 w 36"/>
                <a:gd name="T3" fmla="*/ 2147483647 h 23"/>
                <a:gd name="T4" fmla="*/ 0 60000 65536"/>
                <a:gd name="T5" fmla="*/ 0 60000 65536"/>
              </a:gdLst>
              <a:ahLst/>
              <a:cxnLst>
                <a:cxn ang="T4">
                  <a:pos x="T0" y="T1"/>
                </a:cxn>
                <a:cxn ang="T5">
                  <a:pos x="T2" y="T3"/>
                </a:cxn>
              </a:cxnLst>
              <a:rect l="0" t="0" r="r" b="b"/>
              <a:pathLst>
                <a:path w="36" h="23">
                  <a:moveTo>
                    <a:pt x="0" y="16"/>
                  </a:moveTo>
                  <a:cubicBezTo>
                    <a:pt x="0" y="16"/>
                    <a:pt x="25" y="0"/>
                    <a:pt x="36"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Freeform 13158"/>
            <p:cNvSpPr>
              <a:spLocks/>
            </p:cNvSpPr>
            <p:nvPr/>
          </p:nvSpPr>
          <p:spPr bwMode="auto">
            <a:xfrm>
              <a:off x="-2039028" y="3475238"/>
              <a:ext cx="277250" cy="75965"/>
            </a:xfrm>
            <a:custGeom>
              <a:avLst/>
              <a:gdLst>
                <a:gd name="T0" fmla="*/ 0 w 48"/>
                <a:gd name="T1" fmla="*/ 3994 h 20"/>
                <a:gd name="T2" fmla="*/ 30585 w 48"/>
                <a:gd name="T3" fmla="*/ 1373 h 20"/>
                <a:gd name="T4" fmla="*/ 88555 w 48"/>
                <a:gd name="T5" fmla="*/ 1043 h 20"/>
                <a:gd name="T6" fmla="*/ 121229 w 48"/>
                <a:gd name="T7" fmla="*/ 2294 h 20"/>
                <a:gd name="T8" fmla="*/ 53245 w 48"/>
                <a:gd name="T9" fmla="*/ 6717 h 20"/>
                <a:gd name="T10" fmla="*/ 0 w 48"/>
                <a:gd name="T11" fmla="*/ 3994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0">
                  <a:moveTo>
                    <a:pt x="0" y="12"/>
                  </a:moveTo>
                  <a:cubicBezTo>
                    <a:pt x="0" y="5"/>
                    <a:pt x="6" y="3"/>
                    <a:pt x="12" y="4"/>
                  </a:cubicBezTo>
                  <a:cubicBezTo>
                    <a:pt x="18" y="5"/>
                    <a:pt x="33" y="5"/>
                    <a:pt x="35" y="3"/>
                  </a:cubicBezTo>
                  <a:cubicBezTo>
                    <a:pt x="38" y="0"/>
                    <a:pt x="48" y="0"/>
                    <a:pt x="48" y="7"/>
                  </a:cubicBezTo>
                  <a:cubicBezTo>
                    <a:pt x="47" y="14"/>
                    <a:pt x="36" y="20"/>
                    <a:pt x="21" y="20"/>
                  </a:cubicBezTo>
                  <a:cubicBezTo>
                    <a:pt x="6" y="20"/>
                    <a:pt x="0" y="17"/>
                    <a:pt x="0" y="12"/>
                  </a:cubicBezTo>
                  <a:close/>
                </a:path>
              </a:pathLst>
            </a:custGeom>
            <a:solidFill>
              <a:srgbClr val="CC0000"/>
            </a:solidFill>
            <a:ln w="20638" cap="rnd">
              <a:solidFill>
                <a:srgbClr val="000000"/>
              </a:solidFill>
              <a:prstDash val="solid"/>
              <a:round/>
              <a:headEnd/>
              <a:tailEnd/>
            </a:ln>
          </p:spPr>
          <p:txBody>
            <a:bodyPr/>
            <a:lstStyle/>
            <a:p>
              <a:endParaRPr lang="ja-JP" altLang="en-US"/>
            </a:p>
          </p:txBody>
        </p:sp>
        <p:sp>
          <p:nvSpPr>
            <p:cNvPr id="406" name="Freeform 1415"/>
            <p:cNvSpPr>
              <a:spLocks/>
            </p:cNvSpPr>
            <p:nvPr/>
          </p:nvSpPr>
          <p:spPr bwMode="auto">
            <a:xfrm flipV="1">
              <a:off x="-1744910" y="3249061"/>
              <a:ext cx="165081" cy="76504"/>
            </a:xfrm>
            <a:custGeom>
              <a:avLst/>
              <a:gdLst>
                <a:gd name="T0" fmla="*/ 0 w 36"/>
                <a:gd name="T1" fmla="*/ 2147483647 h 23"/>
                <a:gd name="T2" fmla="*/ 2147483647 w 36"/>
                <a:gd name="T3" fmla="*/ 2147483647 h 23"/>
                <a:gd name="T4" fmla="*/ 0 60000 65536"/>
                <a:gd name="T5" fmla="*/ 0 60000 65536"/>
              </a:gdLst>
              <a:ahLst/>
              <a:cxnLst>
                <a:cxn ang="T4">
                  <a:pos x="T0" y="T1"/>
                </a:cxn>
                <a:cxn ang="T5">
                  <a:pos x="T2" y="T3"/>
                </a:cxn>
              </a:cxnLst>
              <a:rect l="0" t="0" r="r" b="b"/>
              <a:pathLst>
                <a:path w="36" h="23">
                  <a:moveTo>
                    <a:pt x="0" y="16"/>
                  </a:moveTo>
                  <a:cubicBezTo>
                    <a:pt x="0" y="16"/>
                    <a:pt x="25" y="0"/>
                    <a:pt x="36"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01" name="角丸四角形吹き出し 300"/>
          <p:cNvSpPr/>
          <p:nvPr/>
        </p:nvSpPr>
        <p:spPr>
          <a:xfrm>
            <a:off x="2424821" y="954277"/>
            <a:ext cx="2060178" cy="679605"/>
          </a:xfrm>
          <a:prstGeom prst="wedgeRoundRectCallout">
            <a:avLst>
              <a:gd name="adj1" fmla="val -11525"/>
              <a:gd name="adj2" fmla="val 105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テキスト ボックス 325"/>
          <p:cNvSpPr txBox="1"/>
          <p:nvPr/>
        </p:nvSpPr>
        <p:spPr>
          <a:xfrm>
            <a:off x="2400338" y="963984"/>
            <a:ext cx="2195126" cy="646331"/>
          </a:xfrm>
          <a:prstGeom prst="rect">
            <a:avLst/>
          </a:prstGeom>
          <a:noFill/>
        </p:spPr>
        <p:txBody>
          <a:bodyPr wrap="square" rtlCol="0">
            <a:spAutoFit/>
          </a:bodyPr>
          <a:lstStyle/>
          <a:p>
            <a:r>
              <a:rPr lang="ja-JP" altLang="en-US" b="1" dirty="0"/>
              <a:t>位置</a:t>
            </a:r>
            <a:r>
              <a:rPr lang="ja-JP" altLang="en-US" b="1" dirty="0" smtClean="0"/>
              <a:t>決めと動線・・・難</a:t>
            </a:r>
            <a:r>
              <a:rPr kumimoji="1" lang="ja-JP" altLang="en-US" b="1" dirty="0" smtClean="0"/>
              <a:t>しいなぁ</a:t>
            </a:r>
            <a:endParaRPr kumimoji="1" lang="ja-JP" altLang="en-US" b="1" dirty="0"/>
          </a:p>
        </p:txBody>
      </p:sp>
      <p:grpSp>
        <p:nvGrpSpPr>
          <p:cNvPr id="412" name="グループ化 411"/>
          <p:cNvGrpSpPr/>
          <p:nvPr/>
        </p:nvGrpSpPr>
        <p:grpSpPr>
          <a:xfrm>
            <a:off x="4897550" y="1433580"/>
            <a:ext cx="1296000" cy="1008000"/>
            <a:chOff x="2531350" y="2767360"/>
            <a:chExt cx="1458694" cy="1213222"/>
          </a:xfrm>
        </p:grpSpPr>
        <p:sp>
          <p:nvSpPr>
            <p:cNvPr id="413" name="Freeform 858"/>
            <p:cNvSpPr>
              <a:spLocks/>
            </p:cNvSpPr>
            <p:nvPr/>
          </p:nvSpPr>
          <p:spPr bwMode="auto">
            <a:xfrm>
              <a:off x="2627784" y="2924944"/>
              <a:ext cx="1305475" cy="704589"/>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414" name="Freeform 859"/>
            <p:cNvSpPr>
              <a:spLocks/>
            </p:cNvSpPr>
            <p:nvPr/>
          </p:nvSpPr>
          <p:spPr bwMode="auto">
            <a:xfrm>
              <a:off x="2815290" y="3066857"/>
              <a:ext cx="951687" cy="913725"/>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415" name="Freeform 860"/>
            <p:cNvSpPr>
              <a:spLocks/>
            </p:cNvSpPr>
            <p:nvPr/>
          </p:nvSpPr>
          <p:spPr bwMode="auto">
            <a:xfrm>
              <a:off x="3703297" y="3335747"/>
              <a:ext cx="176893" cy="273869"/>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16" name="Freeform 861"/>
            <p:cNvSpPr>
              <a:spLocks/>
            </p:cNvSpPr>
            <p:nvPr/>
          </p:nvSpPr>
          <p:spPr bwMode="auto">
            <a:xfrm>
              <a:off x="2666700" y="3350684"/>
              <a:ext cx="180431" cy="27137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17" name="Line 863"/>
            <p:cNvSpPr>
              <a:spLocks noChangeShapeType="1"/>
            </p:cNvSpPr>
            <p:nvPr/>
          </p:nvSpPr>
          <p:spPr bwMode="auto">
            <a:xfrm>
              <a:off x="3399967" y="3256076"/>
              <a:ext cx="216024" cy="12921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8" name="Oval 864"/>
            <p:cNvSpPr>
              <a:spLocks noChangeArrowheads="1"/>
            </p:cNvSpPr>
            <p:nvPr/>
          </p:nvSpPr>
          <p:spPr bwMode="auto">
            <a:xfrm>
              <a:off x="3169078" y="3335747"/>
              <a:ext cx="99060" cy="139424"/>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19" name="Oval 865"/>
            <p:cNvSpPr>
              <a:spLocks noChangeArrowheads="1"/>
            </p:cNvSpPr>
            <p:nvPr/>
          </p:nvSpPr>
          <p:spPr bwMode="auto">
            <a:xfrm>
              <a:off x="3331820" y="3345706"/>
              <a:ext cx="88447" cy="12946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0" name="Freeform 866"/>
            <p:cNvSpPr>
              <a:spLocks/>
            </p:cNvSpPr>
            <p:nvPr/>
          </p:nvSpPr>
          <p:spPr bwMode="auto">
            <a:xfrm>
              <a:off x="3770515" y="3397990"/>
              <a:ext cx="53069" cy="154363"/>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 name="Freeform 867"/>
            <p:cNvSpPr>
              <a:spLocks/>
            </p:cNvSpPr>
            <p:nvPr/>
          </p:nvSpPr>
          <p:spPr bwMode="auto">
            <a:xfrm>
              <a:off x="2726844" y="3440314"/>
              <a:ext cx="42455" cy="12946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422" name="Group 1526"/>
            <p:cNvGrpSpPr>
              <a:grpSpLocks/>
            </p:cNvGrpSpPr>
            <p:nvPr/>
          </p:nvGrpSpPr>
          <p:grpSpPr bwMode="auto">
            <a:xfrm rot="21186290">
              <a:off x="2531350" y="2767360"/>
              <a:ext cx="1363809" cy="564652"/>
              <a:chOff x="7259" y="1752"/>
              <a:chExt cx="405" cy="211"/>
            </a:xfrm>
          </p:grpSpPr>
          <p:sp>
            <p:nvSpPr>
              <p:cNvPr id="42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23" name="テキスト ボックス 422"/>
            <p:cNvSpPr txBox="1"/>
            <p:nvPr/>
          </p:nvSpPr>
          <p:spPr>
            <a:xfrm rot="245351">
              <a:off x="2984669" y="2863489"/>
              <a:ext cx="1005375" cy="246221"/>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sp>
          <p:nvSpPr>
            <p:cNvPr id="424" name="円/楕円 423"/>
            <p:cNvSpPr/>
            <p:nvPr/>
          </p:nvSpPr>
          <p:spPr>
            <a:xfrm>
              <a:off x="3108048" y="3717032"/>
              <a:ext cx="430440" cy="1080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Line 863"/>
            <p:cNvSpPr>
              <a:spLocks noChangeShapeType="1"/>
            </p:cNvSpPr>
            <p:nvPr/>
          </p:nvSpPr>
          <p:spPr bwMode="auto">
            <a:xfrm flipH="1">
              <a:off x="2927054" y="3253433"/>
              <a:ext cx="257820" cy="15293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331" name="角丸四角形吹き出し 330"/>
          <p:cNvSpPr/>
          <p:nvPr/>
        </p:nvSpPr>
        <p:spPr>
          <a:xfrm>
            <a:off x="4587455" y="975164"/>
            <a:ext cx="1885864" cy="679605"/>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テキスト ボックス 331"/>
          <p:cNvSpPr txBox="1"/>
          <p:nvPr/>
        </p:nvSpPr>
        <p:spPr>
          <a:xfrm>
            <a:off x="4644682" y="976379"/>
            <a:ext cx="1973182" cy="646331"/>
          </a:xfrm>
          <a:prstGeom prst="rect">
            <a:avLst/>
          </a:prstGeom>
          <a:noFill/>
        </p:spPr>
        <p:txBody>
          <a:bodyPr wrap="square" rtlCol="0">
            <a:spAutoFit/>
          </a:bodyPr>
          <a:lstStyle/>
          <a:p>
            <a:r>
              <a:rPr lang="ja-JP" altLang="en-US" b="1" dirty="0"/>
              <a:t>から</a:t>
            </a:r>
            <a:r>
              <a:rPr lang="ja-JP" altLang="en-US" b="1" dirty="0" smtClean="0"/>
              <a:t>くりを使って</a:t>
            </a:r>
            <a:endParaRPr lang="en-US" altLang="ja-JP" b="1" dirty="0" smtClean="0"/>
          </a:p>
          <a:p>
            <a:r>
              <a:rPr lang="ja-JP" altLang="en-US" b="1" dirty="0" smtClean="0"/>
              <a:t>できないかな？</a:t>
            </a:r>
            <a:endParaRPr lang="en-US" altLang="ja-JP" b="1" dirty="0" smtClean="0"/>
          </a:p>
        </p:txBody>
      </p:sp>
      <p:grpSp>
        <p:nvGrpSpPr>
          <p:cNvPr id="451" name="グループ化 450"/>
          <p:cNvGrpSpPr/>
          <p:nvPr/>
        </p:nvGrpSpPr>
        <p:grpSpPr>
          <a:xfrm>
            <a:off x="1428402" y="1556936"/>
            <a:ext cx="1548000" cy="1296000"/>
            <a:chOff x="1230887" y="1063433"/>
            <a:chExt cx="1696167" cy="1418792"/>
          </a:xfrm>
        </p:grpSpPr>
        <p:sp>
          <p:nvSpPr>
            <p:cNvPr id="452" name="Freeform 564"/>
            <p:cNvSpPr>
              <a:spLocks/>
            </p:cNvSpPr>
            <p:nvPr/>
          </p:nvSpPr>
          <p:spPr bwMode="auto">
            <a:xfrm flipH="1">
              <a:off x="1230887" y="1268760"/>
              <a:ext cx="1696167" cy="740739"/>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453" name="Freeform 565"/>
            <p:cNvSpPr>
              <a:spLocks/>
            </p:cNvSpPr>
            <p:nvPr/>
          </p:nvSpPr>
          <p:spPr bwMode="auto">
            <a:xfrm flipH="1">
              <a:off x="1390292" y="1568416"/>
              <a:ext cx="1407246" cy="821503"/>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54" name="Freeform 566"/>
            <p:cNvSpPr>
              <a:spLocks/>
            </p:cNvSpPr>
            <p:nvPr/>
          </p:nvSpPr>
          <p:spPr bwMode="auto">
            <a:xfrm flipH="1">
              <a:off x="1519811" y="2029934"/>
              <a:ext cx="52306" cy="103840"/>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5" name="Freeform 572"/>
            <p:cNvSpPr>
              <a:spLocks/>
            </p:cNvSpPr>
            <p:nvPr/>
          </p:nvSpPr>
          <p:spPr bwMode="auto">
            <a:xfrm flipH="1">
              <a:off x="2498656" y="2016091"/>
              <a:ext cx="151931" cy="126917"/>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6" name="Freeform 573"/>
            <p:cNvSpPr>
              <a:spLocks/>
            </p:cNvSpPr>
            <p:nvPr/>
          </p:nvSpPr>
          <p:spPr bwMode="auto">
            <a:xfrm rot="11695670" flipH="1">
              <a:off x="1719065" y="2143008"/>
              <a:ext cx="540482" cy="1615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7" name="Freeform 574"/>
            <p:cNvSpPr>
              <a:spLocks/>
            </p:cNvSpPr>
            <p:nvPr/>
          </p:nvSpPr>
          <p:spPr bwMode="auto">
            <a:xfrm flipH="1">
              <a:off x="2147466" y="2267618"/>
              <a:ext cx="264015" cy="214607"/>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58" name="Line 577"/>
            <p:cNvSpPr>
              <a:spLocks noChangeShapeType="1"/>
            </p:cNvSpPr>
            <p:nvPr/>
          </p:nvSpPr>
          <p:spPr bwMode="auto">
            <a:xfrm flipH="1" flipV="1">
              <a:off x="1980589" y="2436072"/>
              <a:ext cx="196766" cy="1846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59" name="Freeform 370"/>
            <p:cNvSpPr>
              <a:spLocks/>
            </p:cNvSpPr>
            <p:nvPr/>
          </p:nvSpPr>
          <p:spPr bwMode="auto">
            <a:xfrm>
              <a:off x="2735914" y="1274468"/>
              <a:ext cx="146832" cy="53110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0" name="Freeform 371"/>
            <p:cNvSpPr>
              <a:spLocks/>
            </p:cNvSpPr>
            <p:nvPr/>
          </p:nvSpPr>
          <p:spPr bwMode="auto">
            <a:xfrm>
              <a:off x="1279831" y="1063433"/>
              <a:ext cx="1517263" cy="643658"/>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1" name="Freeform 372"/>
            <p:cNvSpPr>
              <a:spLocks/>
            </p:cNvSpPr>
            <p:nvPr/>
          </p:nvSpPr>
          <p:spPr bwMode="auto">
            <a:xfrm>
              <a:off x="1230887" y="1481986"/>
              <a:ext cx="1566207" cy="23565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2" name="テキスト ボックス 461"/>
            <p:cNvSpPr txBox="1"/>
            <p:nvPr/>
          </p:nvSpPr>
          <p:spPr>
            <a:xfrm>
              <a:off x="1617751" y="1171217"/>
              <a:ext cx="1082041" cy="307777"/>
            </a:xfrm>
            <a:prstGeom prst="rect">
              <a:avLst/>
            </a:prstGeom>
            <a:noFill/>
          </p:spPr>
          <p:txBody>
            <a:bodyPr wrap="square" rtlCol="0">
              <a:spAutoFit/>
            </a:bodyPr>
            <a:lstStyle/>
            <a:p>
              <a:r>
                <a:rPr kumimoji="1" lang="en-US" altLang="ja-JP" sz="14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400" i="1" dirty="0">
                <a:solidFill>
                  <a:srgbClr val="FF0000"/>
                </a:solidFill>
                <a:latin typeface="Nyala" panose="02000504070300020003" pitchFamily="2" charset="0"/>
                <a:cs typeface="Verdana" panose="020B0604030504040204" pitchFamily="34" charset="0"/>
              </a:endParaRPr>
            </a:p>
          </p:txBody>
        </p:sp>
        <p:sp>
          <p:nvSpPr>
            <p:cNvPr id="463" name="Line 569"/>
            <p:cNvSpPr>
              <a:spLocks noChangeShapeType="1"/>
            </p:cNvSpPr>
            <p:nvPr/>
          </p:nvSpPr>
          <p:spPr bwMode="auto">
            <a:xfrm flipH="1" flipV="1">
              <a:off x="2201640" y="1916832"/>
              <a:ext cx="221672" cy="9229"/>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4" name="Line 570"/>
            <p:cNvSpPr>
              <a:spLocks noChangeShapeType="1"/>
            </p:cNvSpPr>
            <p:nvPr/>
          </p:nvSpPr>
          <p:spPr bwMode="auto">
            <a:xfrm flipH="1" flipV="1">
              <a:off x="1836365" y="1885194"/>
              <a:ext cx="134797" cy="9229"/>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5" name="Line 571"/>
            <p:cNvSpPr>
              <a:spLocks noChangeShapeType="1"/>
            </p:cNvSpPr>
            <p:nvPr/>
          </p:nvSpPr>
          <p:spPr bwMode="auto">
            <a:xfrm flipH="1" flipV="1">
              <a:off x="1502803" y="1880062"/>
              <a:ext cx="118182" cy="849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6" name="星 7 465"/>
            <p:cNvSpPr/>
            <p:nvPr/>
          </p:nvSpPr>
          <p:spPr>
            <a:xfrm>
              <a:off x="1943144" y="1799607"/>
              <a:ext cx="249988" cy="206497"/>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星 7 466"/>
            <p:cNvSpPr/>
            <p:nvPr/>
          </p:nvSpPr>
          <p:spPr>
            <a:xfrm>
              <a:off x="1604312" y="1798216"/>
              <a:ext cx="249988" cy="206497"/>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円/楕円 467"/>
            <p:cNvSpPr/>
            <p:nvPr/>
          </p:nvSpPr>
          <p:spPr>
            <a:xfrm>
              <a:off x="1698792" y="1880062"/>
              <a:ext cx="61027" cy="6102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円/楕円 472"/>
            <p:cNvSpPr/>
            <p:nvPr/>
          </p:nvSpPr>
          <p:spPr>
            <a:xfrm>
              <a:off x="2038462" y="1880062"/>
              <a:ext cx="61027" cy="6102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7" name="Freeform 1443"/>
          <p:cNvSpPr>
            <a:spLocks/>
          </p:cNvSpPr>
          <p:nvPr/>
        </p:nvSpPr>
        <p:spPr bwMode="auto">
          <a:xfrm>
            <a:off x="1603091" y="2696505"/>
            <a:ext cx="1202982" cy="586289"/>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39" name="Freeform 1446"/>
          <p:cNvSpPr>
            <a:spLocks/>
          </p:cNvSpPr>
          <p:nvPr/>
        </p:nvSpPr>
        <p:spPr bwMode="auto">
          <a:xfrm>
            <a:off x="2512402" y="2802877"/>
            <a:ext cx="103960" cy="98951"/>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0" name="Freeform 1447"/>
          <p:cNvSpPr>
            <a:spLocks/>
          </p:cNvSpPr>
          <p:nvPr/>
        </p:nvSpPr>
        <p:spPr bwMode="auto">
          <a:xfrm>
            <a:off x="1969551" y="2988414"/>
            <a:ext cx="160398" cy="79161"/>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1" name="Freeform 1448"/>
          <p:cNvSpPr>
            <a:spLocks/>
          </p:cNvSpPr>
          <p:nvPr/>
        </p:nvSpPr>
        <p:spPr bwMode="auto">
          <a:xfrm>
            <a:off x="1897543" y="3025519"/>
            <a:ext cx="190100" cy="47003"/>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322" name="角丸四角形吹き出し 321"/>
          <p:cNvSpPr/>
          <p:nvPr/>
        </p:nvSpPr>
        <p:spPr>
          <a:xfrm>
            <a:off x="338590" y="1066634"/>
            <a:ext cx="1776207" cy="1040839"/>
          </a:xfrm>
          <a:prstGeom prst="wedgeRoundRectCallout">
            <a:avLst>
              <a:gd name="adj1" fmla="val -2889"/>
              <a:gd name="adj2" fmla="val 1062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テキスト ボックス 324"/>
          <p:cNvSpPr txBox="1"/>
          <p:nvPr/>
        </p:nvSpPr>
        <p:spPr>
          <a:xfrm>
            <a:off x="384114" y="1124990"/>
            <a:ext cx="1662635" cy="923330"/>
          </a:xfrm>
          <a:prstGeom prst="rect">
            <a:avLst/>
          </a:prstGeom>
          <a:noFill/>
        </p:spPr>
        <p:txBody>
          <a:bodyPr wrap="none" rtlCol="0">
            <a:spAutoFit/>
          </a:bodyPr>
          <a:lstStyle/>
          <a:p>
            <a:r>
              <a:rPr lang="ja-JP" altLang="en-US" b="1" dirty="0" smtClean="0"/>
              <a:t>二つの条件に</a:t>
            </a:r>
            <a:endParaRPr lang="en-US" altLang="ja-JP" b="1" dirty="0" smtClean="0"/>
          </a:p>
          <a:p>
            <a:r>
              <a:rPr lang="ja-JP" altLang="en-US" b="1" dirty="0" smtClean="0"/>
              <a:t>あった方法って</a:t>
            </a:r>
            <a:endParaRPr lang="en-US" altLang="ja-JP" b="1" dirty="0" smtClean="0"/>
          </a:p>
          <a:p>
            <a:r>
              <a:rPr lang="ja-JP" altLang="en-US" b="1" dirty="0" smtClean="0"/>
              <a:t>あるぅー？</a:t>
            </a:r>
            <a:endParaRPr lang="en-US" altLang="ja-JP" b="1" dirty="0" smtClean="0"/>
          </a:p>
        </p:txBody>
      </p:sp>
      <p:sp>
        <p:nvSpPr>
          <p:cNvPr id="433" name="角丸四角形吹き出し 432"/>
          <p:cNvSpPr/>
          <p:nvPr/>
        </p:nvSpPr>
        <p:spPr>
          <a:xfrm>
            <a:off x="6914346" y="1381951"/>
            <a:ext cx="1884584" cy="617823"/>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テキスト ボックス 433"/>
          <p:cNvSpPr txBox="1"/>
          <p:nvPr/>
        </p:nvSpPr>
        <p:spPr>
          <a:xfrm>
            <a:off x="6998864" y="1373352"/>
            <a:ext cx="1734155" cy="646331"/>
          </a:xfrm>
          <a:prstGeom prst="rect">
            <a:avLst/>
          </a:prstGeom>
          <a:noFill/>
        </p:spPr>
        <p:txBody>
          <a:bodyPr wrap="square" rtlCol="0">
            <a:spAutoFit/>
          </a:bodyPr>
          <a:lstStyle/>
          <a:p>
            <a:r>
              <a:rPr lang="ja-JP" altLang="en-US" b="1" dirty="0"/>
              <a:t>何</a:t>
            </a:r>
            <a:r>
              <a:rPr lang="ja-JP" altLang="en-US" b="1" dirty="0" smtClean="0"/>
              <a:t>かいい方法はないかなぁ？</a:t>
            </a:r>
            <a:endParaRPr kumimoji="1" lang="ja-JP" altLang="en-US" b="1" dirty="0"/>
          </a:p>
        </p:txBody>
      </p:sp>
      <p:sp>
        <p:nvSpPr>
          <p:cNvPr id="435" name="正方形/長方形 434"/>
          <p:cNvSpPr/>
          <p:nvPr/>
        </p:nvSpPr>
        <p:spPr>
          <a:xfrm>
            <a:off x="292464" y="620688"/>
            <a:ext cx="8549839" cy="2851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Rectangle 193"/>
          <p:cNvSpPr>
            <a:spLocks noChangeArrowheads="1"/>
          </p:cNvSpPr>
          <p:nvPr/>
        </p:nvSpPr>
        <p:spPr bwMode="auto">
          <a:xfrm flipH="1">
            <a:off x="1242216" y="1072241"/>
            <a:ext cx="3860189" cy="1789659"/>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437" name="Rectangle 194"/>
          <p:cNvSpPr>
            <a:spLocks noChangeArrowheads="1"/>
          </p:cNvSpPr>
          <p:nvPr/>
        </p:nvSpPr>
        <p:spPr bwMode="auto">
          <a:xfrm flipH="1">
            <a:off x="1508433" y="1135211"/>
            <a:ext cx="3360387" cy="1554200"/>
          </a:xfrm>
          <a:prstGeom prst="rect">
            <a:avLst/>
          </a:prstGeom>
          <a:solidFill>
            <a:srgbClr val="FFFFFF"/>
          </a:solidFill>
          <a:ln w="23813">
            <a:solidFill>
              <a:srgbClr val="000000"/>
            </a:solidFill>
            <a:miter lim="800000"/>
            <a:headEnd/>
            <a:tailEnd/>
          </a:ln>
        </p:spPr>
        <p:txBody>
          <a:bodyPr/>
          <a:lstStyle/>
          <a:p>
            <a:endParaRPr lang="ja-JP" altLang="en-US" sz="1600"/>
          </a:p>
        </p:txBody>
      </p:sp>
      <p:grpSp>
        <p:nvGrpSpPr>
          <p:cNvPr id="4" name="グループ化 3"/>
          <p:cNvGrpSpPr/>
          <p:nvPr/>
        </p:nvGrpSpPr>
        <p:grpSpPr>
          <a:xfrm>
            <a:off x="348184" y="1145323"/>
            <a:ext cx="1158861" cy="1805764"/>
            <a:chOff x="349371" y="1145323"/>
            <a:chExt cx="1158861" cy="1805764"/>
          </a:xfrm>
        </p:grpSpPr>
        <p:sp>
          <p:nvSpPr>
            <p:cNvPr id="439" name="Freeform 1294"/>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a:extLst/>
          </p:spPr>
          <p:txBody>
            <a:bodyPr/>
            <a:lstStyle/>
            <a:p>
              <a:endParaRPr lang="ja-JP" altLang="en-US"/>
            </a:p>
          </p:txBody>
        </p:sp>
        <p:sp>
          <p:nvSpPr>
            <p:cNvPr id="440" name="Freeform 1295"/>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1" name="Freeform 1296"/>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1297"/>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443" name="Freeform 1298"/>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1299"/>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1300"/>
            <p:cNvSpPr>
              <a:spLocks/>
            </p:cNvSpPr>
            <p:nvPr/>
          </p:nvSpPr>
          <p:spPr bwMode="auto">
            <a:xfrm flipH="1">
              <a:off x="567484" y="1279083"/>
              <a:ext cx="582735" cy="671325"/>
            </a:xfrm>
            <a:custGeom>
              <a:avLst/>
              <a:gdLst>
                <a:gd name="T0" fmla="*/ 21 w 145"/>
                <a:gd name="T1" fmla="*/ 23 h 161"/>
                <a:gd name="T2" fmla="*/ 0 w 145"/>
                <a:gd name="T3" fmla="*/ 88 h 161"/>
                <a:gd name="T4" fmla="*/ 24 w 145"/>
                <a:gd name="T5" fmla="*/ 148 h 161"/>
                <a:gd name="T6" fmla="*/ 104 w 145"/>
                <a:gd name="T7" fmla="*/ 134 h 161"/>
                <a:gd name="T8" fmla="*/ 135 w 145"/>
                <a:gd name="T9" fmla="*/ 110 h 161"/>
                <a:gd name="T10" fmla="*/ 111 w 145"/>
                <a:gd name="T11" fmla="*/ 90 h 161"/>
                <a:gd name="T12" fmla="*/ 103 w 145"/>
                <a:gd name="T13" fmla="*/ 87 h 161"/>
                <a:gd name="T14" fmla="*/ 119 w 145"/>
                <a:gd name="T15" fmla="*/ 32 h 161"/>
                <a:gd name="T16" fmla="*/ 63 w 145"/>
                <a:gd name="T17" fmla="*/ 25 h 161"/>
                <a:gd name="T18" fmla="*/ 43 w 145"/>
                <a:gd name="T19" fmla="*/ 1 h 161"/>
                <a:gd name="T20" fmla="*/ 21 w 145"/>
                <a:gd name="T21" fmla="*/ 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46" name="Freeform 1301"/>
            <p:cNvSpPr>
              <a:spLocks/>
            </p:cNvSpPr>
            <p:nvPr/>
          </p:nvSpPr>
          <p:spPr bwMode="auto">
            <a:xfrm flipH="1">
              <a:off x="478256" y="1145323"/>
              <a:ext cx="587142" cy="508542"/>
            </a:xfrm>
            <a:custGeom>
              <a:avLst/>
              <a:gdLst>
                <a:gd name="T0" fmla="*/ 1 w 146"/>
                <a:gd name="T1" fmla="*/ 53 h 122"/>
                <a:gd name="T2" fmla="*/ 22 w 146"/>
                <a:gd name="T3" fmla="*/ 33 h 122"/>
                <a:gd name="T4" fmla="*/ 42 w 146"/>
                <a:gd name="T5" fmla="*/ 57 h 122"/>
                <a:gd name="T6" fmla="*/ 98 w 146"/>
                <a:gd name="T7" fmla="*/ 64 h 122"/>
                <a:gd name="T8" fmla="*/ 82 w 146"/>
                <a:gd name="T9" fmla="*/ 119 h 122"/>
                <a:gd name="T10" fmla="*/ 90 w 146"/>
                <a:gd name="T11" fmla="*/ 122 h 122"/>
                <a:gd name="T12" fmla="*/ 112 w 146"/>
                <a:gd name="T13" fmla="*/ 117 h 122"/>
                <a:gd name="T14" fmla="*/ 119 w 146"/>
                <a:gd name="T15" fmla="*/ 57 h 122"/>
                <a:gd name="T16" fmla="*/ 68 w 146"/>
                <a:gd name="T17" fmla="*/ 23 h 122"/>
                <a:gd name="T18" fmla="*/ 19 w 146"/>
                <a:gd name="T19" fmla="*/ 2 h 122"/>
                <a:gd name="T20" fmla="*/ 16 w 146"/>
                <a:gd name="T21" fmla="*/ 10 h 122"/>
                <a:gd name="T22" fmla="*/ 0 w 146"/>
                <a:gd name="T23" fmla="*/ 3 h 122"/>
                <a:gd name="T24" fmla="*/ 1 w 146"/>
                <a:gd name="T25"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447" name="Freeform 1302"/>
            <p:cNvSpPr>
              <a:spLocks/>
            </p:cNvSpPr>
            <p:nvPr/>
          </p:nvSpPr>
          <p:spPr bwMode="auto">
            <a:xfrm flipH="1">
              <a:off x="647899" y="1679102"/>
              <a:ext cx="31946" cy="70666"/>
            </a:xfrm>
            <a:custGeom>
              <a:avLst/>
              <a:gdLst>
                <a:gd name="T0" fmla="*/ 4 w 8"/>
                <a:gd name="T1" fmla="*/ 0 h 17"/>
                <a:gd name="T2" fmla="*/ 0 w 8"/>
                <a:gd name="T3" fmla="*/ 17 h 17"/>
              </a:gdLst>
              <a:ahLst/>
              <a:cxnLst>
                <a:cxn ang="0">
                  <a:pos x="T0" y="T1"/>
                </a:cxn>
                <a:cxn ang="0">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1303"/>
            <p:cNvSpPr>
              <a:spLocks/>
            </p:cNvSpPr>
            <p:nvPr/>
          </p:nvSpPr>
          <p:spPr bwMode="auto">
            <a:xfrm flipH="1">
              <a:off x="719502" y="1787625"/>
              <a:ext cx="12117" cy="50476"/>
            </a:xfrm>
            <a:custGeom>
              <a:avLst/>
              <a:gdLst>
                <a:gd name="T0" fmla="*/ 2 w 3"/>
                <a:gd name="T1" fmla="*/ 0 h 12"/>
                <a:gd name="T2" fmla="*/ 0 w 3"/>
                <a:gd name="T3" fmla="*/ 12 h 12"/>
              </a:gdLst>
              <a:ahLst/>
              <a:cxnLst>
                <a:cxn ang="0">
                  <a:pos x="T0" y="T1"/>
                </a:cxn>
                <a:cxn ang="0">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1304"/>
            <p:cNvSpPr>
              <a:spLocks/>
            </p:cNvSpPr>
            <p:nvPr/>
          </p:nvSpPr>
          <p:spPr bwMode="auto">
            <a:xfrm flipH="1">
              <a:off x="740432" y="1387606"/>
              <a:ext cx="176253" cy="90856"/>
            </a:xfrm>
            <a:custGeom>
              <a:avLst/>
              <a:gdLst>
                <a:gd name="T0" fmla="*/ 0 w 44"/>
                <a:gd name="T1" fmla="*/ 22 h 22"/>
                <a:gd name="T2" fmla="*/ 44 w 44"/>
                <a:gd name="T3" fmla="*/ 19 h 22"/>
              </a:gdLst>
              <a:ahLst/>
              <a:cxnLst>
                <a:cxn ang="0">
                  <a:pos x="T0" y="T1"/>
                </a:cxn>
                <a:cxn ang="0">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1305"/>
            <p:cNvSpPr>
              <a:spLocks/>
            </p:cNvSpPr>
            <p:nvPr/>
          </p:nvSpPr>
          <p:spPr bwMode="auto">
            <a:xfrm flipH="1">
              <a:off x="957443" y="1366154"/>
              <a:ext cx="60587" cy="104737"/>
            </a:xfrm>
            <a:custGeom>
              <a:avLst/>
              <a:gdLst>
                <a:gd name="T0" fmla="*/ 0 w 15"/>
                <a:gd name="T1" fmla="*/ 0 h 25"/>
                <a:gd name="T2" fmla="*/ 12 w 15"/>
                <a:gd name="T3" fmla="*/ 25 h 25"/>
              </a:gdLst>
              <a:ahLst/>
              <a:cxnLst>
                <a:cxn ang="0">
                  <a:pos x="T0" y="T1"/>
                </a:cxn>
                <a:cxn ang="0">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Oval 1306"/>
            <p:cNvSpPr>
              <a:spLocks noChangeArrowheads="1"/>
            </p:cNvSpPr>
            <p:nvPr/>
          </p:nvSpPr>
          <p:spPr bwMode="auto">
            <a:xfrm flipH="1">
              <a:off x="1030147" y="1512533"/>
              <a:ext cx="35251" cy="542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0" name="Oval 1307"/>
            <p:cNvSpPr>
              <a:spLocks noChangeArrowheads="1"/>
            </p:cNvSpPr>
            <p:nvPr/>
          </p:nvSpPr>
          <p:spPr bwMode="auto">
            <a:xfrm flipH="1">
              <a:off x="868215" y="1550390"/>
              <a:ext cx="36352" cy="542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Oval 1308"/>
            <p:cNvSpPr>
              <a:spLocks noChangeArrowheads="1"/>
            </p:cNvSpPr>
            <p:nvPr/>
          </p:nvSpPr>
          <p:spPr bwMode="auto">
            <a:xfrm flipH="1">
              <a:off x="904567" y="1754816"/>
              <a:ext cx="116767" cy="95904"/>
            </a:xfrm>
            <a:prstGeom prst="ellipse">
              <a:avLst/>
            </a:prstGeom>
            <a:solidFill>
              <a:srgbClr val="CC0000"/>
            </a:solidFill>
            <a:ln w="23813" cap="rnd">
              <a:solidFill>
                <a:srgbClr val="000000"/>
              </a:solidFill>
              <a:round/>
              <a:headEnd/>
              <a:tailEnd/>
            </a:ln>
          </p:spPr>
          <p:txBody>
            <a:bodyPr/>
            <a:lstStyle/>
            <a:p>
              <a:endParaRPr lang="ja-JP" altLang="en-US"/>
            </a:p>
          </p:txBody>
        </p:sp>
        <p:sp>
          <p:nvSpPr>
            <p:cNvPr id="475" name="Freeform 1309"/>
            <p:cNvSpPr>
              <a:spLocks/>
            </p:cNvSpPr>
            <p:nvPr/>
          </p:nvSpPr>
          <p:spPr bwMode="auto">
            <a:xfrm flipH="1">
              <a:off x="812034" y="1896147"/>
              <a:ext cx="128885" cy="112308"/>
            </a:xfrm>
            <a:custGeom>
              <a:avLst/>
              <a:gdLst>
                <a:gd name="T0" fmla="*/ 3 w 32"/>
                <a:gd name="T1" fmla="*/ 6 h 27"/>
                <a:gd name="T2" fmla="*/ 7 w 32"/>
                <a:gd name="T3" fmla="*/ 27 h 27"/>
                <a:gd name="T4" fmla="*/ 32 w 32"/>
                <a:gd name="T5" fmla="*/ 0 h 27"/>
                <a:gd name="T6" fmla="*/ 3 w 32"/>
                <a:gd name="T7" fmla="*/ 6 h 27"/>
              </a:gdLst>
              <a:ahLst/>
              <a:cxnLst>
                <a:cxn ang="0">
                  <a:pos x="T0" y="T1"/>
                </a:cxn>
                <a:cxn ang="0">
                  <a:pos x="T2" y="T3"/>
                </a:cxn>
                <a:cxn ang="0">
                  <a:pos x="T4" y="T5"/>
                </a:cxn>
                <a:cxn ang="0">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76" name="Freeform 1310"/>
            <p:cNvSpPr>
              <a:spLocks/>
            </p:cNvSpPr>
            <p:nvPr/>
          </p:nvSpPr>
          <p:spPr bwMode="auto">
            <a:xfrm flipH="1">
              <a:off x="820847" y="2379451"/>
              <a:ext cx="180659" cy="17666"/>
            </a:xfrm>
            <a:custGeom>
              <a:avLst/>
              <a:gdLst>
                <a:gd name="T0" fmla="*/ 0 w 45"/>
                <a:gd name="T1" fmla="*/ 0 h 4"/>
                <a:gd name="T2" fmla="*/ 45 w 45"/>
                <a:gd name="T3" fmla="*/ 1 h 4"/>
              </a:gdLst>
              <a:ahLst/>
              <a:cxnLst>
                <a:cxn ang="0">
                  <a:pos x="T0" y="T1"/>
                </a:cxn>
                <a:cxn ang="0">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1311"/>
            <p:cNvSpPr>
              <a:spLocks/>
            </p:cNvSpPr>
            <p:nvPr/>
          </p:nvSpPr>
          <p:spPr bwMode="auto">
            <a:xfrm flipH="1">
              <a:off x="937614" y="1925171"/>
              <a:ext cx="80415" cy="79499"/>
            </a:xfrm>
            <a:custGeom>
              <a:avLst/>
              <a:gdLst>
                <a:gd name="T0" fmla="*/ 44 w 73"/>
                <a:gd name="T1" fmla="*/ 0 h 63"/>
                <a:gd name="T2" fmla="*/ 0 w 73"/>
                <a:gd name="T3" fmla="*/ 63 h 63"/>
                <a:gd name="T4" fmla="*/ 73 w 73"/>
                <a:gd name="T5" fmla="*/ 56 h 63"/>
              </a:gdLst>
              <a:ahLst/>
              <a:cxnLst>
                <a:cxn ang="0">
                  <a:pos x="T0" y="T1"/>
                </a:cxn>
                <a:cxn ang="0">
                  <a:pos x="T2" y="T3"/>
                </a:cxn>
                <a:cxn ang="0">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1312"/>
            <p:cNvSpPr>
              <a:spLocks/>
            </p:cNvSpPr>
            <p:nvPr/>
          </p:nvSpPr>
          <p:spPr bwMode="auto">
            <a:xfrm flipH="1">
              <a:off x="772377" y="1887314"/>
              <a:ext cx="116767" cy="171617"/>
            </a:xfrm>
            <a:custGeom>
              <a:avLst/>
              <a:gdLst>
                <a:gd name="T0" fmla="*/ 0 w 29"/>
                <a:gd name="T1" fmla="*/ 26 h 41"/>
                <a:gd name="T2" fmla="*/ 26 w 29"/>
                <a:gd name="T3" fmla="*/ 37 h 41"/>
                <a:gd name="T4" fmla="*/ 25 w 29"/>
                <a:gd name="T5" fmla="*/ 0 h 41"/>
              </a:gdLst>
              <a:ahLst/>
              <a:cxnLst>
                <a:cxn ang="0">
                  <a:pos x="T0" y="T1"/>
                </a:cxn>
                <a:cxn ang="0">
                  <a:pos x="T2" y="T3"/>
                </a:cxn>
                <a:cxn ang="0">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1313"/>
            <p:cNvSpPr>
              <a:spLocks/>
            </p:cNvSpPr>
            <p:nvPr/>
          </p:nvSpPr>
          <p:spPr bwMode="auto">
            <a:xfrm flipH="1">
              <a:off x="1266986" y="1612222"/>
              <a:ext cx="241246" cy="225878"/>
            </a:xfrm>
            <a:custGeom>
              <a:avLst/>
              <a:gdLst>
                <a:gd name="T0" fmla="*/ 56 w 60"/>
                <a:gd name="T1" fmla="*/ 27 h 54"/>
                <a:gd name="T2" fmla="*/ 49 w 60"/>
                <a:gd name="T3" fmla="*/ 10 h 54"/>
                <a:gd name="T4" fmla="*/ 38 w 60"/>
                <a:gd name="T5" fmla="*/ 12 h 54"/>
                <a:gd name="T6" fmla="*/ 4 w 60"/>
                <a:gd name="T7" fmla="*/ 9 h 54"/>
                <a:gd name="T8" fmla="*/ 14 w 60"/>
                <a:gd name="T9" fmla="*/ 24 h 54"/>
                <a:gd name="T10" fmla="*/ 20 w 60"/>
                <a:gd name="T11" fmla="*/ 40 h 54"/>
                <a:gd name="T12" fmla="*/ 25 w 60"/>
                <a:gd name="T13" fmla="*/ 54 h 54"/>
                <a:gd name="T14" fmla="*/ 42 w 60"/>
                <a:gd name="T15" fmla="*/ 54 h 54"/>
                <a:gd name="T16" fmla="*/ 56 w 60"/>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80" name="Freeform 1314"/>
            <p:cNvSpPr>
              <a:spLocks/>
            </p:cNvSpPr>
            <p:nvPr/>
          </p:nvSpPr>
          <p:spPr bwMode="auto">
            <a:xfrm flipH="1">
              <a:off x="1330878" y="1662698"/>
              <a:ext cx="109056" cy="182974"/>
            </a:xfrm>
            <a:custGeom>
              <a:avLst/>
              <a:gdLst>
                <a:gd name="T0" fmla="*/ 21 w 27"/>
                <a:gd name="T1" fmla="*/ 0 h 44"/>
                <a:gd name="T2" fmla="*/ 7 w 27"/>
                <a:gd name="T3" fmla="*/ 20 h 44"/>
                <a:gd name="T4" fmla="*/ 24 w 27"/>
                <a:gd name="T5" fmla="*/ 17 h 44"/>
                <a:gd name="T6" fmla="*/ 3 w 27"/>
                <a:gd name="T7" fmla="*/ 28 h 44"/>
              </a:gdLst>
              <a:ahLst/>
              <a:cxnLst>
                <a:cxn ang="0">
                  <a:pos x="T0" y="T1"/>
                </a:cxn>
                <a:cxn ang="0">
                  <a:pos x="T2" y="T3"/>
                </a:cxn>
                <a:cxn ang="0">
                  <a:pos x="T4" y="T5"/>
                </a:cxn>
                <a:cxn ang="0">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1315"/>
            <p:cNvSpPr>
              <a:spLocks/>
            </p:cNvSpPr>
            <p:nvPr/>
          </p:nvSpPr>
          <p:spPr bwMode="auto">
            <a:xfrm flipH="1">
              <a:off x="1400277" y="1687936"/>
              <a:ext cx="51774" cy="25238"/>
            </a:xfrm>
            <a:custGeom>
              <a:avLst/>
              <a:gdLst>
                <a:gd name="T0" fmla="*/ 0 w 13"/>
                <a:gd name="T1" fmla="*/ 6 h 6"/>
                <a:gd name="T2" fmla="*/ 13 w 13"/>
                <a:gd name="T3" fmla="*/ 3 h 6"/>
              </a:gdLst>
              <a:ahLst/>
              <a:cxnLst>
                <a:cxn ang="0">
                  <a:pos x="T0" y="T1"/>
                </a:cxn>
                <a:cxn ang="0">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2" name="Freeform 1316"/>
            <p:cNvSpPr>
              <a:spLocks/>
            </p:cNvSpPr>
            <p:nvPr/>
          </p:nvSpPr>
          <p:spPr bwMode="auto">
            <a:xfrm flipH="1">
              <a:off x="1347401" y="1787625"/>
              <a:ext cx="24235" cy="50476"/>
            </a:xfrm>
            <a:custGeom>
              <a:avLst/>
              <a:gdLst>
                <a:gd name="T0" fmla="*/ 4 w 6"/>
                <a:gd name="T1" fmla="*/ 0 h 12"/>
                <a:gd name="T2" fmla="*/ 0 w 6"/>
                <a:gd name="T3" fmla="*/ 12 h 12"/>
              </a:gdLst>
              <a:ahLst/>
              <a:cxnLst>
                <a:cxn ang="0">
                  <a:pos x="T0" y="T1"/>
                </a:cxn>
                <a:cxn ang="0">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83" name="Text Box 295"/>
          <p:cNvSpPr txBox="1">
            <a:spLocks noChangeArrowheads="1"/>
          </p:cNvSpPr>
          <p:nvPr/>
        </p:nvSpPr>
        <p:spPr bwMode="auto">
          <a:xfrm>
            <a:off x="1632454" y="1109871"/>
            <a:ext cx="2436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a:latin typeface="HGP創英角ｺﾞｼｯｸUB" pitchFamily="50" charset="-128"/>
                <a:ea typeface="HGP創英角ｺﾞｼｯｸUB" pitchFamily="50" charset="-128"/>
              </a:rPr>
              <a:t>から</a:t>
            </a:r>
            <a:r>
              <a:rPr lang="ja-JP" altLang="en-US" sz="1800" dirty="0" smtClean="0">
                <a:latin typeface="HGP創英角ｺﾞｼｯｸUB" pitchFamily="50" charset="-128"/>
                <a:ea typeface="HGP創英角ｺﾞｼｯｸUB" pitchFamily="50" charset="-128"/>
              </a:rPr>
              <a:t>くり</a:t>
            </a:r>
            <a:r>
              <a:rPr lang="ja-JP" altLang="en-US" sz="1800" dirty="0">
                <a:latin typeface="HGP創英角ｺﾞｼｯｸUB" pitchFamily="50" charset="-128"/>
                <a:ea typeface="HGP創英角ｺﾞｼｯｸUB" pitchFamily="50" charset="-128"/>
              </a:rPr>
              <a:t>に</a:t>
            </a:r>
            <a:r>
              <a:rPr lang="ja-JP" altLang="en-US" sz="1800" dirty="0" smtClean="0">
                <a:latin typeface="HGP創英角ｺﾞｼｯｸUB" pitchFamily="50" charset="-128"/>
                <a:ea typeface="HGP創英角ｺﾞｼｯｸUB" pitchFamily="50" charset="-128"/>
              </a:rPr>
              <a:t>ついて学ぶ！</a:t>
            </a:r>
            <a:endParaRPr lang="ja-JP" altLang="en-US" sz="1800" dirty="0">
              <a:latin typeface="HGP創英角ｺﾞｼｯｸUB" pitchFamily="50" charset="-128"/>
              <a:ea typeface="HGP創英角ｺﾞｼｯｸUB" pitchFamily="50" charset="-128"/>
            </a:endParaRPr>
          </a:p>
        </p:txBody>
      </p:sp>
      <p:pic>
        <p:nvPicPr>
          <p:cNvPr id="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727" y="1446161"/>
            <a:ext cx="1389314" cy="116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 name="テキスト ボックス 484"/>
          <p:cNvSpPr txBox="1"/>
          <p:nvPr/>
        </p:nvSpPr>
        <p:spPr>
          <a:xfrm>
            <a:off x="582816" y="635928"/>
            <a:ext cx="2084225" cy="461665"/>
          </a:xfrm>
          <a:prstGeom prst="rect">
            <a:avLst/>
          </a:prstGeom>
          <a:noFill/>
        </p:spPr>
        <p:txBody>
          <a:bodyPr wrap="none" rtlCol="0">
            <a:spAutoFit/>
          </a:bodyPr>
          <a:lstStyle/>
          <a:p>
            <a:r>
              <a:rPr kumimoji="1" lang="ja-JP" altLang="en-US" sz="2400" b="1" dirty="0" smtClean="0"/>
              <a:t>からくり勉強会</a:t>
            </a:r>
            <a:endParaRPr kumimoji="1" lang="ja-JP" altLang="en-US" sz="2400" b="1" dirty="0"/>
          </a:p>
        </p:txBody>
      </p:sp>
      <p:grpSp>
        <p:nvGrpSpPr>
          <p:cNvPr id="486" name="グループ化 485"/>
          <p:cNvGrpSpPr/>
          <p:nvPr/>
        </p:nvGrpSpPr>
        <p:grpSpPr>
          <a:xfrm>
            <a:off x="971600" y="2120369"/>
            <a:ext cx="4354672" cy="1289991"/>
            <a:chOff x="803845" y="1991902"/>
            <a:chExt cx="4868263" cy="1337067"/>
          </a:xfrm>
        </p:grpSpPr>
        <p:sp>
          <p:nvSpPr>
            <p:cNvPr id="487" name="Freeform 1361"/>
            <p:cNvSpPr>
              <a:spLocks/>
            </p:cNvSpPr>
            <p:nvPr/>
          </p:nvSpPr>
          <p:spPr bwMode="auto">
            <a:xfrm>
              <a:off x="1125246" y="2531630"/>
              <a:ext cx="4271207" cy="690188"/>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488" name="正方形/長方形 487"/>
            <p:cNvSpPr/>
            <p:nvPr/>
          </p:nvSpPr>
          <p:spPr>
            <a:xfrm>
              <a:off x="2013584" y="2290206"/>
              <a:ext cx="2448272" cy="338554"/>
            </a:xfrm>
            <a:prstGeom prst="rect">
              <a:avLst/>
            </a:prstGeom>
            <a:noFill/>
            <a:ln>
              <a:noFill/>
            </a:ln>
          </p:spPr>
          <p:txBody>
            <a:bodyPr wrap="square" lIns="91440" tIns="45720" rIns="91440" bIns="45720">
              <a:spAutoFit/>
            </a:bodyPr>
            <a:lstStyle/>
            <a:p>
              <a:pPr algn="ctr"/>
              <a:r>
                <a:rPr lang="ja-JP" alt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ココを目指す</a:t>
              </a:r>
              <a:r>
                <a:rPr lang="en-US" altLang="ja-JP" sz="16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16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89" name="Freeform 259"/>
            <p:cNvSpPr>
              <a:spLocks/>
            </p:cNvSpPr>
            <p:nvPr/>
          </p:nvSpPr>
          <p:spPr bwMode="auto">
            <a:xfrm flipH="1">
              <a:off x="3720406" y="2396029"/>
              <a:ext cx="1037544" cy="586801"/>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0" name="Freeform 260"/>
            <p:cNvSpPr>
              <a:spLocks/>
            </p:cNvSpPr>
            <p:nvPr/>
          </p:nvSpPr>
          <p:spPr bwMode="auto">
            <a:xfrm flipH="1">
              <a:off x="3467147" y="2038123"/>
              <a:ext cx="1254038" cy="678358"/>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491" name="Freeform 261"/>
            <p:cNvSpPr>
              <a:spLocks/>
            </p:cNvSpPr>
            <p:nvPr/>
          </p:nvSpPr>
          <p:spPr bwMode="auto">
            <a:xfrm flipH="1">
              <a:off x="3720406" y="2523655"/>
              <a:ext cx="508561" cy="459175"/>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492" name="Oval 262"/>
            <p:cNvSpPr>
              <a:spLocks noChangeArrowheads="1"/>
            </p:cNvSpPr>
            <p:nvPr/>
          </p:nvSpPr>
          <p:spPr bwMode="auto">
            <a:xfrm flipH="1">
              <a:off x="4467927" y="2537528"/>
              <a:ext cx="28593" cy="69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93" name="Freeform 263"/>
            <p:cNvSpPr>
              <a:spLocks/>
            </p:cNvSpPr>
            <p:nvPr/>
          </p:nvSpPr>
          <p:spPr bwMode="auto">
            <a:xfrm flipH="1">
              <a:off x="4273899" y="2358575"/>
              <a:ext cx="208325" cy="196987"/>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4" name="Freeform 264"/>
            <p:cNvSpPr>
              <a:spLocks/>
            </p:cNvSpPr>
            <p:nvPr/>
          </p:nvSpPr>
          <p:spPr bwMode="auto">
            <a:xfrm flipH="1">
              <a:off x="4333128" y="2831621"/>
              <a:ext cx="171563" cy="22196"/>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5" name="Freeform 265"/>
            <p:cNvSpPr>
              <a:spLocks/>
            </p:cNvSpPr>
            <p:nvPr/>
          </p:nvSpPr>
          <p:spPr bwMode="auto">
            <a:xfrm flipH="1">
              <a:off x="4102336" y="2597179"/>
              <a:ext cx="140925" cy="220570"/>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6" name="Freeform 266"/>
            <p:cNvSpPr>
              <a:spLocks/>
            </p:cNvSpPr>
            <p:nvPr/>
          </p:nvSpPr>
          <p:spPr bwMode="auto">
            <a:xfrm flipH="1">
              <a:off x="3542716" y="2937051"/>
              <a:ext cx="1207064" cy="292706"/>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497" name="Line 267"/>
            <p:cNvSpPr>
              <a:spLocks noChangeShapeType="1"/>
            </p:cNvSpPr>
            <p:nvPr/>
          </p:nvSpPr>
          <p:spPr bwMode="auto">
            <a:xfrm flipH="1">
              <a:off x="3908307" y="3074389"/>
              <a:ext cx="44933" cy="14704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98" name="Freeform 268"/>
            <p:cNvSpPr>
              <a:spLocks/>
            </p:cNvSpPr>
            <p:nvPr/>
          </p:nvSpPr>
          <p:spPr bwMode="auto">
            <a:xfrm flipH="1">
              <a:off x="2266211" y="2396029"/>
              <a:ext cx="1127409" cy="600674"/>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9" name="Freeform 269"/>
            <p:cNvSpPr>
              <a:spLocks/>
            </p:cNvSpPr>
            <p:nvPr/>
          </p:nvSpPr>
          <p:spPr bwMode="auto">
            <a:xfrm flipH="1">
              <a:off x="2401010" y="2179620"/>
              <a:ext cx="1170300" cy="656163"/>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0" name="Freeform 270"/>
            <p:cNvSpPr>
              <a:spLocks/>
            </p:cNvSpPr>
            <p:nvPr/>
          </p:nvSpPr>
          <p:spPr bwMode="auto">
            <a:xfrm flipH="1">
              <a:off x="2401010" y="2179620"/>
              <a:ext cx="1170300" cy="656163"/>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01" name="Freeform 271"/>
            <p:cNvSpPr>
              <a:spLocks/>
            </p:cNvSpPr>
            <p:nvPr/>
          </p:nvSpPr>
          <p:spPr bwMode="auto">
            <a:xfrm flipH="1">
              <a:off x="2302974" y="2881563"/>
              <a:ext cx="1141706" cy="339873"/>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02" name="Freeform 272"/>
            <p:cNvSpPr>
              <a:spLocks/>
            </p:cNvSpPr>
            <p:nvPr/>
          </p:nvSpPr>
          <p:spPr bwMode="auto">
            <a:xfrm flipH="1">
              <a:off x="2862594" y="2561111"/>
              <a:ext cx="531026" cy="435592"/>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03" name="Freeform 273"/>
            <p:cNvSpPr>
              <a:spLocks/>
            </p:cNvSpPr>
            <p:nvPr/>
          </p:nvSpPr>
          <p:spPr bwMode="auto">
            <a:xfrm flipH="1">
              <a:off x="2625676" y="2436259"/>
              <a:ext cx="281852" cy="55490"/>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5" name="Line 274"/>
            <p:cNvSpPr>
              <a:spLocks noChangeShapeType="1"/>
            </p:cNvSpPr>
            <p:nvPr/>
          </p:nvSpPr>
          <p:spPr bwMode="auto">
            <a:xfrm flipH="1">
              <a:off x="2580741" y="2358575"/>
              <a:ext cx="6128" cy="9155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6" name="Freeform 275"/>
            <p:cNvSpPr>
              <a:spLocks/>
            </p:cNvSpPr>
            <p:nvPr/>
          </p:nvSpPr>
          <p:spPr bwMode="auto">
            <a:xfrm flipH="1">
              <a:off x="2938164" y="2734515"/>
              <a:ext cx="118460" cy="105430"/>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7" name="Oval 276"/>
            <p:cNvSpPr>
              <a:spLocks noChangeArrowheads="1"/>
            </p:cNvSpPr>
            <p:nvPr/>
          </p:nvSpPr>
          <p:spPr bwMode="auto">
            <a:xfrm flipH="1">
              <a:off x="2541937" y="2720644"/>
              <a:ext cx="120501" cy="12901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08" name="Oval 277"/>
            <p:cNvSpPr>
              <a:spLocks noChangeArrowheads="1"/>
            </p:cNvSpPr>
            <p:nvPr/>
          </p:nvSpPr>
          <p:spPr bwMode="auto">
            <a:xfrm flipH="1">
              <a:off x="2586869" y="2547238"/>
              <a:ext cx="38806" cy="5410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09" name="Oval 278"/>
            <p:cNvSpPr>
              <a:spLocks noChangeArrowheads="1"/>
            </p:cNvSpPr>
            <p:nvPr/>
          </p:nvSpPr>
          <p:spPr bwMode="auto">
            <a:xfrm flipH="1">
              <a:off x="2527640" y="2505621"/>
              <a:ext cx="44933" cy="5549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0" name="Freeform 279"/>
            <p:cNvSpPr>
              <a:spLocks/>
            </p:cNvSpPr>
            <p:nvPr/>
          </p:nvSpPr>
          <p:spPr bwMode="auto">
            <a:xfrm flipH="1">
              <a:off x="3124023" y="3000864"/>
              <a:ext cx="104163" cy="45779"/>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280"/>
            <p:cNvSpPr>
              <a:spLocks/>
            </p:cNvSpPr>
            <p:nvPr/>
          </p:nvSpPr>
          <p:spPr bwMode="auto">
            <a:xfrm flipH="1">
              <a:off x="2654269" y="3028610"/>
              <a:ext cx="89867" cy="18034"/>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2" name="Line 281"/>
            <p:cNvSpPr>
              <a:spLocks noChangeShapeType="1"/>
            </p:cNvSpPr>
            <p:nvPr/>
          </p:nvSpPr>
          <p:spPr bwMode="auto">
            <a:xfrm flipH="1">
              <a:off x="3132192" y="3082712"/>
              <a:ext cx="0" cy="13872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3" name="Freeform 282"/>
            <p:cNvSpPr>
              <a:spLocks/>
            </p:cNvSpPr>
            <p:nvPr/>
          </p:nvSpPr>
          <p:spPr bwMode="auto">
            <a:xfrm flipH="1">
              <a:off x="1140844" y="2354412"/>
              <a:ext cx="841473" cy="563218"/>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14" name="Freeform 283"/>
            <p:cNvSpPr>
              <a:spLocks/>
            </p:cNvSpPr>
            <p:nvPr/>
          </p:nvSpPr>
          <p:spPr bwMode="auto">
            <a:xfrm flipH="1">
              <a:off x="803845" y="2151876"/>
              <a:ext cx="1223403" cy="554895"/>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15" name="Freeform 284"/>
            <p:cNvSpPr>
              <a:spLocks/>
            </p:cNvSpPr>
            <p:nvPr/>
          </p:nvSpPr>
          <p:spPr bwMode="auto">
            <a:xfrm flipH="1">
              <a:off x="1140844" y="2513945"/>
              <a:ext cx="371719" cy="395362"/>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16" name="Freeform 285"/>
            <p:cNvSpPr>
              <a:spLocks/>
            </p:cNvSpPr>
            <p:nvPr/>
          </p:nvSpPr>
          <p:spPr bwMode="auto">
            <a:xfrm flipH="1">
              <a:off x="924349" y="2899597"/>
              <a:ext cx="1043670" cy="348196"/>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17" name="Line 286"/>
            <p:cNvSpPr>
              <a:spLocks noChangeShapeType="1"/>
            </p:cNvSpPr>
            <p:nvPr/>
          </p:nvSpPr>
          <p:spPr bwMode="auto">
            <a:xfrm flipH="1">
              <a:off x="1253176" y="3042482"/>
              <a:ext cx="59231" cy="2053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8" name="Line 287"/>
            <p:cNvSpPr>
              <a:spLocks noChangeShapeType="1"/>
            </p:cNvSpPr>
            <p:nvPr/>
          </p:nvSpPr>
          <p:spPr bwMode="auto">
            <a:xfrm flipH="1">
              <a:off x="1104081" y="2973120"/>
              <a:ext cx="59231"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9" name="Freeform 288"/>
            <p:cNvSpPr>
              <a:spLocks/>
            </p:cNvSpPr>
            <p:nvPr/>
          </p:nvSpPr>
          <p:spPr bwMode="auto">
            <a:xfrm flipH="1">
              <a:off x="1557494" y="2963410"/>
              <a:ext cx="81696" cy="37456"/>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0" name="Freeform 289"/>
            <p:cNvSpPr>
              <a:spLocks/>
            </p:cNvSpPr>
            <p:nvPr/>
          </p:nvSpPr>
          <p:spPr bwMode="auto">
            <a:xfrm flipH="1">
              <a:off x="1341000" y="2573596"/>
              <a:ext cx="142969" cy="220570"/>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21" name="Freeform 290"/>
            <p:cNvSpPr>
              <a:spLocks/>
            </p:cNvSpPr>
            <p:nvPr/>
          </p:nvSpPr>
          <p:spPr bwMode="auto">
            <a:xfrm flipH="1">
              <a:off x="1602428" y="2348863"/>
              <a:ext cx="194028" cy="202536"/>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2" name="Oval 291"/>
            <p:cNvSpPr>
              <a:spLocks noChangeArrowheads="1"/>
            </p:cNvSpPr>
            <p:nvPr/>
          </p:nvSpPr>
          <p:spPr bwMode="auto">
            <a:xfrm flipH="1">
              <a:off x="1773991" y="2459842"/>
              <a:ext cx="44933" cy="5410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23" name="Oval 292"/>
            <p:cNvSpPr>
              <a:spLocks noChangeArrowheads="1"/>
            </p:cNvSpPr>
            <p:nvPr/>
          </p:nvSpPr>
          <p:spPr bwMode="auto">
            <a:xfrm flipH="1">
              <a:off x="1669828" y="2679025"/>
              <a:ext cx="118460" cy="11930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24" name="Freeform 1362"/>
            <p:cNvSpPr>
              <a:spLocks/>
            </p:cNvSpPr>
            <p:nvPr/>
          </p:nvSpPr>
          <p:spPr bwMode="auto">
            <a:xfrm>
              <a:off x="4718277" y="2799760"/>
              <a:ext cx="813106" cy="529209"/>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525" name="Freeform 1372"/>
            <p:cNvSpPr>
              <a:spLocks/>
            </p:cNvSpPr>
            <p:nvPr/>
          </p:nvSpPr>
          <p:spPr bwMode="auto">
            <a:xfrm>
              <a:off x="5045916" y="2860902"/>
              <a:ext cx="173808" cy="10331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526" name="Freeform 1373"/>
            <p:cNvSpPr>
              <a:spLocks/>
            </p:cNvSpPr>
            <p:nvPr/>
          </p:nvSpPr>
          <p:spPr bwMode="auto">
            <a:xfrm>
              <a:off x="5093863" y="2858795"/>
              <a:ext cx="211767" cy="164455"/>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7" name="Freeform 1374"/>
            <p:cNvSpPr>
              <a:spLocks/>
            </p:cNvSpPr>
            <p:nvPr/>
          </p:nvSpPr>
          <p:spPr bwMode="auto">
            <a:xfrm>
              <a:off x="4944027" y="2848253"/>
              <a:ext cx="97893" cy="10542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8" name="Freeform 1375"/>
            <p:cNvSpPr>
              <a:spLocks/>
            </p:cNvSpPr>
            <p:nvPr/>
          </p:nvSpPr>
          <p:spPr bwMode="auto">
            <a:xfrm>
              <a:off x="4966003" y="2995841"/>
              <a:ext cx="47947" cy="27411"/>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9" name="Freeform 1376"/>
            <p:cNvSpPr>
              <a:spLocks/>
            </p:cNvSpPr>
            <p:nvPr/>
          </p:nvSpPr>
          <p:spPr bwMode="auto">
            <a:xfrm>
              <a:off x="4496520" y="2700664"/>
              <a:ext cx="361603" cy="22770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530" name="Freeform 1377"/>
            <p:cNvSpPr>
              <a:spLocks/>
            </p:cNvSpPr>
            <p:nvPr/>
          </p:nvSpPr>
          <p:spPr bwMode="auto">
            <a:xfrm>
              <a:off x="4560450" y="2825060"/>
              <a:ext cx="49946" cy="35842"/>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1" name="Freeform 1378"/>
            <p:cNvSpPr>
              <a:spLocks/>
            </p:cNvSpPr>
            <p:nvPr/>
          </p:nvSpPr>
          <p:spPr bwMode="auto">
            <a:xfrm>
              <a:off x="4652350" y="2799760"/>
              <a:ext cx="65928" cy="54819"/>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 name="Line 1379"/>
            <p:cNvSpPr>
              <a:spLocks noChangeShapeType="1"/>
            </p:cNvSpPr>
            <p:nvPr/>
          </p:nvSpPr>
          <p:spPr bwMode="auto">
            <a:xfrm flipH="1">
              <a:off x="4614392" y="2850362"/>
              <a:ext cx="43952" cy="4005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533" name="グループ化 532"/>
            <p:cNvGrpSpPr/>
            <p:nvPr/>
          </p:nvGrpSpPr>
          <p:grpSpPr>
            <a:xfrm rot="245351">
              <a:off x="4708442" y="1991902"/>
              <a:ext cx="912272" cy="928107"/>
              <a:chOff x="7348099" y="1291180"/>
              <a:chExt cx="857503" cy="941732"/>
            </a:xfrm>
          </p:grpSpPr>
          <p:grpSp>
            <p:nvGrpSpPr>
              <p:cNvPr id="536" name="グループ化 535"/>
              <p:cNvGrpSpPr/>
              <p:nvPr/>
            </p:nvGrpSpPr>
            <p:grpSpPr>
              <a:xfrm>
                <a:off x="7438921" y="1422185"/>
                <a:ext cx="748379" cy="810727"/>
                <a:chOff x="10721363" y="466040"/>
                <a:chExt cx="659498" cy="669672"/>
              </a:xfrm>
            </p:grpSpPr>
            <p:sp>
              <p:nvSpPr>
                <p:cNvPr id="545"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546"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47"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37"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38"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39"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grpSp>
            <p:nvGrpSpPr>
              <p:cNvPr id="540" name="グループ化 539"/>
              <p:cNvGrpSpPr/>
              <p:nvPr/>
            </p:nvGrpSpPr>
            <p:grpSpPr>
              <a:xfrm>
                <a:off x="7348099" y="1291180"/>
                <a:ext cx="857503" cy="487920"/>
                <a:chOff x="6718234" y="594578"/>
                <a:chExt cx="857503" cy="487920"/>
              </a:xfrm>
            </p:grpSpPr>
            <p:sp>
              <p:nvSpPr>
                <p:cNvPr id="54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4" name="テキスト ボックス 543"/>
                <p:cNvSpPr txBox="1"/>
                <p:nvPr/>
              </p:nvSpPr>
              <p:spPr>
                <a:xfrm>
                  <a:off x="6827447" y="649057"/>
                  <a:ext cx="635606" cy="212934"/>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sp>
          <p:nvSpPr>
            <p:cNvPr id="534" name="Text Box 880"/>
            <p:cNvSpPr txBox="1">
              <a:spLocks noChangeArrowheads="1"/>
            </p:cNvSpPr>
            <p:nvPr/>
          </p:nvSpPr>
          <p:spPr bwMode="auto">
            <a:xfrm>
              <a:off x="4827920" y="2947217"/>
              <a:ext cx="844188" cy="31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sp>
        <p:nvSpPr>
          <p:cNvPr id="549" name="直方体 548"/>
          <p:cNvSpPr/>
          <p:nvPr/>
        </p:nvSpPr>
        <p:spPr>
          <a:xfrm>
            <a:off x="6921820" y="1673213"/>
            <a:ext cx="762554" cy="406297"/>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角丸四角形吹き出し 549"/>
          <p:cNvSpPr/>
          <p:nvPr/>
        </p:nvSpPr>
        <p:spPr>
          <a:xfrm>
            <a:off x="5434209" y="731041"/>
            <a:ext cx="3343140" cy="2553930"/>
          </a:xfrm>
          <a:prstGeom prst="wedgeRoundRectCallout">
            <a:avLst>
              <a:gd name="adj1" fmla="val -54768"/>
              <a:gd name="adj2" fmla="val 1899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1" name="テキスト ボックス 550"/>
          <p:cNvSpPr txBox="1"/>
          <p:nvPr/>
        </p:nvSpPr>
        <p:spPr>
          <a:xfrm>
            <a:off x="5618782" y="874023"/>
            <a:ext cx="3246402" cy="646331"/>
          </a:xfrm>
          <a:prstGeom prst="rect">
            <a:avLst/>
          </a:prstGeom>
          <a:noFill/>
        </p:spPr>
        <p:txBody>
          <a:bodyPr wrap="none" rtlCol="0">
            <a:spAutoFit/>
          </a:bodyPr>
          <a:lstStyle/>
          <a:p>
            <a:r>
              <a:rPr lang="ja-JP" altLang="en-US" dirty="0" smtClean="0"/>
              <a:t>ピタゴラスイッチみたいに</a:t>
            </a:r>
            <a:endParaRPr lang="en-US" altLang="ja-JP" dirty="0" smtClean="0"/>
          </a:p>
          <a:p>
            <a:r>
              <a:rPr lang="ja-JP" altLang="en-US" dirty="0" smtClean="0"/>
              <a:t>　　　　　　　　　　回転できない？</a:t>
            </a:r>
            <a:endParaRPr lang="en-US" altLang="ja-JP" dirty="0"/>
          </a:p>
        </p:txBody>
      </p:sp>
      <p:sp>
        <p:nvSpPr>
          <p:cNvPr id="552" name="直方体 551"/>
          <p:cNvSpPr/>
          <p:nvPr/>
        </p:nvSpPr>
        <p:spPr>
          <a:xfrm rot="19879281">
            <a:off x="6652013" y="1938171"/>
            <a:ext cx="108379" cy="259619"/>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直方体 552"/>
          <p:cNvSpPr/>
          <p:nvPr/>
        </p:nvSpPr>
        <p:spPr>
          <a:xfrm rot="517382">
            <a:off x="5960871" y="1571652"/>
            <a:ext cx="846720" cy="438459"/>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円/楕円 553"/>
          <p:cNvSpPr/>
          <p:nvPr/>
        </p:nvSpPr>
        <p:spPr>
          <a:xfrm>
            <a:off x="5863712" y="1445625"/>
            <a:ext cx="735405" cy="67898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直方体 554"/>
          <p:cNvSpPr/>
          <p:nvPr/>
        </p:nvSpPr>
        <p:spPr>
          <a:xfrm rot="517382">
            <a:off x="5809162" y="1671883"/>
            <a:ext cx="950885" cy="48259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p:cNvSpPr/>
          <p:nvPr/>
        </p:nvSpPr>
        <p:spPr>
          <a:xfrm rot="2318994">
            <a:off x="6443571" y="2860249"/>
            <a:ext cx="206105" cy="27428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直方体 556"/>
          <p:cNvSpPr/>
          <p:nvPr/>
        </p:nvSpPr>
        <p:spPr>
          <a:xfrm>
            <a:off x="5849320" y="2572123"/>
            <a:ext cx="849518" cy="425327"/>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円柱 557"/>
          <p:cNvSpPr/>
          <p:nvPr/>
        </p:nvSpPr>
        <p:spPr>
          <a:xfrm>
            <a:off x="7049934" y="2254852"/>
            <a:ext cx="178886" cy="369627"/>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円柱 558"/>
          <p:cNvSpPr/>
          <p:nvPr/>
        </p:nvSpPr>
        <p:spPr>
          <a:xfrm>
            <a:off x="6989897" y="2236375"/>
            <a:ext cx="298961" cy="204169"/>
          </a:xfrm>
          <a:prstGeom prst="can">
            <a:avLst>
              <a:gd name="adj" fmla="val 427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円柱 559"/>
          <p:cNvSpPr/>
          <p:nvPr/>
        </p:nvSpPr>
        <p:spPr>
          <a:xfrm rot="12151091">
            <a:off x="6953811" y="2307583"/>
            <a:ext cx="157835" cy="478452"/>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直方体 560"/>
          <p:cNvSpPr/>
          <p:nvPr/>
        </p:nvSpPr>
        <p:spPr>
          <a:xfrm>
            <a:off x="6702321" y="2598995"/>
            <a:ext cx="748734" cy="409319"/>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円/楕円 561"/>
          <p:cNvSpPr/>
          <p:nvPr/>
        </p:nvSpPr>
        <p:spPr>
          <a:xfrm>
            <a:off x="6702321" y="2413346"/>
            <a:ext cx="722078" cy="6840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直方体 562"/>
          <p:cNvSpPr/>
          <p:nvPr/>
        </p:nvSpPr>
        <p:spPr>
          <a:xfrm>
            <a:off x="6643143" y="2720020"/>
            <a:ext cx="677562" cy="44633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直方体 563"/>
          <p:cNvSpPr/>
          <p:nvPr/>
        </p:nvSpPr>
        <p:spPr>
          <a:xfrm>
            <a:off x="7295841" y="2610870"/>
            <a:ext cx="142642" cy="545442"/>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直方体 564"/>
          <p:cNvSpPr/>
          <p:nvPr/>
        </p:nvSpPr>
        <p:spPr>
          <a:xfrm>
            <a:off x="6835676" y="1797998"/>
            <a:ext cx="690067" cy="443040"/>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フローチャート: 処理 565"/>
          <p:cNvSpPr/>
          <p:nvPr/>
        </p:nvSpPr>
        <p:spPr>
          <a:xfrm rot="17184671">
            <a:off x="7099097" y="2075357"/>
            <a:ext cx="213836" cy="142438"/>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円柱 566"/>
          <p:cNvSpPr/>
          <p:nvPr/>
        </p:nvSpPr>
        <p:spPr>
          <a:xfrm>
            <a:off x="7044616" y="1985621"/>
            <a:ext cx="184203" cy="297936"/>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直方体 567"/>
          <p:cNvSpPr/>
          <p:nvPr/>
        </p:nvSpPr>
        <p:spPr>
          <a:xfrm>
            <a:off x="5752505" y="2691310"/>
            <a:ext cx="794119" cy="47504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左カーブ矢印 568"/>
          <p:cNvSpPr/>
          <p:nvPr/>
        </p:nvSpPr>
        <p:spPr>
          <a:xfrm rot="456949">
            <a:off x="7717075" y="1893172"/>
            <a:ext cx="643615" cy="1211999"/>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0" name="直方体 569"/>
          <p:cNvSpPr/>
          <p:nvPr/>
        </p:nvSpPr>
        <p:spPr>
          <a:xfrm>
            <a:off x="7524201" y="1670755"/>
            <a:ext cx="145274" cy="541415"/>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Text Box 882"/>
          <p:cNvSpPr txBox="1">
            <a:spLocks noChangeArrowheads="1"/>
          </p:cNvSpPr>
          <p:nvPr/>
        </p:nvSpPr>
        <p:spPr bwMode="auto">
          <a:xfrm>
            <a:off x="203395" y="2937413"/>
            <a:ext cx="10233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大山ＡＭ</a:t>
            </a:r>
            <a:endParaRPr lang="ja-JP" altLang="en-US" sz="1600" dirty="0"/>
          </a:p>
        </p:txBody>
      </p:sp>
      <p:sp>
        <p:nvSpPr>
          <p:cNvPr id="289" name="Rectangle 5"/>
          <p:cNvSpPr>
            <a:spLocks noChangeArrowheads="1"/>
          </p:cNvSpPr>
          <p:nvPr/>
        </p:nvSpPr>
        <p:spPr bwMode="auto">
          <a:xfrm>
            <a:off x="326917" y="132156"/>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１８</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サークル会合</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a:t>
            </a:r>
          </a:p>
        </p:txBody>
      </p:sp>
      <p:sp>
        <p:nvSpPr>
          <p:cNvPr id="292" name="テキスト ボックス 291"/>
          <p:cNvSpPr txBox="1"/>
          <p:nvPr/>
        </p:nvSpPr>
        <p:spPr>
          <a:xfrm>
            <a:off x="8230345" y="35332"/>
            <a:ext cx="851871" cy="369332"/>
          </a:xfrm>
          <a:prstGeom prst="rect">
            <a:avLst/>
          </a:prstGeom>
          <a:noFill/>
        </p:spPr>
        <p:txBody>
          <a:bodyPr wrap="square" rtlCol="0">
            <a:spAutoFit/>
          </a:bodyPr>
          <a:lstStyle/>
          <a:p>
            <a:r>
              <a:rPr kumimoji="1" lang="en-US" altLang="ja-JP" dirty="0" smtClean="0"/>
              <a:t>17/21</a:t>
            </a:r>
            <a:endParaRPr kumimoji="1" lang="ja-JP" altLang="en-US" dirty="0"/>
          </a:p>
        </p:txBody>
      </p:sp>
      <p:sp>
        <p:nvSpPr>
          <p:cNvPr id="285" name="角丸四角形吹き出し 284"/>
          <p:cNvSpPr/>
          <p:nvPr/>
        </p:nvSpPr>
        <p:spPr>
          <a:xfrm>
            <a:off x="3025745" y="3110624"/>
            <a:ext cx="3706565" cy="567861"/>
          </a:xfrm>
          <a:prstGeom prst="wedgeRoundRectCallout">
            <a:avLst>
              <a:gd name="adj1" fmla="val -76933"/>
              <a:gd name="adj2" fmla="val 15975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系統マトリックス図でやるべき</a:t>
            </a:r>
            <a:endParaRPr kumimoji="1" lang="ja-JP" altLang="en-US" dirty="0">
              <a:solidFill>
                <a:schemeClr val="tx1"/>
              </a:solidFill>
            </a:endParaRPr>
          </a:p>
        </p:txBody>
      </p:sp>
      <p:sp>
        <p:nvSpPr>
          <p:cNvPr id="291" name="角丸四角形吹き出し 290"/>
          <p:cNvSpPr/>
          <p:nvPr/>
        </p:nvSpPr>
        <p:spPr>
          <a:xfrm>
            <a:off x="3168178" y="1157573"/>
            <a:ext cx="3706565" cy="567861"/>
          </a:xfrm>
          <a:prstGeom prst="wedgeRoundRectCallout">
            <a:avLst>
              <a:gd name="adj1" fmla="val -35318"/>
              <a:gd name="adj2" fmla="val -16066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対策案の検討にすべき</a:t>
            </a:r>
            <a:endParaRPr kumimoji="1" lang="ja-JP" altLang="en-US" dirty="0">
              <a:solidFill>
                <a:schemeClr val="tx1"/>
              </a:solidFill>
            </a:endParaRPr>
          </a:p>
        </p:txBody>
      </p:sp>
    </p:spTree>
    <p:extLst>
      <p:ext uri="{BB962C8B-B14F-4D97-AF65-F5344CB8AC3E}">
        <p14:creationId xmlns:p14="http://schemas.microsoft.com/office/powerpoint/2010/main" val="29295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wipe(down)">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347621" y="6136680"/>
            <a:ext cx="840105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リフタ化の</a:t>
            </a:r>
            <a:r>
              <a:rPr lang="ja-JP" altLang="en-US" sz="2400" dirty="0">
                <a:latin typeface="HGP創英角ｺﾞｼｯｸUB" pitchFamily="50" charset="-128"/>
                <a:ea typeface="HGP創英角ｺﾞｼｯｸUB" pitchFamily="50" charset="-128"/>
              </a:rPr>
              <a:t>実現に</a:t>
            </a:r>
            <a:r>
              <a:rPr lang="ja-JP" altLang="en-US" sz="2400" dirty="0" smtClean="0">
                <a:latin typeface="HGP創英角ｺﾞｼｯｸUB" pitchFamily="50" charset="-128"/>
                <a:ea typeface="HGP創英角ｺﾞｼｯｸUB" pitchFamily="50" charset="-128"/>
              </a:rPr>
              <a:t>向けてイメージを具現化する事が</a:t>
            </a:r>
            <a:r>
              <a:rPr lang="ja-JP" altLang="en-US" sz="2400" dirty="0">
                <a:latin typeface="HGP創英角ｺﾞｼｯｸUB" pitchFamily="50" charset="-128"/>
                <a:ea typeface="HGP創英角ｺﾞｼｯｸUB" pitchFamily="50" charset="-128"/>
              </a:rPr>
              <a:t>でき</a:t>
            </a:r>
            <a:r>
              <a:rPr lang="ja-JP" altLang="en-US" sz="2400" dirty="0" smtClean="0">
                <a:latin typeface="HGP創英角ｺﾞｼｯｸUB" pitchFamily="50" charset="-128"/>
                <a:ea typeface="HGP創英角ｺﾞｼｯｸUB" pitchFamily="50" charset="-128"/>
              </a:rPr>
              <a:t>た</a:t>
            </a:r>
            <a:endParaRPr lang="ja-JP" altLang="en-US" sz="2400" dirty="0">
              <a:latin typeface="HGP創英角ｺﾞｼｯｸUB" pitchFamily="50" charset="-128"/>
              <a:ea typeface="HGP創英角ｺﾞｼｯｸUB" pitchFamily="50" charset="-128"/>
            </a:endParaRPr>
          </a:p>
        </p:txBody>
      </p:sp>
      <p:sp>
        <p:nvSpPr>
          <p:cNvPr id="6" name="テキスト ボックス 5"/>
          <p:cNvSpPr txBox="1"/>
          <p:nvPr/>
        </p:nvSpPr>
        <p:spPr>
          <a:xfrm>
            <a:off x="380297" y="853708"/>
            <a:ext cx="2448272" cy="369332"/>
          </a:xfrm>
          <a:prstGeom prst="rect">
            <a:avLst/>
          </a:prstGeom>
          <a:noFill/>
        </p:spPr>
        <p:txBody>
          <a:bodyPr wrap="square" rtlCol="0">
            <a:spAutoFit/>
          </a:bodyPr>
          <a:lstStyle/>
          <a:p>
            <a:r>
              <a:rPr lang="ja-JP" altLang="en-US" dirty="0" smtClean="0"/>
              <a:t>３－１軸の位置</a:t>
            </a:r>
            <a:endParaRPr lang="en-US" altLang="ja-JP" dirty="0" smtClean="0"/>
          </a:p>
        </p:txBody>
      </p:sp>
      <p:sp>
        <p:nvSpPr>
          <p:cNvPr id="7" name="テキスト ボックス 6"/>
          <p:cNvSpPr txBox="1"/>
          <p:nvPr/>
        </p:nvSpPr>
        <p:spPr>
          <a:xfrm>
            <a:off x="4741408" y="856144"/>
            <a:ext cx="2479648" cy="369332"/>
          </a:xfrm>
          <a:prstGeom prst="rect">
            <a:avLst/>
          </a:prstGeom>
          <a:noFill/>
        </p:spPr>
        <p:txBody>
          <a:bodyPr wrap="square" rtlCol="0">
            <a:spAutoFit/>
          </a:bodyPr>
          <a:lstStyle/>
          <a:p>
            <a:r>
              <a:rPr lang="ja-JP" altLang="en-US" dirty="0" smtClean="0"/>
              <a:t>３－２台車下段高さ</a:t>
            </a:r>
            <a:endParaRPr lang="en-US" altLang="ja-JP" dirty="0" smtClean="0"/>
          </a:p>
        </p:txBody>
      </p:sp>
      <p:sp>
        <p:nvSpPr>
          <p:cNvPr id="8" name="テキスト ボックス 7"/>
          <p:cNvSpPr txBox="1"/>
          <p:nvPr/>
        </p:nvSpPr>
        <p:spPr>
          <a:xfrm>
            <a:off x="450267" y="3737254"/>
            <a:ext cx="3173385" cy="369332"/>
          </a:xfrm>
          <a:prstGeom prst="rect">
            <a:avLst/>
          </a:prstGeom>
          <a:noFill/>
        </p:spPr>
        <p:txBody>
          <a:bodyPr wrap="square" rtlCol="0">
            <a:spAutoFit/>
          </a:bodyPr>
          <a:lstStyle/>
          <a:p>
            <a:r>
              <a:rPr lang="ja-JP" altLang="en-US" dirty="0" smtClean="0"/>
              <a:t>３－３台車</a:t>
            </a:r>
            <a:r>
              <a:rPr lang="ja-JP" altLang="en-US" dirty="0"/>
              <a:t>上</a:t>
            </a:r>
            <a:r>
              <a:rPr lang="ja-JP" altLang="en-US" dirty="0" smtClean="0"/>
              <a:t>段</a:t>
            </a:r>
            <a:r>
              <a:rPr lang="ja-JP" altLang="en-US" dirty="0"/>
              <a:t>高さ</a:t>
            </a:r>
            <a:endParaRPr lang="en-US" altLang="ja-JP" dirty="0" smtClean="0"/>
          </a:p>
        </p:txBody>
      </p:sp>
      <p:graphicFrame>
        <p:nvGraphicFramePr>
          <p:cNvPr id="90" name="オブジェクト 89"/>
          <p:cNvGraphicFramePr>
            <a:graphicFrameLocks noChangeAspect="1"/>
          </p:cNvGraphicFramePr>
          <p:nvPr>
            <p:extLst>
              <p:ext uri="{D42A27DB-BD31-4B8C-83A1-F6EECF244321}">
                <p14:modId xmlns:p14="http://schemas.microsoft.com/office/powerpoint/2010/main" val="770881683"/>
              </p:ext>
            </p:extLst>
          </p:nvPr>
        </p:nvGraphicFramePr>
        <p:xfrm>
          <a:off x="4784725" y="1874838"/>
          <a:ext cx="3990178" cy="1370012"/>
        </p:xfrm>
        <a:graphic>
          <a:graphicData uri="http://schemas.openxmlformats.org/presentationml/2006/ole">
            <mc:AlternateContent xmlns:mc="http://schemas.openxmlformats.org/markup-compatibility/2006">
              <mc:Choice xmlns:v="urn:schemas-microsoft-com:vml" Requires="v">
                <p:oleObj spid="_x0000_s27970" name="ワークシート" r:id="rId4" imgW="4162488" imgH="866757" progId="Excel.Sheet.12">
                  <p:embed/>
                </p:oleObj>
              </mc:Choice>
              <mc:Fallback>
                <p:oleObj name="ワークシート" r:id="rId4" imgW="4162488" imgH="866757" progId="Excel.Sheet.12">
                  <p:embed/>
                  <p:pic>
                    <p:nvPicPr>
                      <p:cNvPr id="0" name=""/>
                      <p:cNvPicPr>
                        <a:picLocks noChangeAspect="1" noChangeArrowheads="1"/>
                      </p:cNvPicPr>
                      <p:nvPr/>
                    </p:nvPicPr>
                    <p:blipFill>
                      <a:blip r:embed="rId5"/>
                      <a:srcRect/>
                      <a:stretch>
                        <a:fillRect/>
                      </a:stretch>
                    </p:blipFill>
                    <p:spPr bwMode="auto">
                      <a:xfrm>
                        <a:off x="4784725" y="1874838"/>
                        <a:ext cx="3990178" cy="1370012"/>
                      </a:xfrm>
                      <a:prstGeom prst="rect">
                        <a:avLst/>
                      </a:prstGeom>
                      <a:noFill/>
                      <a:ln>
                        <a:noFill/>
                      </a:ln>
                    </p:spPr>
                  </p:pic>
                </p:oleObj>
              </mc:Fallback>
            </mc:AlternateContent>
          </a:graphicData>
        </a:graphic>
      </p:graphicFrame>
      <p:sp>
        <p:nvSpPr>
          <p:cNvPr id="92" name="テキスト ボックス 91"/>
          <p:cNvSpPr txBox="1"/>
          <p:nvPr/>
        </p:nvSpPr>
        <p:spPr>
          <a:xfrm>
            <a:off x="5500138" y="1567951"/>
            <a:ext cx="2656496" cy="307777"/>
          </a:xfrm>
          <a:prstGeom prst="rect">
            <a:avLst/>
          </a:prstGeom>
          <a:noFill/>
        </p:spPr>
        <p:txBody>
          <a:bodyPr wrap="none" rtlCol="0">
            <a:spAutoFit/>
          </a:bodyPr>
          <a:lstStyle/>
          <a:p>
            <a:r>
              <a:rPr lang="ja-JP" altLang="en-US" sz="1400" dirty="0" smtClean="0"/>
              <a:t>台車下段高さ別移載状態の比較</a:t>
            </a:r>
            <a:endParaRPr kumimoji="1" lang="ja-JP" altLang="en-US" sz="1400" dirty="0"/>
          </a:p>
        </p:txBody>
      </p:sp>
      <p:graphicFrame>
        <p:nvGraphicFramePr>
          <p:cNvPr id="93" name="オブジェクト 92"/>
          <p:cNvGraphicFramePr>
            <a:graphicFrameLocks noChangeAspect="1"/>
          </p:cNvGraphicFramePr>
          <p:nvPr>
            <p:extLst>
              <p:ext uri="{D42A27DB-BD31-4B8C-83A1-F6EECF244321}">
                <p14:modId xmlns:p14="http://schemas.microsoft.com/office/powerpoint/2010/main" val="4249799767"/>
              </p:ext>
            </p:extLst>
          </p:nvPr>
        </p:nvGraphicFramePr>
        <p:xfrm>
          <a:off x="395288" y="4660900"/>
          <a:ext cx="4003395" cy="1171575"/>
        </p:xfrm>
        <a:graphic>
          <a:graphicData uri="http://schemas.openxmlformats.org/presentationml/2006/ole">
            <mc:AlternateContent xmlns:mc="http://schemas.openxmlformats.org/markup-compatibility/2006">
              <mc:Choice xmlns:v="urn:schemas-microsoft-com:vml" Requires="v">
                <p:oleObj spid="_x0000_s27971" name="ワークシート" r:id="rId6" imgW="4162488" imgH="866757" progId="Excel.Sheet.12">
                  <p:embed/>
                </p:oleObj>
              </mc:Choice>
              <mc:Fallback>
                <p:oleObj name="ワークシート" r:id="rId6" imgW="4162488" imgH="866757" progId="Excel.Sheet.12">
                  <p:embed/>
                  <p:pic>
                    <p:nvPicPr>
                      <p:cNvPr id="0" name=""/>
                      <p:cNvPicPr>
                        <a:picLocks noChangeAspect="1" noChangeArrowheads="1"/>
                      </p:cNvPicPr>
                      <p:nvPr/>
                    </p:nvPicPr>
                    <p:blipFill>
                      <a:blip r:embed="rId7"/>
                      <a:srcRect/>
                      <a:stretch>
                        <a:fillRect/>
                      </a:stretch>
                    </p:blipFill>
                    <p:spPr bwMode="auto">
                      <a:xfrm>
                        <a:off x="395288" y="4660900"/>
                        <a:ext cx="4003395" cy="1171575"/>
                      </a:xfrm>
                      <a:prstGeom prst="rect">
                        <a:avLst/>
                      </a:prstGeom>
                      <a:noFill/>
                      <a:ln>
                        <a:noFill/>
                      </a:ln>
                    </p:spPr>
                  </p:pic>
                </p:oleObj>
              </mc:Fallback>
            </mc:AlternateContent>
          </a:graphicData>
        </a:graphic>
      </p:graphicFrame>
      <p:sp>
        <p:nvSpPr>
          <p:cNvPr id="94" name="テキスト ボックス 93"/>
          <p:cNvSpPr txBox="1"/>
          <p:nvPr/>
        </p:nvSpPr>
        <p:spPr>
          <a:xfrm>
            <a:off x="1107650" y="4345359"/>
            <a:ext cx="2656496" cy="307777"/>
          </a:xfrm>
          <a:prstGeom prst="rect">
            <a:avLst/>
          </a:prstGeom>
          <a:noFill/>
        </p:spPr>
        <p:txBody>
          <a:bodyPr wrap="none" rtlCol="0">
            <a:spAutoFit/>
          </a:bodyPr>
          <a:lstStyle/>
          <a:p>
            <a:r>
              <a:rPr lang="ja-JP" altLang="en-US" sz="1400" dirty="0" smtClean="0"/>
              <a:t>台車上段高さ別移載状態の比較</a:t>
            </a:r>
            <a:endParaRPr kumimoji="1" lang="ja-JP" altLang="en-US" sz="1400" dirty="0"/>
          </a:p>
        </p:txBody>
      </p:sp>
      <p:sp>
        <p:nvSpPr>
          <p:cNvPr id="76" name="テキスト ボックス 75"/>
          <p:cNvSpPr txBox="1"/>
          <p:nvPr/>
        </p:nvSpPr>
        <p:spPr>
          <a:xfrm>
            <a:off x="323528" y="629034"/>
            <a:ext cx="4075155" cy="369332"/>
          </a:xfrm>
          <a:prstGeom prst="rect">
            <a:avLst/>
          </a:prstGeom>
          <a:noFill/>
        </p:spPr>
        <p:txBody>
          <a:bodyPr wrap="none" rtlCol="0">
            <a:spAutoFit/>
          </a:bodyPr>
          <a:lstStyle/>
          <a:p>
            <a:r>
              <a:rPr lang="ja-JP" altLang="en-US" b="1" dirty="0" smtClean="0"/>
              <a:t>軸固定型回転式二段台車の仕様を確認</a:t>
            </a:r>
            <a:endParaRPr kumimoji="1" lang="en-US" altLang="ja-JP" b="1" dirty="0" smtClean="0"/>
          </a:p>
        </p:txBody>
      </p:sp>
      <p:sp>
        <p:nvSpPr>
          <p:cNvPr id="78" name="テキスト ボックス 77"/>
          <p:cNvSpPr txBox="1"/>
          <p:nvPr/>
        </p:nvSpPr>
        <p:spPr>
          <a:xfrm>
            <a:off x="4782991" y="3728596"/>
            <a:ext cx="3979328" cy="369332"/>
          </a:xfrm>
          <a:prstGeom prst="rect">
            <a:avLst/>
          </a:prstGeom>
          <a:noFill/>
        </p:spPr>
        <p:txBody>
          <a:bodyPr wrap="square" rtlCol="0">
            <a:spAutoFit/>
          </a:bodyPr>
          <a:lstStyle/>
          <a:p>
            <a:r>
              <a:rPr lang="ja-JP" altLang="en-US" dirty="0"/>
              <a:t>軸</a:t>
            </a:r>
            <a:r>
              <a:rPr lang="ja-JP" altLang="en-US" dirty="0" smtClean="0"/>
              <a:t>固定型回転式二段台車のイメージ</a:t>
            </a:r>
            <a:endParaRPr lang="en-US" altLang="ja-JP" dirty="0" smtClean="0"/>
          </a:p>
        </p:txBody>
      </p:sp>
      <p:pic>
        <p:nvPicPr>
          <p:cNvPr id="7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40" y="4370085"/>
            <a:ext cx="1894487" cy="134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直線コネクタ 33"/>
          <p:cNvCxnSpPr/>
          <p:nvPr/>
        </p:nvCxnSpPr>
        <p:spPr>
          <a:xfrm>
            <a:off x="6702567" y="4805619"/>
            <a:ext cx="0" cy="648072"/>
          </a:xfrm>
          <a:prstGeom prst="line">
            <a:avLst/>
          </a:prstGeom>
          <a:ln w="254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雲形吹き出し 9"/>
          <p:cNvSpPr/>
          <p:nvPr/>
        </p:nvSpPr>
        <p:spPr>
          <a:xfrm>
            <a:off x="4481368" y="4097927"/>
            <a:ext cx="4293230" cy="1842579"/>
          </a:xfrm>
          <a:prstGeom prst="cloudCallout">
            <a:avLst>
              <a:gd name="adj1" fmla="val 34822"/>
              <a:gd name="adj2" fmla="val 2555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46096" y="4297290"/>
            <a:ext cx="1767745" cy="1323439"/>
          </a:xfrm>
          <a:prstGeom prst="rect">
            <a:avLst/>
          </a:prstGeom>
          <a:noFill/>
        </p:spPr>
        <p:txBody>
          <a:bodyPr wrap="square" rtlCol="0">
            <a:spAutoFit/>
          </a:bodyPr>
          <a:lstStyle/>
          <a:p>
            <a:r>
              <a:rPr lang="ja-JP" altLang="en-US" sz="1600" dirty="0" smtClean="0"/>
              <a:t>こう</a:t>
            </a:r>
            <a:r>
              <a:rPr lang="ja-JP" altLang="en-US" sz="1600" dirty="0"/>
              <a:t>い</a:t>
            </a:r>
            <a:r>
              <a:rPr lang="ja-JP" altLang="en-US" sz="1600" dirty="0" smtClean="0"/>
              <a:t>う台車を</a:t>
            </a:r>
            <a:endParaRPr lang="en-US" altLang="ja-JP" sz="1400" dirty="0" smtClean="0"/>
          </a:p>
          <a:p>
            <a:r>
              <a:rPr kumimoji="1" lang="ja-JP" altLang="en-US" sz="1600" dirty="0" smtClean="0"/>
              <a:t>製作すれば</a:t>
            </a:r>
            <a:r>
              <a:rPr lang="ja-JP" altLang="en-US" sz="1600" dirty="0" smtClean="0"/>
              <a:t>位置決め</a:t>
            </a:r>
            <a:r>
              <a:rPr lang="ja-JP" altLang="en-US" sz="1600" dirty="0"/>
              <a:t>と</a:t>
            </a:r>
            <a:r>
              <a:rPr kumimoji="1" lang="ja-JP" altLang="en-US" sz="1600" dirty="0" smtClean="0"/>
              <a:t>動線の問題は解決</a:t>
            </a:r>
            <a:endParaRPr kumimoji="1" lang="en-US" altLang="ja-JP" sz="1600" dirty="0" smtClean="0"/>
          </a:p>
          <a:p>
            <a:r>
              <a:rPr lang="ja-JP" altLang="en-US" sz="1600" dirty="0" smtClean="0"/>
              <a:t>できる！</a:t>
            </a:r>
            <a:endParaRPr kumimoji="1" lang="ja-JP" altLang="en-US" sz="1600" dirty="0"/>
          </a:p>
        </p:txBody>
      </p:sp>
      <p:sp>
        <p:nvSpPr>
          <p:cNvPr id="81" name="正方形/長方形 80"/>
          <p:cNvSpPr/>
          <p:nvPr/>
        </p:nvSpPr>
        <p:spPr>
          <a:xfrm>
            <a:off x="944618" y="3140968"/>
            <a:ext cx="3366332" cy="707886"/>
          </a:xfrm>
          <a:prstGeom prst="rect">
            <a:avLst/>
          </a:prstGeom>
          <a:noFill/>
          <a:ln>
            <a:noFill/>
          </a:ln>
        </p:spPr>
        <p:txBody>
          <a:bodyPr wrap="square" lIns="91440" tIns="45720" rIns="91440" bIns="45720">
            <a:spAutoFit/>
          </a:bodyPr>
          <a:lstStyle/>
          <a:p>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白線から２６</a:t>
            </a:r>
            <a:r>
              <a:rPr lang="en-US" altLang="ja-JP"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mm</a:t>
            </a:r>
          </a:p>
          <a:p>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ストッカから４４０</a:t>
            </a:r>
            <a:r>
              <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rPr>
              <a:t>mm</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に決定</a:t>
            </a:r>
            <a:endPar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2" name="正方形/長方形 81"/>
          <p:cNvSpPr/>
          <p:nvPr/>
        </p:nvSpPr>
        <p:spPr>
          <a:xfrm>
            <a:off x="4788024" y="3322300"/>
            <a:ext cx="3960440"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台車下段高さは２９６ｍｍに</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決定</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3" name="正方形/長方形 82"/>
          <p:cNvSpPr/>
          <p:nvPr/>
        </p:nvSpPr>
        <p:spPr>
          <a:xfrm>
            <a:off x="408236" y="5765194"/>
            <a:ext cx="3960440"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台車上段高さは９４９ｍｍに</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決定</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1" name="Text Box 879"/>
          <p:cNvSpPr txBox="1">
            <a:spLocks noChangeArrowheads="1"/>
          </p:cNvSpPr>
          <p:nvPr/>
        </p:nvSpPr>
        <p:spPr bwMode="auto">
          <a:xfrm>
            <a:off x="7465963" y="5862865"/>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09" name="テキスト ボックス 108"/>
          <p:cNvSpPr txBox="1"/>
          <p:nvPr/>
        </p:nvSpPr>
        <p:spPr>
          <a:xfrm>
            <a:off x="395536" y="1111589"/>
            <a:ext cx="4132863" cy="307777"/>
          </a:xfrm>
          <a:prstGeom prst="rect">
            <a:avLst/>
          </a:prstGeom>
          <a:noFill/>
        </p:spPr>
        <p:txBody>
          <a:bodyPr wrap="none" rtlCol="0">
            <a:spAutoFit/>
          </a:bodyPr>
          <a:lstStyle/>
          <a:p>
            <a:r>
              <a:rPr lang="ja-JP" altLang="en-US" sz="1400" b="1" dirty="0" smtClean="0">
                <a:solidFill>
                  <a:srgbClr val="FF0000"/>
                </a:solidFill>
              </a:rPr>
              <a:t>条件①</a:t>
            </a:r>
            <a:r>
              <a:rPr lang="ja-JP" altLang="en-US" sz="1400" dirty="0" smtClean="0"/>
              <a:t>　</a:t>
            </a:r>
            <a:r>
              <a:rPr kumimoji="1" lang="ja-JP" altLang="en-US" sz="1400" dirty="0" smtClean="0"/>
              <a:t>台車回転</a:t>
            </a:r>
            <a:r>
              <a:rPr lang="ja-JP" altLang="en-US" sz="1400" dirty="0" smtClean="0"/>
              <a:t>後リフタにずれなく位置決めできる</a:t>
            </a:r>
            <a:endParaRPr kumimoji="1" lang="en-US" altLang="ja-JP" sz="1400" dirty="0" smtClean="0"/>
          </a:p>
        </p:txBody>
      </p:sp>
      <p:sp>
        <p:nvSpPr>
          <p:cNvPr id="114" name="テキスト ボックス 113"/>
          <p:cNvSpPr txBox="1"/>
          <p:nvPr/>
        </p:nvSpPr>
        <p:spPr>
          <a:xfrm>
            <a:off x="4747548" y="1104999"/>
            <a:ext cx="3231975" cy="307777"/>
          </a:xfrm>
          <a:prstGeom prst="rect">
            <a:avLst/>
          </a:prstGeom>
          <a:noFill/>
        </p:spPr>
        <p:txBody>
          <a:bodyPr wrap="none" rtlCol="0">
            <a:spAutoFit/>
          </a:bodyPr>
          <a:lstStyle/>
          <a:p>
            <a:r>
              <a:rPr lang="ja-JP" altLang="en-US" sz="1400" b="1" dirty="0" smtClean="0">
                <a:solidFill>
                  <a:srgbClr val="FF0000"/>
                </a:solidFill>
              </a:rPr>
              <a:t>条件②</a:t>
            </a:r>
            <a:r>
              <a:rPr lang="ja-JP" altLang="en-US" sz="1400" dirty="0" smtClean="0"/>
              <a:t>　完成品</a:t>
            </a:r>
            <a:r>
              <a:rPr kumimoji="1" lang="ja-JP" altLang="en-US" sz="1400" dirty="0" smtClean="0"/>
              <a:t>をスムーズに引き出せる</a:t>
            </a:r>
            <a:endParaRPr kumimoji="1" lang="en-US" altLang="ja-JP" sz="1400" dirty="0" smtClean="0"/>
          </a:p>
        </p:txBody>
      </p:sp>
      <p:sp>
        <p:nvSpPr>
          <p:cNvPr id="116" name="テキスト ボックス 115"/>
          <p:cNvSpPr txBox="1"/>
          <p:nvPr/>
        </p:nvSpPr>
        <p:spPr>
          <a:xfrm>
            <a:off x="467544" y="4042728"/>
            <a:ext cx="3034805" cy="307777"/>
          </a:xfrm>
          <a:prstGeom prst="rect">
            <a:avLst/>
          </a:prstGeom>
          <a:noFill/>
        </p:spPr>
        <p:txBody>
          <a:bodyPr wrap="none" rtlCol="0">
            <a:spAutoFit/>
          </a:bodyPr>
          <a:lstStyle/>
          <a:p>
            <a:r>
              <a:rPr lang="ja-JP" altLang="en-US" sz="1400" b="1" dirty="0" smtClean="0">
                <a:solidFill>
                  <a:srgbClr val="FF0000"/>
                </a:solidFill>
              </a:rPr>
              <a:t>条件③</a:t>
            </a:r>
            <a:r>
              <a:rPr lang="ja-JP" altLang="en-US" sz="1400" dirty="0" smtClean="0"/>
              <a:t>　</a:t>
            </a:r>
            <a:r>
              <a:rPr kumimoji="1" lang="ja-JP" altLang="en-US" sz="1400" dirty="0" smtClean="0"/>
              <a:t>空箱をスムーズに投入</a:t>
            </a:r>
            <a:r>
              <a:rPr lang="ja-JP" altLang="en-US" sz="1400" dirty="0"/>
              <a:t>できる</a:t>
            </a:r>
            <a:endParaRPr kumimoji="1" lang="en-US" altLang="ja-JP" sz="1400" dirty="0" smtClean="0"/>
          </a:p>
        </p:txBody>
      </p:sp>
      <p:sp>
        <p:nvSpPr>
          <p:cNvPr id="63" name="テキスト ボックス 62"/>
          <p:cNvSpPr txBox="1"/>
          <p:nvPr/>
        </p:nvSpPr>
        <p:spPr>
          <a:xfrm>
            <a:off x="7766011" y="312911"/>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18.6.18</a:t>
            </a:r>
            <a:endParaRPr kumimoji="1" lang="ja-JP" altLang="en-US" sz="1200" dirty="0"/>
          </a:p>
        </p:txBody>
      </p:sp>
      <p:sp>
        <p:nvSpPr>
          <p:cNvPr id="64" name="Rectangle 219"/>
          <p:cNvSpPr>
            <a:spLocks noChangeArrowheads="1"/>
          </p:cNvSpPr>
          <p:nvPr/>
        </p:nvSpPr>
        <p:spPr bwMode="auto">
          <a:xfrm>
            <a:off x="7841387" y="476672"/>
            <a:ext cx="1020037"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smtClean="0"/>
              <a:t>中村・鈴木</a:t>
            </a:r>
            <a:endParaRPr lang="ja-JP" altLang="en-US" sz="1200" dirty="0"/>
          </a:p>
        </p:txBody>
      </p:sp>
      <p:pic>
        <p:nvPicPr>
          <p:cNvPr id="23745" name="Picture 1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1380206"/>
            <a:ext cx="404514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7" name="直線矢印コネクタ 116"/>
          <p:cNvCxnSpPr/>
          <p:nvPr/>
        </p:nvCxnSpPr>
        <p:spPr>
          <a:xfrm flipH="1">
            <a:off x="2771800" y="2879366"/>
            <a:ext cx="221148" cy="0"/>
          </a:xfrm>
          <a:prstGeom prst="straightConnector1">
            <a:avLst/>
          </a:prstGeom>
          <a:ln w="1270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763416" y="2717056"/>
            <a:ext cx="254411" cy="163066"/>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47911" y="2051556"/>
            <a:ext cx="623889" cy="369332"/>
          </a:xfrm>
          <a:prstGeom prst="rect">
            <a:avLst/>
          </a:prstGeom>
          <a:noFill/>
        </p:spPr>
        <p:txBody>
          <a:bodyPr wrap="none" rtlCol="0">
            <a:spAutoFit/>
          </a:bodyPr>
          <a:lstStyle/>
          <a:p>
            <a:r>
              <a:rPr kumimoji="1" lang="ja-JP" altLang="en-US" dirty="0" smtClean="0"/>
              <a:t>軸→</a:t>
            </a:r>
            <a:endParaRPr kumimoji="1" lang="ja-JP" altLang="en-US" dirty="0"/>
          </a:p>
        </p:txBody>
      </p:sp>
      <p:sp>
        <p:nvSpPr>
          <p:cNvPr id="97" name="テキスト ボックス 96"/>
          <p:cNvSpPr txBox="1"/>
          <p:nvPr/>
        </p:nvSpPr>
        <p:spPr>
          <a:xfrm>
            <a:off x="467544" y="2547546"/>
            <a:ext cx="718466" cy="369332"/>
          </a:xfrm>
          <a:prstGeom prst="rect">
            <a:avLst/>
          </a:prstGeom>
          <a:noFill/>
        </p:spPr>
        <p:txBody>
          <a:bodyPr wrap="none" rtlCol="0">
            <a:spAutoFit/>
          </a:bodyPr>
          <a:lstStyle/>
          <a:p>
            <a:r>
              <a:rPr lang="ja-JP" altLang="en-US" dirty="0"/>
              <a:t>リフタ</a:t>
            </a:r>
            <a:endParaRPr kumimoji="1" lang="ja-JP" altLang="en-US" dirty="0"/>
          </a:p>
        </p:txBody>
      </p:sp>
      <p:sp>
        <p:nvSpPr>
          <p:cNvPr id="28" name="左カーブ矢印 27"/>
          <p:cNvSpPr/>
          <p:nvPr/>
        </p:nvSpPr>
        <p:spPr>
          <a:xfrm>
            <a:off x="3275856" y="2282881"/>
            <a:ext cx="432048" cy="786079"/>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 name="グループ化 8"/>
          <p:cNvGrpSpPr/>
          <p:nvPr/>
        </p:nvGrpSpPr>
        <p:grpSpPr>
          <a:xfrm>
            <a:off x="7841387" y="5107441"/>
            <a:ext cx="933516" cy="994104"/>
            <a:chOff x="9142479" y="4856852"/>
            <a:chExt cx="968827" cy="1096261"/>
          </a:xfrm>
        </p:grpSpPr>
        <p:sp>
          <p:nvSpPr>
            <p:cNvPr id="72" name="Freeform 851"/>
            <p:cNvSpPr>
              <a:spLocks/>
            </p:cNvSpPr>
            <p:nvPr/>
          </p:nvSpPr>
          <p:spPr bwMode="auto">
            <a:xfrm>
              <a:off x="9232967" y="5551750"/>
              <a:ext cx="833643" cy="401363"/>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73" name="Line 852"/>
            <p:cNvSpPr>
              <a:spLocks noChangeShapeType="1"/>
            </p:cNvSpPr>
            <p:nvPr/>
          </p:nvSpPr>
          <p:spPr bwMode="auto">
            <a:xfrm>
              <a:off x="9914514" y="5808223"/>
              <a:ext cx="21178" cy="14489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4" name="Freeform 853"/>
            <p:cNvSpPr>
              <a:spLocks/>
            </p:cNvSpPr>
            <p:nvPr/>
          </p:nvSpPr>
          <p:spPr bwMode="auto">
            <a:xfrm>
              <a:off x="9462074" y="5793234"/>
              <a:ext cx="36580" cy="43301"/>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 name="Freeform 854"/>
            <p:cNvSpPr>
              <a:spLocks/>
            </p:cNvSpPr>
            <p:nvPr/>
          </p:nvSpPr>
          <p:spPr bwMode="auto">
            <a:xfrm>
              <a:off x="9564114" y="5681651"/>
              <a:ext cx="113591" cy="94928"/>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 name="Freeform 855"/>
            <p:cNvSpPr>
              <a:spLocks/>
            </p:cNvSpPr>
            <p:nvPr/>
          </p:nvSpPr>
          <p:spPr bwMode="auto">
            <a:xfrm>
              <a:off x="9750865" y="5663332"/>
              <a:ext cx="115516" cy="114913"/>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857"/>
            <p:cNvSpPr>
              <a:spLocks/>
            </p:cNvSpPr>
            <p:nvPr/>
          </p:nvSpPr>
          <p:spPr bwMode="auto">
            <a:xfrm>
              <a:off x="9652676" y="5691644"/>
              <a:ext cx="127069" cy="104920"/>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2" name="Freeform 868"/>
            <p:cNvSpPr>
              <a:spLocks/>
            </p:cNvSpPr>
            <p:nvPr/>
          </p:nvSpPr>
          <p:spPr bwMode="auto">
            <a:xfrm>
              <a:off x="9142479" y="5413521"/>
              <a:ext cx="319595" cy="27978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3" name="Freeform 869"/>
            <p:cNvSpPr>
              <a:spLocks/>
            </p:cNvSpPr>
            <p:nvPr/>
          </p:nvSpPr>
          <p:spPr bwMode="auto">
            <a:xfrm>
              <a:off x="9284949" y="5361893"/>
              <a:ext cx="100115" cy="79939"/>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5" name="Freeform 870"/>
            <p:cNvSpPr>
              <a:spLocks/>
            </p:cNvSpPr>
            <p:nvPr/>
          </p:nvSpPr>
          <p:spPr bwMode="auto">
            <a:xfrm>
              <a:off x="9406241" y="5510115"/>
              <a:ext cx="26954" cy="63286"/>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8" name="Freeform 871"/>
            <p:cNvSpPr>
              <a:spLocks/>
            </p:cNvSpPr>
            <p:nvPr/>
          </p:nvSpPr>
          <p:spPr bwMode="auto">
            <a:xfrm>
              <a:off x="9394690" y="5545088"/>
              <a:ext cx="25029" cy="49963"/>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872"/>
            <p:cNvSpPr>
              <a:spLocks/>
            </p:cNvSpPr>
            <p:nvPr/>
          </p:nvSpPr>
          <p:spPr bwMode="auto">
            <a:xfrm>
              <a:off x="9385064" y="5568404"/>
              <a:ext cx="17328" cy="48297"/>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873"/>
            <p:cNvSpPr>
              <a:spLocks/>
            </p:cNvSpPr>
            <p:nvPr/>
          </p:nvSpPr>
          <p:spPr bwMode="auto">
            <a:xfrm>
              <a:off x="9275323" y="5576731"/>
              <a:ext cx="90488" cy="68282"/>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1" name="Freeform 874"/>
            <p:cNvSpPr>
              <a:spLocks/>
            </p:cNvSpPr>
            <p:nvPr/>
          </p:nvSpPr>
          <p:spPr bwMode="auto">
            <a:xfrm>
              <a:off x="9306127" y="5458486"/>
              <a:ext cx="67384" cy="81605"/>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80" name="グループ化 79"/>
            <p:cNvGrpSpPr/>
            <p:nvPr/>
          </p:nvGrpSpPr>
          <p:grpSpPr>
            <a:xfrm>
              <a:off x="9373511" y="4959009"/>
              <a:ext cx="734076" cy="748847"/>
              <a:chOff x="3689116" y="2896007"/>
              <a:chExt cx="613350" cy="572646"/>
            </a:xfrm>
          </p:grpSpPr>
          <p:sp>
            <p:nvSpPr>
              <p:cNvPr id="84" name="Freeform 696"/>
              <p:cNvSpPr>
                <a:spLocks/>
              </p:cNvSpPr>
              <p:nvPr/>
            </p:nvSpPr>
            <p:spPr bwMode="auto">
              <a:xfrm>
                <a:off x="3689116" y="2896007"/>
                <a:ext cx="613350" cy="5360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85" name="Freeform 697"/>
              <p:cNvSpPr>
                <a:spLocks/>
              </p:cNvSpPr>
              <p:nvPr/>
            </p:nvSpPr>
            <p:spPr bwMode="auto">
              <a:xfrm>
                <a:off x="3769970" y="2993478"/>
                <a:ext cx="423873" cy="47517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86" name="Freeform 698"/>
              <p:cNvSpPr>
                <a:spLocks/>
              </p:cNvSpPr>
              <p:nvPr/>
            </p:nvSpPr>
            <p:spPr bwMode="auto">
              <a:xfrm>
                <a:off x="3829590" y="3258294"/>
                <a:ext cx="293199" cy="15229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87" name="Freeform 699"/>
              <p:cNvSpPr>
                <a:spLocks/>
              </p:cNvSpPr>
              <p:nvPr/>
            </p:nvSpPr>
            <p:spPr bwMode="auto">
              <a:xfrm>
                <a:off x="3854092" y="3110241"/>
                <a:ext cx="57987" cy="3858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8" name="Freeform 700"/>
              <p:cNvSpPr>
                <a:spLocks/>
              </p:cNvSpPr>
              <p:nvPr/>
            </p:nvSpPr>
            <p:spPr bwMode="auto">
              <a:xfrm>
                <a:off x="3973331" y="3101104"/>
                <a:ext cx="64520" cy="395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701"/>
              <p:cNvSpPr>
                <a:spLocks/>
              </p:cNvSpPr>
              <p:nvPr/>
            </p:nvSpPr>
            <p:spPr bwMode="auto">
              <a:xfrm>
                <a:off x="3981499" y="3050337"/>
                <a:ext cx="72687" cy="5279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1" name="Freeform 702"/>
              <p:cNvSpPr>
                <a:spLocks/>
              </p:cNvSpPr>
              <p:nvPr/>
            </p:nvSpPr>
            <p:spPr bwMode="auto">
              <a:xfrm>
                <a:off x="3841025" y="3065568"/>
                <a:ext cx="70237" cy="3858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95" name="グループ化 94"/>
            <p:cNvGrpSpPr/>
            <p:nvPr/>
          </p:nvGrpSpPr>
          <p:grpSpPr>
            <a:xfrm>
              <a:off x="9275323" y="4856852"/>
              <a:ext cx="835983" cy="480040"/>
              <a:chOff x="6718234" y="594578"/>
              <a:chExt cx="857503" cy="487920"/>
            </a:xfrm>
          </p:grpSpPr>
          <p:sp>
            <p:nvSpPr>
              <p:cNvPr id="96"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テキスト ボックス 99"/>
              <p:cNvSpPr txBox="1"/>
              <p:nvPr/>
            </p:nvSpPr>
            <p:spPr>
              <a:xfrm>
                <a:off x="6762851" y="635538"/>
                <a:ext cx="724183" cy="265904"/>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sp>
        <p:nvSpPr>
          <p:cNvPr id="61"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１９</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調査３</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65" name="テキスト ボックス 64"/>
          <p:cNvSpPr txBox="1"/>
          <p:nvPr/>
        </p:nvSpPr>
        <p:spPr>
          <a:xfrm>
            <a:off x="8230345" y="35332"/>
            <a:ext cx="851871" cy="369332"/>
          </a:xfrm>
          <a:prstGeom prst="rect">
            <a:avLst/>
          </a:prstGeom>
          <a:noFill/>
        </p:spPr>
        <p:txBody>
          <a:bodyPr wrap="square" rtlCol="0">
            <a:spAutoFit/>
          </a:bodyPr>
          <a:lstStyle/>
          <a:p>
            <a:r>
              <a:rPr kumimoji="1" lang="en-US" altLang="ja-JP" dirty="0" smtClean="0"/>
              <a:t>18/21</a:t>
            </a:r>
            <a:endParaRPr kumimoji="1" lang="ja-JP" altLang="en-US" dirty="0"/>
          </a:p>
        </p:txBody>
      </p:sp>
      <p:sp>
        <p:nvSpPr>
          <p:cNvPr id="62" name="角丸四角形吹き出し 61"/>
          <p:cNvSpPr/>
          <p:nvPr/>
        </p:nvSpPr>
        <p:spPr>
          <a:xfrm>
            <a:off x="4115560" y="258110"/>
            <a:ext cx="2222074" cy="426673"/>
          </a:xfrm>
          <a:prstGeom prst="wedgeRoundRectCallout">
            <a:avLst>
              <a:gd name="adj1" fmla="val -109182"/>
              <a:gd name="adj2" fmla="val -550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対策案の検証である</a:t>
            </a:r>
            <a:endParaRPr kumimoji="1" lang="ja-JP" altLang="en-US" dirty="0">
              <a:solidFill>
                <a:schemeClr val="tx1"/>
              </a:solidFill>
            </a:endParaRPr>
          </a:p>
        </p:txBody>
      </p:sp>
    </p:spTree>
    <p:extLst>
      <p:ext uri="{BB962C8B-B14F-4D97-AF65-F5344CB8AC3E}">
        <p14:creationId xmlns:p14="http://schemas.microsoft.com/office/powerpoint/2010/main" val="22373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087361"/>
            <a:ext cx="1940683" cy="146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テキスト ボックス 138"/>
          <p:cNvSpPr txBox="1"/>
          <p:nvPr/>
        </p:nvSpPr>
        <p:spPr>
          <a:xfrm>
            <a:off x="288925" y="960225"/>
            <a:ext cx="2533066" cy="584775"/>
          </a:xfrm>
          <a:prstGeom prst="rect">
            <a:avLst/>
          </a:prstGeom>
          <a:noFill/>
        </p:spPr>
        <p:txBody>
          <a:bodyPr wrap="none" rtlCol="0">
            <a:spAutoFit/>
          </a:bodyPr>
          <a:lstStyle/>
          <a:p>
            <a:r>
              <a:rPr kumimoji="1" lang="ja-JP" altLang="en-US" sz="1600" dirty="0" smtClean="0"/>
              <a:t>①空箱を投入、ストッカから</a:t>
            </a:r>
            <a:endParaRPr lang="en-US" altLang="ja-JP" sz="1600" dirty="0" smtClean="0"/>
          </a:p>
          <a:p>
            <a:r>
              <a:rPr kumimoji="1" lang="ja-JP" altLang="en-US" sz="1600" dirty="0"/>
              <a:t>　</a:t>
            </a:r>
            <a:r>
              <a:rPr kumimoji="1" lang="ja-JP" altLang="en-US" sz="1600" dirty="0" smtClean="0"/>
              <a:t>完成品を台車に引き出す</a:t>
            </a:r>
            <a:endParaRPr kumimoji="1" lang="ja-JP" altLang="en-US" sz="1600" dirty="0"/>
          </a:p>
        </p:txBody>
      </p:sp>
      <p:sp>
        <p:nvSpPr>
          <p:cNvPr id="630" name="テキスト ボックス 629"/>
          <p:cNvSpPr txBox="1"/>
          <p:nvPr/>
        </p:nvSpPr>
        <p:spPr>
          <a:xfrm>
            <a:off x="294650" y="1196314"/>
            <a:ext cx="3413114" cy="338554"/>
          </a:xfrm>
          <a:prstGeom prst="rect">
            <a:avLst/>
          </a:prstGeom>
          <a:solidFill>
            <a:schemeClr val="bg1"/>
          </a:solidFill>
        </p:spPr>
        <p:txBody>
          <a:bodyPr wrap="none" rtlCol="0">
            <a:spAutoFit/>
          </a:bodyPr>
          <a:lstStyle/>
          <a:p>
            <a:r>
              <a:rPr lang="ja-JP" altLang="en-US" sz="1600" dirty="0" smtClean="0"/>
              <a:t>③台車からリフタに完成品を引き出す</a:t>
            </a:r>
            <a:endParaRPr lang="en-US" altLang="ja-JP" sz="1600" dirty="0" smtClean="0"/>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433079"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誰でも</a:t>
            </a:r>
            <a:r>
              <a:rPr lang="ja-JP" altLang="en-US" sz="2400" dirty="0" smtClean="0">
                <a:latin typeface="HGP創英角ｺﾞｼｯｸUB" pitchFamily="50" charset="-128"/>
                <a:ea typeface="HGP創英角ｺﾞｼｯｸUB" pitchFamily="50" charset="-128"/>
              </a:rPr>
              <a:t>安全で楽に作業ができるようになった！！</a:t>
            </a:r>
            <a:endParaRPr lang="ja-JP" altLang="en-US" sz="2400" dirty="0">
              <a:latin typeface="HGP創英角ｺﾞｼｯｸUB" pitchFamily="50" charset="-128"/>
              <a:ea typeface="HGP創英角ｺﾞｼｯｸUB" pitchFamily="50" charset="-128"/>
            </a:endParaRPr>
          </a:p>
        </p:txBody>
      </p:sp>
      <p:sp>
        <p:nvSpPr>
          <p:cNvPr id="631" name="テキスト ボックス 630"/>
          <p:cNvSpPr txBox="1"/>
          <p:nvPr/>
        </p:nvSpPr>
        <p:spPr>
          <a:xfrm>
            <a:off x="1187624" y="3721965"/>
            <a:ext cx="1338828" cy="369332"/>
          </a:xfrm>
          <a:prstGeom prst="rect">
            <a:avLst/>
          </a:prstGeom>
          <a:noFill/>
        </p:spPr>
        <p:txBody>
          <a:bodyPr wrap="none" rtlCol="0">
            <a:spAutoFit/>
          </a:bodyPr>
          <a:lstStyle/>
          <a:p>
            <a:r>
              <a:rPr lang="ja-JP" altLang="en-US" dirty="0" smtClean="0"/>
              <a:t>対策の評価</a:t>
            </a:r>
            <a:endParaRPr kumimoji="1" lang="en-US" altLang="ja-JP" dirty="0" smtClean="0"/>
          </a:p>
        </p:txBody>
      </p:sp>
      <p:sp>
        <p:nvSpPr>
          <p:cNvPr id="19" name="正方形/長方形 18"/>
          <p:cNvSpPr/>
          <p:nvPr/>
        </p:nvSpPr>
        <p:spPr>
          <a:xfrm>
            <a:off x="107504" y="5682519"/>
            <a:ext cx="4062931"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安全・</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生産性</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・品質問題なし！！</a:t>
            </a:r>
            <a:endParaRPr lang="en-US" altLang="ja-JP" sz="28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14" name="正方形/長方形 213"/>
          <p:cNvSpPr/>
          <p:nvPr/>
        </p:nvSpPr>
        <p:spPr>
          <a:xfrm rot="20675801">
            <a:off x="5768880" y="3746208"/>
            <a:ext cx="2370277" cy="523220"/>
          </a:xfrm>
          <a:prstGeom prst="rect">
            <a:avLst/>
          </a:prstGeom>
          <a:noFill/>
          <a:ln>
            <a:noFill/>
          </a:ln>
        </p:spPr>
        <p:txBody>
          <a:bodyPr wrap="square" lIns="91440" tIns="45720" rIns="91440" bIns="45720">
            <a:spAutoFit/>
          </a:bodyPr>
          <a:lstStyle/>
          <a:p>
            <a:pPr algn="ctr"/>
            <a:r>
              <a:rPr lang="ja-JP" altLang="en-US" sz="2800" b="1" i="1" dirty="0">
                <a:ln w="12700">
                  <a:solidFill>
                    <a:schemeClr val="tx2">
                      <a:satMod val="155000"/>
                    </a:schemeClr>
                  </a:solidFill>
                  <a:prstDash val="solid"/>
                </a:ln>
                <a:effectLst>
                  <a:outerShdw blurRad="41275" dist="20320" dir="1800000" algn="tl" rotWithShape="0">
                    <a:srgbClr val="000000">
                      <a:alpha val="40000"/>
                    </a:srgbClr>
                  </a:outerShdw>
                </a:effectLst>
              </a:rPr>
              <a:t>物流</a:t>
            </a:r>
            <a:r>
              <a:rPr lang="ja-JP" altLang="en-US"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班</a:t>
            </a:r>
            <a:r>
              <a:rPr lang="ja-JP" altLang="en-US" sz="2800" b="1" i="1" dirty="0">
                <a:ln w="12700">
                  <a:solidFill>
                    <a:schemeClr val="tx2">
                      <a:satMod val="155000"/>
                    </a:schemeClr>
                  </a:solidFill>
                  <a:prstDash val="solid"/>
                </a:ln>
                <a:effectLst>
                  <a:outerShdw blurRad="41275" dist="20320" dir="1800000" algn="tl" rotWithShape="0">
                    <a:srgbClr val="000000">
                      <a:alpha val="40000"/>
                    </a:srgbClr>
                  </a:outerShdw>
                </a:effectLst>
              </a:rPr>
              <a:t>独自の</a:t>
            </a:r>
            <a:endPar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15" name="正方形/長方形 214"/>
          <p:cNvSpPr/>
          <p:nvPr/>
        </p:nvSpPr>
        <p:spPr>
          <a:xfrm rot="20675801">
            <a:off x="6203452" y="3842794"/>
            <a:ext cx="3186533" cy="523220"/>
          </a:xfrm>
          <a:prstGeom prst="rect">
            <a:avLst/>
          </a:prstGeom>
          <a:noFill/>
          <a:ln>
            <a:noFill/>
          </a:ln>
        </p:spPr>
        <p:txBody>
          <a:bodyPr wrap="square" lIns="91440" tIns="45720" rIns="91440" bIns="45720">
            <a:spAutoFit/>
          </a:bodyPr>
          <a:lstStyle/>
          <a:p>
            <a:pPr algn="ctr"/>
            <a:r>
              <a:rPr lang="ja-JP" altLang="en-US"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リフタが完成</a:t>
            </a:r>
            <a:r>
              <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p>
        </p:txBody>
      </p:sp>
      <p:sp>
        <p:nvSpPr>
          <p:cNvPr id="138" name="テキスト ボックス 137"/>
          <p:cNvSpPr txBox="1"/>
          <p:nvPr/>
        </p:nvSpPr>
        <p:spPr>
          <a:xfrm>
            <a:off x="512256" y="630568"/>
            <a:ext cx="1107996" cy="369332"/>
          </a:xfrm>
          <a:prstGeom prst="rect">
            <a:avLst/>
          </a:prstGeom>
          <a:noFill/>
        </p:spPr>
        <p:txBody>
          <a:bodyPr wrap="none" rtlCol="0">
            <a:spAutoFit/>
          </a:bodyPr>
          <a:lstStyle/>
          <a:p>
            <a:r>
              <a:rPr lang="ja-JP" altLang="en-US" b="1" dirty="0" smtClean="0"/>
              <a:t>作業手順</a:t>
            </a:r>
            <a:endParaRPr kumimoji="1" lang="en-US" altLang="ja-JP" b="1" dirty="0" smtClean="0"/>
          </a:p>
        </p:txBody>
      </p:sp>
      <p:sp>
        <p:nvSpPr>
          <p:cNvPr id="146" name="正方形/長方形 145"/>
          <p:cNvSpPr/>
          <p:nvPr/>
        </p:nvSpPr>
        <p:spPr>
          <a:xfrm rot="8040868">
            <a:off x="3225912" y="2940589"/>
            <a:ext cx="190206" cy="17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直方体 233"/>
          <p:cNvSpPr>
            <a:spLocks noChangeArrowheads="1"/>
          </p:cNvSpPr>
          <p:nvPr/>
        </p:nvSpPr>
        <p:spPr bwMode="auto">
          <a:xfrm>
            <a:off x="2362175" y="2163686"/>
            <a:ext cx="1056303" cy="86277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48" name="正方形/長方形 21"/>
          <p:cNvSpPr>
            <a:spLocks noChangeArrowheads="1"/>
          </p:cNvSpPr>
          <p:nvPr/>
        </p:nvSpPr>
        <p:spPr bwMode="auto">
          <a:xfrm>
            <a:off x="564475" y="3028342"/>
            <a:ext cx="2651732" cy="17531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49" name="平行四辺形 288"/>
          <p:cNvSpPr>
            <a:spLocks noChangeArrowheads="1"/>
          </p:cNvSpPr>
          <p:nvPr/>
        </p:nvSpPr>
        <p:spPr bwMode="auto">
          <a:xfrm rot="5400000" flipH="1">
            <a:off x="2913606" y="2518675"/>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50" name="直方体 7"/>
          <p:cNvSpPr>
            <a:spLocks noChangeArrowheads="1"/>
          </p:cNvSpPr>
          <p:nvPr/>
        </p:nvSpPr>
        <p:spPr bwMode="auto">
          <a:xfrm>
            <a:off x="564475" y="1499385"/>
            <a:ext cx="2850036" cy="852134"/>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51" name="平行四辺形 8"/>
          <p:cNvSpPr>
            <a:spLocks noChangeArrowheads="1"/>
          </p:cNvSpPr>
          <p:nvPr/>
        </p:nvSpPr>
        <p:spPr bwMode="auto">
          <a:xfrm rot="5400000" flipH="1">
            <a:off x="2911623" y="1843103"/>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52" name="グループ化 12"/>
          <p:cNvGrpSpPr>
            <a:grpSpLocks/>
          </p:cNvGrpSpPr>
          <p:nvPr/>
        </p:nvGrpSpPr>
        <p:grpSpPr bwMode="auto">
          <a:xfrm>
            <a:off x="3224139" y="2849275"/>
            <a:ext cx="169881" cy="53220"/>
            <a:chOff x="6584462" y="3663520"/>
            <a:chExt cx="407290" cy="134758"/>
          </a:xfrm>
        </p:grpSpPr>
        <p:sp>
          <p:nvSpPr>
            <p:cNvPr id="279" name="直方体 278"/>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0" name="フローチャート : 直接アクセス記憶 279"/>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1" name="フローチャート : 直接アクセス記憶 280"/>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2" name="フローチャート : 直接アクセス記憶 281"/>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3" name="フローチャート : 直接アクセス記憶 282"/>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4" name="正方形/長方形 283"/>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53" name="グループ化 88"/>
          <p:cNvGrpSpPr>
            <a:grpSpLocks/>
          </p:cNvGrpSpPr>
          <p:nvPr/>
        </p:nvGrpSpPr>
        <p:grpSpPr bwMode="auto">
          <a:xfrm>
            <a:off x="3083342" y="2928791"/>
            <a:ext cx="228051" cy="54471"/>
            <a:chOff x="6890401" y="5072404"/>
            <a:chExt cx="552609" cy="142496"/>
          </a:xfrm>
        </p:grpSpPr>
        <p:sp>
          <p:nvSpPr>
            <p:cNvPr id="271" name="直方体 270"/>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2" name="フローチャート : 直接アクセス記憶 271"/>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3" name="フローチャート : 直接アクセス記憶 272"/>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4" name="フローチャート : 直接アクセス記憶 273"/>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5" name="フローチャート : 直接アクセス記憶 274"/>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6" name="フローチャート : 直接アクセス記憶 275"/>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7" name="フローチャート : 直接アクセス記憶 276"/>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8" name="正方形/長方形 277"/>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54" name="正方形/長方形 18"/>
          <p:cNvSpPr>
            <a:spLocks noChangeArrowheads="1"/>
          </p:cNvSpPr>
          <p:nvPr/>
        </p:nvSpPr>
        <p:spPr bwMode="auto">
          <a:xfrm>
            <a:off x="3052935" y="2781655"/>
            <a:ext cx="159966" cy="223521"/>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55" name="平行四辺形 358"/>
          <p:cNvSpPr>
            <a:spLocks noChangeArrowheads="1"/>
          </p:cNvSpPr>
          <p:nvPr/>
        </p:nvSpPr>
        <p:spPr bwMode="auto">
          <a:xfrm rot="5400000" flipH="1">
            <a:off x="3134571" y="2915328"/>
            <a:ext cx="367526" cy="20161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56" name="直線コネクタ 20"/>
          <p:cNvCxnSpPr>
            <a:cxnSpLocks noChangeShapeType="1"/>
          </p:cNvCxnSpPr>
          <p:nvPr/>
        </p:nvCxnSpPr>
        <p:spPr bwMode="auto">
          <a:xfrm flipH="1">
            <a:off x="3233393" y="2677095"/>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直線コネクタ 363"/>
          <p:cNvCxnSpPr>
            <a:cxnSpLocks noChangeShapeType="1"/>
          </p:cNvCxnSpPr>
          <p:nvPr/>
        </p:nvCxnSpPr>
        <p:spPr bwMode="auto">
          <a:xfrm flipH="1">
            <a:off x="3216867" y="2688991"/>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8" name="グループ化 365"/>
          <p:cNvGrpSpPr>
            <a:grpSpLocks/>
          </p:cNvGrpSpPr>
          <p:nvPr/>
        </p:nvGrpSpPr>
        <p:grpSpPr bwMode="auto">
          <a:xfrm>
            <a:off x="3218850" y="2170573"/>
            <a:ext cx="169220" cy="53220"/>
            <a:chOff x="6584462" y="3663520"/>
            <a:chExt cx="407290" cy="134758"/>
          </a:xfrm>
        </p:grpSpPr>
        <p:sp>
          <p:nvSpPr>
            <p:cNvPr id="265" name="直方体 26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6" name="フローチャート : 直接アクセス記憶 26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7" name="フローチャート : 直接アクセス記憶 26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8" name="フローチャート : 直接アクセス記憶 26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9" name="フローチャート : 直接アクセス記憶 26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0" name="正方形/長方形 26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59" name="グループ化 88"/>
          <p:cNvGrpSpPr>
            <a:grpSpLocks/>
          </p:cNvGrpSpPr>
          <p:nvPr/>
        </p:nvGrpSpPr>
        <p:grpSpPr bwMode="auto">
          <a:xfrm>
            <a:off x="3077393" y="2250089"/>
            <a:ext cx="228711" cy="54471"/>
            <a:chOff x="6890401" y="5072404"/>
            <a:chExt cx="552609" cy="142496"/>
          </a:xfrm>
        </p:grpSpPr>
        <p:sp>
          <p:nvSpPr>
            <p:cNvPr id="257" name="直方体 25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8" name="フローチャート : 直接アクセス記憶 25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9" name="フローチャート : 直接アクセス記憶 25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0" name="フローチャート : 直接アクセス記憶 25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1" name="フローチャート : 直接アクセス記憶 26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2" name="フローチャート : 直接アクセス記憶 26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3" name="フローチャート : 直接アクセス記憶 26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4" name="正方形/長方形 26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60" name="正方形/長方形 32"/>
          <p:cNvSpPr>
            <a:spLocks noChangeArrowheads="1"/>
          </p:cNvSpPr>
          <p:nvPr/>
        </p:nvSpPr>
        <p:spPr bwMode="auto">
          <a:xfrm>
            <a:off x="3074750" y="2144903"/>
            <a:ext cx="129559" cy="17781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61" name="直線コネクタ 385"/>
          <p:cNvCxnSpPr>
            <a:cxnSpLocks noChangeShapeType="1"/>
          </p:cNvCxnSpPr>
          <p:nvPr/>
        </p:nvCxnSpPr>
        <p:spPr bwMode="auto">
          <a:xfrm flipH="1">
            <a:off x="3213563" y="2017802"/>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コネクタ 386"/>
          <p:cNvCxnSpPr>
            <a:cxnSpLocks noChangeShapeType="1"/>
          </p:cNvCxnSpPr>
          <p:nvPr/>
        </p:nvCxnSpPr>
        <p:spPr bwMode="auto">
          <a:xfrm flipH="1">
            <a:off x="3233393" y="1991506"/>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コネクタ 34"/>
          <p:cNvCxnSpPr>
            <a:cxnSpLocks noChangeShapeType="1"/>
          </p:cNvCxnSpPr>
          <p:nvPr/>
        </p:nvCxnSpPr>
        <p:spPr bwMode="auto">
          <a:xfrm>
            <a:off x="2360853" y="1687929"/>
            <a:ext cx="1983" cy="8758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コネクタ 391"/>
          <p:cNvCxnSpPr>
            <a:cxnSpLocks noChangeShapeType="1"/>
          </p:cNvCxnSpPr>
          <p:nvPr/>
        </p:nvCxnSpPr>
        <p:spPr bwMode="auto">
          <a:xfrm flipH="1">
            <a:off x="2362093" y="1499385"/>
            <a:ext cx="200230" cy="18854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正方形/長方形 164"/>
          <p:cNvSpPr/>
          <p:nvPr/>
        </p:nvSpPr>
        <p:spPr bwMode="auto">
          <a:xfrm>
            <a:off x="564475" y="2360758"/>
            <a:ext cx="2649809" cy="670444"/>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66" name="グループ化 1"/>
          <p:cNvGrpSpPr>
            <a:grpSpLocks/>
          </p:cNvGrpSpPr>
          <p:nvPr/>
        </p:nvGrpSpPr>
        <p:grpSpPr bwMode="auto">
          <a:xfrm>
            <a:off x="2362836" y="1505714"/>
            <a:ext cx="1052000" cy="1702014"/>
            <a:chOff x="3284538" y="260350"/>
            <a:chExt cx="2541586" cy="4311650"/>
          </a:xfrm>
        </p:grpSpPr>
        <p:sp>
          <p:nvSpPr>
            <p:cNvPr id="170"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71" name="正方形/長方形 21"/>
            <p:cNvSpPr>
              <a:spLocks noChangeArrowheads="1"/>
            </p:cNvSpPr>
            <p:nvPr/>
          </p:nvSpPr>
          <p:spPr bwMode="auto">
            <a:xfrm>
              <a:off x="3287713" y="4115782"/>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72"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73"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174"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75" name="グループ化 12"/>
            <p:cNvGrpSpPr>
              <a:grpSpLocks/>
            </p:cNvGrpSpPr>
            <p:nvPr/>
          </p:nvGrpSpPr>
          <p:grpSpPr bwMode="auto">
            <a:xfrm>
              <a:off x="5357812" y="3683000"/>
              <a:ext cx="407987" cy="134938"/>
              <a:chOff x="6584462" y="3663520"/>
              <a:chExt cx="407290" cy="134758"/>
            </a:xfrm>
          </p:grpSpPr>
          <p:sp>
            <p:nvSpPr>
              <p:cNvPr id="210" name="直方体 209"/>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1" name="フローチャート : 直接アクセス記憶 210"/>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2" name="フローチャート : 直接アクセス記憶 211"/>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4" name="フローチャート : 直接アクセス記憶 253"/>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5" name="フローチャート : 直接アクセス記憶 254"/>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6" name="正方形/長方形 255"/>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76" name="グループ化 88"/>
            <p:cNvGrpSpPr>
              <a:grpSpLocks/>
            </p:cNvGrpSpPr>
            <p:nvPr/>
          </p:nvGrpSpPr>
          <p:grpSpPr bwMode="auto">
            <a:xfrm>
              <a:off x="5019674" y="3884614"/>
              <a:ext cx="547688" cy="138112"/>
              <a:chOff x="6890401" y="5072404"/>
              <a:chExt cx="552609" cy="142496"/>
            </a:xfrm>
          </p:grpSpPr>
          <p:sp>
            <p:nvSpPr>
              <p:cNvPr id="202" name="直方体 201"/>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3" name="フローチャート : 直接アクセス記憶 202"/>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4" name="フローチャート : 直接アクセス記憶 203"/>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5" name="フローチャート : 直接アクセス記憶 204"/>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6" name="フローチャート : 直接アクセス記憶 205"/>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7" name="フローチャート : 直接アクセス記憶 206"/>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8" name="フローチャート : 直接アクセス記憶 207"/>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9" name="正方形/長方形 208"/>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77"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78"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79"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1" name="グループ化 365"/>
            <p:cNvGrpSpPr>
              <a:grpSpLocks/>
            </p:cNvGrpSpPr>
            <p:nvPr/>
          </p:nvGrpSpPr>
          <p:grpSpPr bwMode="auto">
            <a:xfrm>
              <a:off x="5345112" y="1962150"/>
              <a:ext cx="406400" cy="134938"/>
              <a:chOff x="6584462" y="3663520"/>
              <a:chExt cx="407290" cy="134758"/>
            </a:xfrm>
          </p:grpSpPr>
          <p:sp>
            <p:nvSpPr>
              <p:cNvPr id="196" name="直方体 195"/>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 name="フローチャート : 直接アクセス記憶 196"/>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8" name="フローチャート : 直接アクセス記憶 197"/>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9" name="フローチャート : 直接アクセス記憶 198"/>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0" name="フローチャート : 直接アクセス記憶 199"/>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1" name="正方形/長方形 200"/>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2" name="グループ化 88"/>
            <p:cNvGrpSpPr>
              <a:grpSpLocks/>
            </p:cNvGrpSpPr>
            <p:nvPr/>
          </p:nvGrpSpPr>
          <p:grpSpPr bwMode="auto">
            <a:xfrm>
              <a:off x="5005387" y="2163763"/>
              <a:ext cx="549275" cy="138112"/>
              <a:chOff x="6890401" y="5072404"/>
              <a:chExt cx="552609" cy="142496"/>
            </a:xfrm>
          </p:grpSpPr>
          <p:sp>
            <p:nvSpPr>
              <p:cNvPr id="188" name="直方体 187"/>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 name="フローチャート : 直接アクセス記憶 188"/>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 name="フローチャート : 直接アクセス記憶 189"/>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 name="フローチャート : 直接アクセス記憶 190"/>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 name="フローチャート : 直接アクセス記憶 191"/>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 name="フローチャート : 直接アクセス記憶 192"/>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 name="フローチャート : 直接アクセス記憶 193"/>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 name="正方形/長方形 194"/>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83"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84"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2" name="正方形/長方形 311"/>
          <p:cNvSpPr/>
          <p:nvPr/>
        </p:nvSpPr>
        <p:spPr bwMode="auto">
          <a:xfrm rot="5400000">
            <a:off x="3148436" y="2562496"/>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3" name="正方形/長方形 312"/>
          <p:cNvSpPr/>
          <p:nvPr/>
        </p:nvSpPr>
        <p:spPr>
          <a:xfrm rot="8040868">
            <a:off x="3256668" y="2909167"/>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bwMode="auto">
          <a:xfrm rot="5400000">
            <a:off x="3068882" y="2464883"/>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6" name="正方形/長方形 315"/>
          <p:cNvSpPr/>
          <p:nvPr/>
        </p:nvSpPr>
        <p:spPr bwMode="auto">
          <a:xfrm rot="8040868">
            <a:off x="3261058" y="2919079"/>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7" name="正方形/長方形 316"/>
          <p:cNvSpPr/>
          <p:nvPr/>
        </p:nvSpPr>
        <p:spPr bwMode="auto">
          <a:xfrm rot="8040868">
            <a:off x="3427967" y="2248716"/>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18" name="グループ化 54"/>
          <p:cNvGrpSpPr>
            <a:grpSpLocks/>
          </p:cNvGrpSpPr>
          <p:nvPr/>
        </p:nvGrpSpPr>
        <p:grpSpPr bwMode="auto">
          <a:xfrm>
            <a:off x="4104430" y="2898249"/>
            <a:ext cx="138625" cy="121940"/>
            <a:chOff x="3910231" y="5138394"/>
            <a:chExt cx="301729" cy="315214"/>
          </a:xfrm>
        </p:grpSpPr>
        <p:sp>
          <p:nvSpPr>
            <p:cNvPr id="485" name="フローチャート : 結合子 484"/>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6" name="フローチャート : 結合子 485"/>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7" name="フローチャート : 結合子 486"/>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8" name="フローチャート: 手作業 487"/>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19" name="グループ化 56"/>
          <p:cNvGrpSpPr>
            <a:grpSpLocks/>
          </p:cNvGrpSpPr>
          <p:nvPr/>
        </p:nvGrpSpPr>
        <p:grpSpPr bwMode="auto">
          <a:xfrm>
            <a:off x="3317188" y="3005409"/>
            <a:ext cx="138625" cy="123788"/>
            <a:chOff x="999802" y="4983409"/>
            <a:chExt cx="301729" cy="319103"/>
          </a:xfrm>
        </p:grpSpPr>
        <p:grpSp>
          <p:nvGrpSpPr>
            <p:cNvPr id="480" name="グループ化 149"/>
            <p:cNvGrpSpPr>
              <a:grpSpLocks/>
            </p:cNvGrpSpPr>
            <p:nvPr/>
          </p:nvGrpSpPr>
          <p:grpSpPr bwMode="auto">
            <a:xfrm>
              <a:off x="999802" y="4988192"/>
              <a:ext cx="301729" cy="314320"/>
              <a:chOff x="2792769" y="4986888"/>
              <a:chExt cx="301729" cy="314320"/>
            </a:xfrm>
          </p:grpSpPr>
          <p:sp>
            <p:nvSpPr>
              <p:cNvPr id="482" name="フローチャート : 結合子 481"/>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3" name="フローチャート : 結合子 482"/>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フローチャート : 結合子 483"/>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81" name="フローチャート: 手作業 480"/>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20" name="正方形/長方形 319"/>
          <p:cNvSpPr/>
          <p:nvPr/>
        </p:nvSpPr>
        <p:spPr bwMode="auto">
          <a:xfrm>
            <a:off x="3338346" y="2946287"/>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1" name="正方形/長方形 320"/>
          <p:cNvSpPr/>
          <p:nvPr/>
        </p:nvSpPr>
        <p:spPr bwMode="auto">
          <a:xfrm>
            <a:off x="3292381" y="2993092"/>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2" name="正方形/長方形 321"/>
          <p:cNvSpPr/>
          <p:nvPr/>
        </p:nvSpPr>
        <p:spPr bwMode="auto">
          <a:xfrm rot="5400000">
            <a:off x="3219325" y="2935708"/>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3" name="平行四辺形 322"/>
          <p:cNvSpPr/>
          <p:nvPr/>
        </p:nvSpPr>
        <p:spPr bwMode="auto">
          <a:xfrm>
            <a:off x="3991341" y="2945055"/>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4" name="平行四辺形 323"/>
          <p:cNvSpPr/>
          <p:nvPr/>
        </p:nvSpPr>
        <p:spPr bwMode="auto">
          <a:xfrm>
            <a:off x="3312081" y="2948134"/>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5" name="平行四辺形 324"/>
          <p:cNvSpPr/>
          <p:nvPr/>
        </p:nvSpPr>
        <p:spPr bwMode="auto">
          <a:xfrm>
            <a:off x="4093486" y="2852060"/>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6" name="正方形/長方形 325"/>
          <p:cNvSpPr/>
          <p:nvPr/>
        </p:nvSpPr>
        <p:spPr bwMode="auto">
          <a:xfrm rot="8040868" flipV="1">
            <a:off x="4071065" y="2907686"/>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7" name="正方形/長方形 326"/>
          <p:cNvSpPr/>
          <p:nvPr/>
        </p:nvSpPr>
        <p:spPr bwMode="auto">
          <a:xfrm>
            <a:off x="3436113" y="2740589"/>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8" name="正方形/長方形 327"/>
          <p:cNvSpPr/>
          <p:nvPr/>
        </p:nvSpPr>
        <p:spPr bwMode="auto">
          <a:xfrm>
            <a:off x="3436113" y="215860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29" name="グループ化 72"/>
          <p:cNvGrpSpPr>
            <a:grpSpLocks/>
          </p:cNvGrpSpPr>
          <p:nvPr/>
        </p:nvGrpSpPr>
        <p:grpSpPr bwMode="auto">
          <a:xfrm>
            <a:off x="3991341" y="3007257"/>
            <a:ext cx="138625" cy="121940"/>
            <a:chOff x="2792769" y="4985994"/>
            <a:chExt cx="301729" cy="315214"/>
          </a:xfrm>
        </p:grpSpPr>
        <p:grpSp>
          <p:nvGrpSpPr>
            <p:cNvPr id="475" name="グループ化 140"/>
            <p:cNvGrpSpPr>
              <a:grpSpLocks/>
            </p:cNvGrpSpPr>
            <p:nvPr/>
          </p:nvGrpSpPr>
          <p:grpSpPr bwMode="auto">
            <a:xfrm>
              <a:off x="2792769" y="4986888"/>
              <a:ext cx="301729" cy="314320"/>
              <a:chOff x="2792769" y="4986888"/>
              <a:chExt cx="301729" cy="314320"/>
            </a:xfrm>
          </p:grpSpPr>
          <p:sp>
            <p:nvSpPr>
              <p:cNvPr id="477" name="フローチャート : 結合子 476"/>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8" name="フローチャート : 結合子 477"/>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9" name="フローチャート : 結合子 478"/>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6" name="フローチャート: 手作業 475"/>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30" name="グループ化 73"/>
          <p:cNvGrpSpPr>
            <a:grpSpLocks/>
          </p:cNvGrpSpPr>
          <p:nvPr/>
        </p:nvGrpSpPr>
        <p:grpSpPr bwMode="auto">
          <a:xfrm>
            <a:off x="3300407" y="2867456"/>
            <a:ext cx="922948" cy="125635"/>
            <a:chOff x="962635" y="4616735"/>
            <a:chExt cx="2008365" cy="324433"/>
          </a:xfrm>
        </p:grpSpPr>
        <p:grpSp>
          <p:nvGrpSpPr>
            <p:cNvPr id="423" name="グループ化 88"/>
            <p:cNvGrpSpPr>
              <a:grpSpLocks/>
            </p:cNvGrpSpPr>
            <p:nvPr/>
          </p:nvGrpSpPr>
          <p:grpSpPr bwMode="auto">
            <a:xfrm>
              <a:off x="962635" y="4787750"/>
              <a:ext cx="1866457" cy="153418"/>
              <a:chOff x="5575944" y="5070012"/>
              <a:chExt cx="1866457" cy="153418"/>
            </a:xfrm>
          </p:grpSpPr>
          <p:sp>
            <p:nvSpPr>
              <p:cNvPr id="450" name="直方体 449"/>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1" name="フローチャート : 直接アクセス記憶 450"/>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2" name="フローチャート : 直接アクセス記憶 451"/>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3" name="フローチャート : 直接アクセス記憶 452"/>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4" name="フローチャート : 直接アクセス記憶 453"/>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5" name="フローチャート : 直接アクセス記憶 454"/>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6" name="フローチャート : 直接アクセス記憶 455"/>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7" name="フローチャート : 直接アクセス記憶 456"/>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8" name="フローチャート : 直接アクセス記憶 457"/>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9" name="フローチャート : 直接アクセス記憶 458"/>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0" name="フローチャート : 直接アクセス記憶 459"/>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1" name="フローチャート : 直接アクセス記憶 460"/>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2" name="フローチャート : 直接アクセス記憶 461"/>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フローチャート : 直接アクセス記憶 462"/>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4" name="フローチャート : 直接アクセス記憶 463"/>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5" name="フローチャート : 直接アクセス記憶 464"/>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6" name="フローチャート : 直接アクセス記憶 465"/>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7" name="フローチャート : 直接アクセス記憶 466"/>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8" name="フローチャート : 直接アクセス記憶 467"/>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9" name="フローチャート : 直接アクセス記憶 468"/>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0" name="フローチャート : 直接アクセス記憶 469"/>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1" name="フローチャート : 直接アクセス記憶 470"/>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2" name="フローチャート : 直接アクセス記憶 471"/>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3" name="フローチャート : 直接アクセス記憶 472"/>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4" name="正方形/長方形 473"/>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24" name="グループ化 89"/>
            <p:cNvGrpSpPr>
              <a:grpSpLocks/>
            </p:cNvGrpSpPr>
            <p:nvPr/>
          </p:nvGrpSpPr>
          <p:grpSpPr bwMode="auto">
            <a:xfrm>
              <a:off x="1104543" y="4616735"/>
              <a:ext cx="1866457" cy="153418"/>
              <a:chOff x="5575944" y="5070012"/>
              <a:chExt cx="1866457" cy="153418"/>
            </a:xfrm>
          </p:grpSpPr>
          <p:sp>
            <p:nvSpPr>
              <p:cNvPr id="425" name="直方体 424"/>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6" name="フローチャート : 直接アクセス記憶 425"/>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7" name="フローチャート : 直接アクセス記憶 426"/>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8" name="フローチャート : 直接アクセス記憶 427"/>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9" name="フローチャート : 直接アクセス記憶 428"/>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0" name="フローチャート : 直接アクセス記憶 429"/>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1" name="フローチャート : 直接アクセス記憶 430"/>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2" name="フローチャート : 直接アクセス記憶 431"/>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3" name="フローチャート : 直接アクセス記憶 432"/>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4" name="フローチャート : 直接アクセス記憶 433"/>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5" name="フローチャート : 直接アクセス記憶 434"/>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6" name="フローチャート : 直接アクセス記憶 435"/>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7" name="フローチャート : 直接アクセス記憶 436"/>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8" name="フローチャート : 直接アクセス記憶 437"/>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9" name="フローチャート : 直接アクセス記憶 438"/>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0" name="フローチャート : 直接アクセス記憶 439"/>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1" name="フローチャート : 直接アクセス記憶 440"/>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2" name="フローチャート : 直接アクセス記憶 441"/>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3" name="フローチャート : 直接アクセス記憶 442"/>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4" name="フローチャート : 直接アクセス記憶 443"/>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5" name="フローチャート : 直接アクセス記憶 444"/>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6" name="フローチャート : 直接アクセス記憶 445"/>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7" name="フローチャート : 直接アクセス記憶 446"/>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8" name="フローチャート : 直接アクセス記憶 447"/>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9" name="正方形/長方形 448"/>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31" name="正方形/長方形 330"/>
          <p:cNvSpPr/>
          <p:nvPr/>
        </p:nvSpPr>
        <p:spPr bwMode="auto">
          <a:xfrm rot="5400000">
            <a:off x="4045601" y="2934841"/>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正方形/長方形 331"/>
          <p:cNvSpPr/>
          <p:nvPr/>
        </p:nvSpPr>
        <p:spPr bwMode="auto">
          <a:xfrm>
            <a:off x="3282897" y="229655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33" name="グループ化 73"/>
          <p:cNvGrpSpPr>
            <a:grpSpLocks/>
          </p:cNvGrpSpPr>
          <p:nvPr/>
        </p:nvGrpSpPr>
        <p:grpSpPr bwMode="auto">
          <a:xfrm>
            <a:off x="3317918" y="2170919"/>
            <a:ext cx="925137" cy="121940"/>
            <a:chOff x="920040" y="4616735"/>
            <a:chExt cx="2050960" cy="324269"/>
          </a:xfrm>
        </p:grpSpPr>
        <p:grpSp>
          <p:nvGrpSpPr>
            <p:cNvPr id="371" name="グループ化 88"/>
            <p:cNvGrpSpPr>
              <a:grpSpLocks/>
            </p:cNvGrpSpPr>
            <p:nvPr/>
          </p:nvGrpSpPr>
          <p:grpSpPr bwMode="auto">
            <a:xfrm>
              <a:off x="920040" y="4788554"/>
              <a:ext cx="1909661" cy="152450"/>
              <a:chOff x="5533349" y="5070816"/>
              <a:chExt cx="1909661" cy="152450"/>
            </a:xfrm>
          </p:grpSpPr>
          <p:sp>
            <p:nvSpPr>
              <p:cNvPr id="398" name="直方体 397"/>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9" name="フローチャート : 直接アクセス記憶 398"/>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0" name="フローチャート : 直接アクセス記憶 399"/>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1" name="フローチャート : 直接アクセス記憶 400"/>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2" name="フローチャート : 直接アクセス記憶 401"/>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3" name="フローチャート : 直接アクセス記憶 402"/>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4" name="フローチャート : 直接アクセス記憶 403"/>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5" name="フローチャート : 直接アクセス記憶 404"/>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6" name="フローチャート : 直接アクセス記憶 405"/>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7" name="フローチャート : 直接アクセス記憶 406"/>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8" name="フローチャート : 直接アクセス記憶 407"/>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9" name="フローチャート : 直接アクセス記憶 408"/>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0" name="フローチャート : 直接アクセス記憶 409"/>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1" name="フローチャート : 直接アクセス記憶 410"/>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2" name="フローチャート : 直接アクセス記憶 411"/>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3" name="フローチャート : 直接アクセス記憶 412"/>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4" name="フローチャート : 直接アクセス記憶 413"/>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5" name="フローチャート : 直接アクセス記憶 414"/>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6" name="フローチャート : 直接アクセス記憶 415"/>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7" name="フローチャート : 直接アクセス記憶 416"/>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8" name="フローチャート : 直接アクセス記憶 417"/>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9" name="フローチャート : 直接アクセス記憶 418"/>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0" name="フローチャート : 直接アクセス記憶 419"/>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1" name="フローチャート : 直接アクセス記憶 420"/>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2" name="正方形/長方形 421"/>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72" name="グループ化 89"/>
            <p:cNvGrpSpPr>
              <a:grpSpLocks/>
            </p:cNvGrpSpPr>
            <p:nvPr/>
          </p:nvGrpSpPr>
          <p:grpSpPr bwMode="auto">
            <a:xfrm>
              <a:off x="1104543" y="4616735"/>
              <a:ext cx="1866457" cy="153418"/>
              <a:chOff x="5575944" y="5070012"/>
              <a:chExt cx="1866457" cy="153418"/>
            </a:xfrm>
          </p:grpSpPr>
          <p:sp>
            <p:nvSpPr>
              <p:cNvPr id="373" name="直方体 37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4" name="フローチャート : 直接アクセス記憶 373"/>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5" name="フローチャート : 直接アクセス記憶 374"/>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6" name="フローチャート : 直接アクセス記憶 375"/>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7" name="フローチャート : 直接アクセス記憶 376"/>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8" name="フローチャート : 直接アクセス記憶 377"/>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9" name="フローチャート : 直接アクセス記憶 378"/>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0" name="フローチャート : 直接アクセス記憶 379"/>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1" name="フローチャート : 直接アクセス記憶 380"/>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2" name="フローチャート : 直接アクセス記憶 381"/>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3" name="フローチャート : 直接アクセス記憶 382"/>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4" name="フローチャート : 直接アクセス記憶 383"/>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5" name="フローチャート : 直接アクセス記憶 384"/>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6" name="フローチャート : 直接アクセス記憶 385"/>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7" name="フローチャート : 直接アクセス記憶 386"/>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8" name="フローチャート : 直接アクセス記憶 387"/>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9" name="フローチャート : 直接アクセス記憶 388"/>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0" name="フローチャート : 直接アクセス記憶 389"/>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1" name="フローチャート : 直接アクセス記憶 390"/>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2" name="フローチャート : 直接アクセス記憶 391"/>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3" name="フローチャート : 直接アクセス記憶 392"/>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4" name="フローチャート : 直接アクセス記憶 393"/>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5" name="フローチャート : 直接アクセス記憶 394"/>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6" name="フローチャート : 直接アクセス記憶 395"/>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7" name="正方形/長方形 396"/>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34" name="正方形/長方形 333"/>
          <p:cNvSpPr/>
          <p:nvPr/>
        </p:nvSpPr>
        <p:spPr bwMode="auto">
          <a:xfrm rot="8040868">
            <a:off x="4078246" y="2225929"/>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5" name="正方形/長方形 334"/>
          <p:cNvSpPr/>
          <p:nvPr/>
        </p:nvSpPr>
        <p:spPr bwMode="auto">
          <a:xfrm rot="8040868">
            <a:off x="3261821" y="2224081"/>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6" name="正方形/長方形 335"/>
          <p:cNvSpPr/>
          <p:nvPr/>
        </p:nvSpPr>
        <p:spPr bwMode="auto">
          <a:xfrm rot="5400000">
            <a:off x="3876496" y="2467403"/>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7" name="正方形/長方形 336"/>
          <p:cNvSpPr/>
          <p:nvPr/>
        </p:nvSpPr>
        <p:spPr bwMode="auto">
          <a:xfrm>
            <a:off x="3451435" y="208777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8" name="正方形/長方形 337"/>
          <p:cNvSpPr/>
          <p:nvPr/>
        </p:nvSpPr>
        <p:spPr bwMode="auto">
          <a:xfrm>
            <a:off x="3284356" y="224790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47" name="グループ化 346"/>
          <p:cNvGrpSpPr/>
          <p:nvPr/>
        </p:nvGrpSpPr>
        <p:grpSpPr>
          <a:xfrm>
            <a:off x="3406489" y="1659833"/>
            <a:ext cx="720510" cy="627741"/>
            <a:chOff x="5286749" y="2465713"/>
            <a:chExt cx="1742367" cy="2030640"/>
          </a:xfrm>
        </p:grpSpPr>
        <p:sp>
          <p:nvSpPr>
            <p:cNvPr id="362" name="直方体 361"/>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直方体 362"/>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直方体 363"/>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直方体 364"/>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直方体 365"/>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7" name="直方体 366"/>
            <p:cNvSpPr/>
            <p:nvPr/>
          </p:nvSpPr>
          <p:spPr>
            <a:xfrm>
              <a:off x="5292081" y="2465713"/>
              <a:ext cx="1720697"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テキスト ボックス 367"/>
            <p:cNvSpPr txBox="1"/>
            <p:nvPr/>
          </p:nvSpPr>
          <p:spPr>
            <a:xfrm>
              <a:off x="5554644" y="2665652"/>
              <a:ext cx="1199922" cy="64714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69" name="テキスト ボックス 368"/>
            <p:cNvSpPr txBox="1"/>
            <p:nvPr/>
          </p:nvSpPr>
          <p:spPr>
            <a:xfrm>
              <a:off x="5535639" y="3231732"/>
              <a:ext cx="1199922" cy="64714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70" name="テキスト ボックス 369"/>
            <p:cNvSpPr txBox="1"/>
            <p:nvPr/>
          </p:nvSpPr>
          <p:spPr>
            <a:xfrm>
              <a:off x="5535639" y="3849208"/>
              <a:ext cx="1199922" cy="64714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351" name="正方形/長方形 350"/>
          <p:cNvSpPr/>
          <p:nvPr/>
        </p:nvSpPr>
        <p:spPr bwMode="auto">
          <a:xfrm>
            <a:off x="3292381" y="2877926"/>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 name="グループ化 7"/>
          <p:cNvGrpSpPr/>
          <p:nvPr/>
        </p:nvGrpSpPr>
        <p:grpSpPr>
          <a:xfrm>
            <a:off x="2623576" y="2353153"/>
            <a:ext cx="720510" cy="612077"/>
            <a:chOff x="3320650" y="2271265"/>
            <a:chExt cx="720510" cy="612077"/>
          </a:xfrm>
        </p:grpSpPr>
        <p:grpSp>
          <p:nvGrpSpPr>
            <p:cNvPr id="348" name="グループ化 347"/>
            <p:cNvGrpSpPr/>
            <p:nvPr/>
          </p:nvGrpSpPr>
          <p:grpSpPr>
            <a:xfrm>
              <a:off x="3320650" y="2271265"/>
              <a:ext cx="720510" cy="599462"/>
              <a:chOff x="5286749" y="2465713"/>
              <a:chExt cx="1742367" cy="1939159"/>
            </a:xfrm>
          </p:grpSpPr>
          <p:sp>
            <p:nvSpPr>
              <p:cNvPr id="356" name="直方体 355"/>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直方体 356"/>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直方体 357"/>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直方体 358"/>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直方体 359"/>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1" name="直方体 360"/>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2" name="テキスト ボックス 351"/>
            <p:cNvSpPr txBox="1"/>
            <p:nvPr/>
          </p:nvSpPr>
          <p:spPr>
            <a:xfrm>
              <a:off x="3431678" y="2333752"/>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53" name="テキスト ボックス 352"/>
            <p:cNvSpPr txBox="1"/>
            <p:nvPr/>
          </p:nvSpPr>
          <p:spPr>
            <a:xfrm>
              <a:off x="3431678" y="2508427"/>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54" name="テキスト ボックス 353"/>
            <p:cNvSpPr txBox="1"/>
            <p:nvPr/>
          </p:nvSpPr>
          <p:spPr>
            <a:xfrm>
              <a:off x="3431678" y="2683287"/>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355" name="正方形/長方形 354"/>
          <p:cNvSpPr/>
          <p:nvPr/>
        </p:nvSpPr>
        <p:spPr bwMode="auto">
          <a:xfrm>
            <a:off x="3275072" y="2873748"/>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0" name="正方形/長方形 349"/>
          <p:cNvSpPr/>
          <p:nvPr/>
        </p:nvSpPr>
        <p:spPr bwMode="auto">
          <a:xfrm rot="5400000">
            <a:off x="3727704" y="2615711"/>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9" name="正方形/長方形 168"/>
          <p:cNvSpPr/>
          <p:nvPr/>
        </p:nvSpPr>
        <p:spPr bwMode="auto">
          <a:xfrm>
            <a:off x="2377532" y="2363656"/>
            <a:ext cx="846391" cy="671037"/>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1" name="正方形/長方形 340"/>
          <p:cNvSpPr/>
          <p:nvPr/>
        </p:nvSpPr>
        <p:spPr bwMode="auto">
          <a:xfrm rot="8040868">
            <a:off x="3136162" y="2680594"/>
            <a:ext cx="168922"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2" name="正方形/長方形 341"/>
          <p:cNvSpPr/>
          <p:nvPr/>
        </p:nvSpPr>
        <p:spPr bwMode="auto">
          <a:xfrm rot="18988572">
            <a:off x="3083653" y="3199440"/>
            <a:ext cx="112768" cy="573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3" name="正方形/長方形 342"/>
          <p:cNvSpPr/>
          <p:nvPr/>
        </p:nvSpPr>
        <p:spPr bwMode="auto">
          <a:xfrm rot="5400000">
            <a:off x="2694534" y="2775524"/>
            <a:ext cx="888686" cy="490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4" name="正方形/長方形 343"/>
          <p:cNvSpPr/>
          <p:nvPr/>
        </p:nvSpPr>
        <p:spPr bwMode="auto">
          <a:xfrm rot="8040868">
            <a:off x="3143235" y="2510319"/>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5" name="正方形/長方形 344"/>
          <p:cNvSpPr/>
          <p:nvPr/>
        </p:nvSpPr>
        <p:spPr bwMode="auto">
          <a:xfrm rot="8040868">
            <a:off x="3135607" y="2799299"/>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6" name="正方形/長方形 345"/>
          <p:cNvSpPr/>
          <p:nvPr/>
        </p:nvSpPr>
        <p:spPr bwMode="auto">
          <a:xfrm rot="5400000">
            <a:off x="3116963" y="2534848"/>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9" name="正方形/長方形 348"/>
          <p:cNvSpPr/>
          <p:nvPr/>
        </p:nvSpPr>
        <p:spPr bwMode="auto">
          <a:xfrm rot="5400000">
            <a:off x="3116325" y="2831404"/>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8" name="正方形/長方形 167"/>
          <p:cNvSpPr/>
          <p:nvPr/>
        </p:nvSpPr>
        <p:spPr>
          <a:xfrm>
            <a:off x="2367215" y="1682433"/>
            <a:ext cx="848889" cy="6635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平行四辺形 166"/>
          <p:cNvSpPr/>
          <p:nvPr/>
        </p:nvSpPr>
        <p:spPr>
          <a:xfrm>
            <a:off x="2360321" y="1494664"/>
            <a:ext cx="1056303" cy="188545"/>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0" name="グループ化 569"/>
          <p:cNvGrpSpPr/>
          <p:nvPr/>
        </p:nvGrpSpPr>
        <p:grpSpPr>
          <a:xfrm>
            <a:off x="272560" y="2272792"/>
            <a:ext cx="1112867" cy="1261949"/>
            <a:chOff x="5028518" y="2191336"/>
            <a:chExt cx="2870991" cy="3846473"/>
          </a:xfrm>
        </p:grpSpPr>
        <p:sp>
          <p:nvSpPr>
            <p:cNvPr id="571" name="直方体 570"/>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3" name="グループ化 572"/>
            <p:cNvGrpSpPr/>
            <p:nvPr/>
          </p:nvGrpSpPr>
          <p:grpSpPr>
            <a:xfrm>
              <a:off x="5059850" y="2201134"/>
              <a:ext cx="2839659" cy="3836675"/>
              <a:chOff x="5059850" y="2201134"/>
              <a:chExt cx="2839659" cy="3836675"/>
            </a:xfrm>
          </p:grpSpPr>
          <p:sp>
            <p:nvSpPr>
              <p:cNvPr id="588" name="正方形/長方形 587"/>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正方形/長方形 588"/>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正方形/長方形 589"/>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平行四辺形 590"/>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正方形/長方形 591"/>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正方形/長方形 592"/>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正方形/長方形 593"/>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正方形/長方形 594"/>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4" name="正方形/長方形 573"/>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平行四辺形 575"/>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正方形/長方形 576"/>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正方形/長方形 577"/>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正方形/長方形 578"/>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正方形/長方形 579"/>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正方形/長方形 580"/>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直方体 581"/>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平行四辺形 583"/>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直方体 584"/>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直方体 585"/>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フローチャート : 直接アクセス記憶 586"/>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6" name="グループ化 595"/>
          <p:cNvGrpSpPr/>
          <p:nvPr/>
        </p:nvGrpSpPr>
        <p:grpSpPr>
          <a:xfrm>
            <a:off x="1200775" y="3161925"/>
            <a:ext cx="966881" cy="339233"/>
            <a:chOff x="6372261" y="5513353"/>
            <a:chExt cx="2016224" cy="532051"/>
          </a:xfrm>
        </p:grpSpPr>
        <p:grpSp>
          <p:nvGrpSpPr>
            <p:cNvPr id="597" name="グループ化 596"/>
            <p:cNvGrpSpPr/>
            <p:nvPr/>
          </p:nvGrpSpPr>
          <p:grpSpPr>
            <a:xfrm>
              <a:off x="6372261" y="5621677"/>
              <a:ext cx="2016224" cy="423727"/>
              <a:chOff x="3563888" y="359923"/>
              <a:chExt cx="2016224" cy="423727"/>
            </a:xfrm>
          </p:grpSpPr>
          <p:sp>
            <p:nvSpPr>
              <p:cNvPr id="669" name="直方体 668"/>
              <p:cNvSpPr/>
              <p:nvPr/>
            </p:nvSpPr>
            <p:spPr>
              <a:xfrm>
                <a:off x="3707904" y="566715"/>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台形 669"/>
              <p:cNvSpPr/>
              <p:nvPr/>
            </p:nvSpPr>
            <p:spPr>
              <a:xfrm>
                <a:off x="3636435" y="5428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台形 670"/>
              <p:cNvSpPr/>
              <p:nvPr/>
            </p:nvSpPr>
            <p:spPr>
              <a:xfrm>
                <a:off x="3635896" y="70055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台形 671"/>
              <p:cNvSpPr/>
              <p:nvPr/>
            </p:nvSpPr>
            <p:spPr>
              <a:xfrm flipV="1">
                <a:off x="3635896" y="66780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台形 672"/>
              <p:cNvSpPr/>
              <p:nvPr/>
            </p:nvSpPr>
            <p:spPr>
              <a:xfrm>
                <a:off x="3635896" y="6321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台形 673"/>
              <p:cNvSpPr/>
              <p:nvPr/>
            </p:nvSpPr>
            <p:spPr>
              <a:xfrm flipV="1">
                <a:off x="3636435" y="58643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台形 674"/>
              <p:cNvSpPr/>
              <p:nvPr/>
            </p:nvSpPr>
            <p:spPr>
              <a:xfrm flipV="1">
                <a:off x="3636435" y="49709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台形 675"/>
              <p:cNvSpPr/>
              <p:nvPr/>
            </p:nvSpPr>
            <p:spPr>
              <a:xfrm>
                <a:off x="3636435" y="46226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台形 676"/>
              <p:cNvSpPr/>
              <p:nvPr/>
            </p:nvSpPr>
            <p:spPr>
              <a:xfrm>
                <a:off x="3803633" y="5362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台形 677"/>
              <p:cNvSpPr/>
              <p:nvPr/>
            </p:nvSpPr>
            <p:spPr>
              <a:xfrm flipV="1">
                <a:off x="3803633" y="50348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台形 678"/>
              <p:cNvSpPr/>
              <p:nvPr/>
            </p:nvSpPr>
            <p:spPr>
              <a:xfrm>
                <a:off x="3803633" y="46783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台形 679"/>
              <p:cNvSpPr/>
              <p:nvPr/>
            </p:nvSpPr>
            <p:spPr>
              <a:xfrm flipV="1">
                <a:off x="3804172" y="42211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平行四辺形 680"/>
              <p:cNvSpPr/>
              <p:nvPr/>
            </p:nvSpPr>
            <p:spPr>
              <a:xfrm>
                <a:off x="5125166" y="564257"/>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直方体 681"/>
              <p:cNvSpPr/>
              <p:nvPr/>
            </p:nvSpPr>
            <p:spPr>
              <a:xfrm>
                <a:off x="3563888" y="359923"/>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8" name="グループ化 597"/>
            <p:cNvGrpSpPr/>
            <p:nvPr/>
          </p:nvGrpSpPr>
          <p:grpSpPr>
            <a:xfrm>
              <a:off x="6384477" y="5513353"/>
              <a:ext cx="2004007" cy="311079"/>
              <a:chOff x="6384478" y="5513353"/>
              <a:chExt cx="1909136" cy="311079"/>
            </a:xfrm>
          </p:grpSpPr>
          <p:sp>
            <p:nvSpPr>
              <p:cNvPr id="599" name="正方形/長方形 598"/>
              <p:cNvSpPr/>
              <p:nvPr/>
            </p:nvSpPr>
            <p:spPr>
              <a:xfrm rot="18957577" flipV="1">
                <a:off x="6384478" y="5641909"/>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p:cNvSpPr/>
              <p:nvPr/>
            </p:nvSpPr>
            <p:spPr bwMode="auto">
              <a:xfrm rot="5400000">
                <a:off x="6646172" y="5552772"/>
                <a:ext cx="10915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1" name="正方形/長方形 600"/>
              <p:cNvSpPr/>
              <p:nvPr/>
            </p:nvSpPr>
            <p:spPr bwMode="auto">
              <a:xfrm rot="8040868">
                <a:off x="6708710" y="5709651"/>
                <a:ext cx="116329" cy="3992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2" name="正方形/長方形 601"/>
              <p:cNvSpPr/>
              <p:nvPr/>
            </p:nvSpPr>
            <p:spPr bwMode="auto">
              <a:xfrm>
                <a:off x="6701481" y="5592780"/>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3" name="正方形/長方形 602"/>
              <p:cNvSpPr/>
              <p:nvPr/>
            </p:nvSpPr>
            <p:spPr bwMode="auto">
              <a:xfrm>
                <a:off x="6412374" y="5780247"/>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04" name="グループ化 73"/>
              <p:cNvGrpSpPr>
                <a:grpSpLocks/>
              </p:cNvGrpSpPr>
              <p:nvPr/>
            </p:nvGrpSpPr>
            <p:grpSpPr bwMode="auto">
              <a:xfrm>
                <a:off x="6425290" y="5609519"/>
                <a:ext cx="1745661" cy="165707"/>
                <a:chOff x="920040" y="4616735"/>
                <a:chExt cx="2050960" cy="324269"/>
              </a:xfrm>
            </p:grpSpPr>
            <p:grpSp>
              <p:nvGrpSpPr>
                <p:cNvPr id="611" name="グループ化 88"/>
                <p:cNvGrpSpPr>
                  <a:grpSpLocks/>
                </p:cNvGrpSpPr>
                <p:nvPr/>
              </p:nvGrpSpPr>
              <p:grpSpPr bwMode="auto">
                <a:xfrm>
                  <a:off x="920040" y="4788554"/>
                  <a:ext cx="1909661" cy="152450"/>
                  <a:chOff x="5533349" y="5070816"/>
                  <a:chExt cx="1909661" cy="152450"/>
                </a:xfrm>
              </p:grpSpPr>
              <p:sp>
                <p:nvSpPr>
                  <p:cNvPr id="644" name="直方体 643"/>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5" name="フローチャート : 直接アクセス記憶 644"/>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6" name="フローチャート : 直接アクセス記憶 645"/>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7" name="フローチャート : 直接アクセス記憶 646"/>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8" name="フローチャート : 直接アクセス記憶 647"/>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9" name="フローチャート : 直接アクセス記憶 648"/>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0" name="フローチャート : 直接アクセス記憶 649"/>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1" name="フローチャート : 直接アクセス記憶 650"/>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2" name="フローチャート : 直接アクセス記憶 651"/>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3" name="フローチャート : 直接アクセス記憶 652"/>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4" name="フローチャート : 直接アクセス記憶 653"/>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5" name="フローチャート : 直接アクセス記憶 654"/>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6" name="フローチャート : 直接アクセス記憶 655"/>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7" name="フローチャート : 直接アクセス記憶 656"/>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8" name="フローチャート : 直接アクセス記憶 657"/>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9" name="フローチャート : 直接アクセス記憶 658"/>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0" name="フローチャート : 直接アクセス記憶 659"/>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1" name="フローチャート : 直接アクセス記憶 660"/>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2" name="フローチャート : 直接アクセス記憶 661"/>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3" name="フローチャート : 直接アクセス記憶 662"/>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4" name="フローチャート : 直接アクセス記憶 663"/>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5" name="フローチャート : 直接アクセス記憶 664"/>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6" name="フローチャート : 直接アクセス記憶 665"/>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7" name="フローチャート : 直接アクセス記憶 666"/>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8" name="正方形/長方形 667"/>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12" name="グループ化 89"/>
                <p:cNvGrpSpPr>
                  <a:grpSpLocks/>
                </p:cNvGrpSpPr>
                <p:nvPr/>
              </p:nvGrpSpPr>
              <p:grpSpPr bwMode="auto">
                <a:xfrm>
                  <a:off x="1104543" y="4616735"/>
                  <a:ext cx="1866457" cy="153418"/>
                  <a:chOff x="5575944" y="5070012"/>
                  <a:chExt cx="1866457" cy="153418"/>
                </a:xfrm>
              </p:grpSpPr>
              <p:sp>
                <p:nvSpPr>
                  <p:cNvPr id="613" name="直方体 61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4" name="フローチャート : 直接アクセス記憶 613"/>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5" name="フローチャート : 直接アクセス記憶 614"/>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6" name="フローチャート : 直接アクセス記憶 615"/>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7" name="フローチャート : 直接アクセス記憶 616"/>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8" name="フローチャート : 直接アクセス記憶 617"/>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9" name="フローチャート : 直接アクセス記憶 618"/>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0" name="フローチャート : 直接アクセス記憶 619"/>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1" name="フローチャート : 直接アクセス記憶 620"/>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2" name="フローチャート : 直接アクセス記憶 621"/>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3" name="フローチャート : 直接アクセス記憶 622"/>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4" name="フローチャート : 直接アクセス記憶 623"/>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5" name="フローチャート : 直接アクセス記憶 624"/>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8" name="フローチャート : 直接アクセス記憶 627"/>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3" name="フローチャート : 直接アクセス記憶 632"/>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4" name="フローチャート : 直接アクセス記憶 633"/>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5" name="フローチャート : 直接アクセス記憶 634"/>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6" name="フローチャート : 直接アクセス記憶 635"/>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7" name="フローチャート : 直接アクセス記憶 636"/>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8" name="フローチャート : 直接アクセス記憶 637"/>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9" name="フローチャート : 直接アクセス記憶 638"/>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0" name="フローチャート : 直接アクセス記憶 639"/>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1" name="フローチャート : 直接アクセス記憶 640"/>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2" name="フローチャート : 直接アクセス記憶 641"/>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3" name="正方形/長方形 642"/>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605" name="正方形/長方形 604"/>
              <p:cNvSpPr/>
              <p:nvPr/>
            </p:nvSpPr>
            <p:spPr bwMode="auto">
              <a:xfrm rot="5400000">
                <a:off x="6357882"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6" name="正方形/長方形 605"/>
              <p:cNvSpPr/>
              <p:nvPr/>
            </p:nvSpPr>
            <p:spPr bwMode="auto">
              <a:xfrm>
                <a:off x="6677226" y="5513353"/>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7" name="正方形/長方形 606"/>
              <p:cNvSpPr/>
              <p:nvPr/>
            </p:nvSpPr>
            <p:spPr bwMode="auto">
              <a:xfrm>
                <a:off x="6415127" y="5714131"/>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8" name="正方形/長方形 607"/>
              <p:cNvSpPr/>
              <p:nvPr/>
            </p:nvSpPr>
            <p:spPr bwMode="auto">
              <a:xfrm rot="5400000">
                <a:off x="8173288" y="5565293"/>
                <a:ext cx="13181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9" name="正方形/長方形 608"/>
              <p:cNvSpPr/>
              <p:nvPr/>
            </p:nvSpPr>
            <p:spPr>
              <a:xfrm rot="19123846" flipV="1">
                <a:off x="7915641" y="5676808"/>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正方形/長方形 609"/>
              <p:cNvSpPr/>
              <p:nvPr/>
            </p:nvSpPr>
            <p:spPr bwMode="auto">
              <a:xfrm rot="5400000">
                <a:off x="7915899"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40" name="正方形/長方形 339"/>
          <p:cNvSpPr/>
          <p:nvPr/>
        </p:nvSpPr>
        <p:spPr bwMode="auto">
          <a:xfrm rot="8040868">
            <a:off x="3130681" y="2315277"/>
            <a:ext cx="166898"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09" name="グループ化 1808"/>
          <p:cNvGrpSpPr/>
          <p:nvPr/>
        </p:nvGrpSpPr>
        <p:grpSpPr>
          <a:xfrm>
            <a:off x="2034190" y="2446211"/>
            <a:ext cx="1056778" cy="1041419"/>
            <a:chOff x="4427984" y="2142381"/>
            <a:chExt cx="1056778" cy="1041419"/>
          </a:xfrm>
        </p:grpSpPr>
        <p:sp>
          <p:nvSpPr>
            <p:cNvPr id="1810" name="正方形/長方形 1809"/>
            <p:cNvSpPr/>
            <p:nvPr/>
          </p:nvSpPr>
          <p:spPr bwMode="auto">
            <a:xfrm rot="8040868">
              <a:off x="5394927" y="2302352"/>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1" name="正方形/長方形 1810"/>
            <p:cNvSpPr/>
            <p:nvPr/>
          </p:nvSpPr>
          <p:spPr bwMode="auto">
            <a:xfrm rot="8040868">
              <a:off x="5387299" y="2591332"/>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2" name="正方形/長方形 1811"/>
            <p:cNvSpPr/>
            <p:nvPr/>
          </p:nvSpPr>
          <p:spPr bwMode="auto">
            <a:xfrm rot="5400000">
              <a:off x="4303009" y="261709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3" name="正方形/長方形 1812"/>
            <p:cNvSpPr/>
            <p:nvPr/>
          </p:nvSpPr>
          <p:spPr>
            <a:xfrm rot="8040868">
              <a:off x="4411241" y="2963770"/>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4" name="正方形/長方形 1813"/>
            <p:cNvSpPr/>
            <p:nvPr/>
          </p:nvSpPr>
          <p:spPr bwMode="auto">
            <a:xfrm rot="5400000">
              <a:off x="4223455" y="251948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5" name="正方形/長方形 1814"/>
            <p:cNvSpPr/>
            <p:nvPr/>
          </p:nvSpPr>
          <p:spPr bwMode="auto">
            <a:xfrm rot="8040868">
              <a:off x="4415631" y="2973682"/>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6" name="正方形/長方形 1815"/>
            <p:cNvSpPr/>
            <p:nvPr/>
          </p:nvSpPr>
          <p:spPr bwMode="auto">
            <a:xfrm rot="8040868">
              <a:off x="4582540" y="230331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17" name="グループ化 54"/>
            <p:cNvGrpSpPr>
              <a:grpSpLocks/>
            </p:cNvGrpSpPr>
            <p:nvPr/>
          </p:nvGrpSpPr>
          <p:grpSpPr bwMode="auto">
            <a:xfrm>
              <a:off x="5259003" y="2952852"/>
              <a:ext cx="138625" cy="121940"/>
              <a:chOff x="3910231" y="5138394"/>
              <a:chExt cx="301729" cy="315214"/>
            </a:xfrm>
          </p:grpSpPr>
          <p:sp>
            <p:nvSpPr>
              <p:cNvPr id="1956" name="フローチャート : 結合子 1955"/>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7" name="フローチャート : 結合子 1956"/>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8" name="フローチャート : 結合子 1957"/>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9" name="フローチャート: 手作業 1958"/>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18" name="グループ化 56"/>
            <p:cNvGrpSpPr>
              <a:grpSpLocks/>
            </p:cNvGrpSpPr>
            <p:nvPr/>
          </p:nvGrpSpPr>
          <p:grpSpPr bwMode="auto">
            <a:xfrm>
              <a:off x="4471761" y="3060012"/>
              <a:ext cx="138625" cy="123788"/>
              <a:chOff x="999802" y="4983409"/>
              <a:chExt cx="301729" cy="319103"/>
            </a:xfrm>
          </p:grpSpPr>
          <p:grpSp>
            <p:nvGrpSpPr>
              <p:cNvPr id="1951" name="グループ化 149"/>
              <p:cNvGrpSpPr>
                <a:grpSpLocks/>
              </p:cNvGrpSpPr>
              <p:nvPr/>
            </p:nvGrpSpPr>
            <p:grpSpPr bwMode="auto">
              <a:xfrm>
                <a:off x="999802" y="4988192"/>
                <a:ext cx="301729" cy="314320"/>
                <a:chOff x="2792769" y="4986888"/>
                <a:chExt cx="301729" cy="314320"/>
              </a:xfrm>
            </p:grpSpPr>
            <p:sp>
              <p:nvSpPr>
                <p:cNvPr id="1953" name="フローチャート : 結合子 1952"/>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4" name="フローチャート : 結合子 1953"/>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5" name="フローチャート : 結合子 1954"/>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52" name="フローチャート: 手作業 1951"/>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819" name="正方形/長方形 1818"/>
            <p:cNvSpPr/>
            <p:nvPr/>
          </p:nvSpPr>
          <p:spPr bwMode="auto">
            <a:xfrm>
              <a:off x="4492919" y="3000890"/>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0" name="正方形/長方形 1819"/>
            <p:cNvSpPr/>
            <p:nvPr/>
          </p:nvSpPr>
          <p:spPr bwMode="auto">
            <a:xfrm>
              <a:off x="4446954" y="3047695"/>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1" name="正方形/長方形 1820"/>
            <p:cNvSpPr/>
            <p:nvPr/>
          </p:nvSpPr>
          <p:spPr bwMode="auto">
            <a:xfrm rot="5400000">
              <a:off x="4373898" y="299031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2" name="平行四辺形 1821"/>
            <p:cNvSpPr/>
            <p:nvPr/>
          </p:nvSpPr>
          <p:spPr bwMode="auto">
            <a:xfrm>
              <a:off x="5145914" y="299965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3" name="平行四辺形 1822"/>
            <p:cNvSpPr/>
            <p:nvPr/>
          </p:nvSpPr>
          <p:spPr bwMode="auto">
            <a:xfrm>
              <a:off x="4466654" y="3002737"/>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4" name="平行四辺形 1823"/>
            <p:cNvSpPr/>
            <p:nvPr/>
          </p:nvSpPr>
          <p:spPr bwMode="auto">
            <a:xfrm>
              <a:off x="5248059" y="2906663"/>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5" name="正方形/長方形 1824"/>
            <p:cNvSpPr/>
            <p:nvPr/>
          </p:nvSpPr>
          <p:spPr bwMode="auto">
            <a:xfrm rot="8040868" flipV="1">
              <a:off x="5225638" y="2962289"/>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6" name="正方形/長方形 1825"/>
            <p:cNvSpPr/>
            <p:nvPr/>
          </p:nvSpPr>
          <p:spPr bwMode="auto">
            <a:xfrm>
              <a:off x="4590686" y="279519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7" name="正方形/長方形 1826"/>
            <p:cNvSpPr/>
            <p:nvPr/>
          </p:nvSpPr>
          <p:spPr bwMode="auto">
            <a:xfrm>
              <a:off x="4590686" y="221320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28" name="グループ化 72"/>
            <p:cNvGrpSpPr>
              <a:grpSpLocks/>
            </p:cNvGrpSpPr>
            <p:nvPr/>
          </p:nvGrpSpPr>
          <p:grpSpPr bwMode="auto">
            <a:xfrm>
              <a:off x="5145914" y="3061860"/>
              <a:ext cx="138625" cy="121940"/>
              <a:chOff x="2792769" y="4985994"/>
              <a:chExt cx="301729" cy="315214"/>
            </a:xfrm>
          </p:grpSpPr>
          <p:grpSp>
            <p:nvGrpSpPr>
              <p:cNvPr id="1946" name="グループ化 140"/>
              <p:cNvGrpSpPr>
                <a:grpSpLocks/>
              </p:cNvGrpSpPr>
              <p:nvPr/>
            </p:nvGrpSpPr>
            <p:grpSpPr bwMode="auto">
              <a:xfrm>
                <a:off x="2792769" y="4986888"/>
                <a:ext cx="301729" cy="314320"/>
                <a:chOff x="2792769" y="4986888"/>
                <a:chExt cx="301729" cy="314320"/>
              </a:xfrm>
            </p:grpSpPr>
            <p:sp>
              <p:nvSpPr>
                <p:cNvPr id="1948" name="フローチャート : 結合子 1947"/>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9" name="フローチャート : 結合子 1948"/>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0" name="フローチャート : 結合子 1949"/>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47" name="フローチャート: 手作業 1946"/>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29" name="グループ化 73"/>
            <p:cNvGrpSpPr>
              <a:grpSpLocks/>
            </p:cNvGrpSpPr>
            <p:nvPr/>
          </p:nvGrpSpPr>
          <p:grpSpPr bwMode="auto">
            <a:xfrm>
              <a:off x="4454980" y="2922059"/>
              <a:ext cx="922948" cy="125635"/>
              <a:chOff x="962635" y="4616735"/>
              <a:chExt cx="2008365" cy="324433"/>
            </a:xfrm>
          </p:grpSpPr>
          <p:grpSp>
            <p:nvGrpSpPr>
              <p:cNvPr id="1894" name="グループ化 88"/>
              <p:cNvGrpSpPr>
                <a:grpSpLocks/>
              </p:cNvGrpSpPr>
              <p:nvPr/>
            </p:nvGrpSpPr>
            <p:grpSpPr bwMode="auto">
              <a:xfrm>
                <a:off x="962635" y="4787750"/>
                <a:ext cx="1866457" cy="153418"/>
                <a:chOff x="5575944" y="5070012"/>
                <a:chExt cx="1866457" cy="153418"/>
              </a:xfrm>
            </p:grpSpPr>
            <p:sp>
              <p:nvSpPr>
                <p:cNvPr id="1921" name="直方体 1920"/>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2" name="フローチャート : 直接アクセス記憶 1921"/>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3" name="フローチャート : 直接アクセス記憶 1922"/>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4" name="フローチャート : 直接アクセス記憶 1923"/>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5" name="フローチャート : 直接アクセス記憶 1924"/>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6" name="フローチャート : 直接アクセス記憶 1925"/>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7" name="フローチャート : 直接アクセス記憶 1926"/>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8" name="フローチャート : 直接アクセス記憶 1927"/>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9" name="フローチャート : 直接アクセス記憶 1928"/>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0" name="フローチャート : 直接アクセス記憶 1929"/>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1" name="フローチャート : 直接アクセス記憶 1930"/>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2" name="フローチャート : 直接アクセス記憶 1931"/>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3" name="フローチャート : 直接アクセス記憶 1932"/>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4" name="フローチャート : 直接アクセス記憶 1933"/>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5" name="フローチャート : 直接アクセス記憶 1934"/>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6" name="フローチャート : 直接アクセス記憶 1935"/>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7" name="フローチャート : 直接アクセス記憶 1936"/>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8" name="フローチャート : 直接アクセス記憶 1937"/>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9" name="フローチャート : 直接アクセス記憶 1938"/>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0" name="フローチャート : 直接アクセス記憶 1939"/>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1" name="フローチャート : 直接アクセス記憶 1940"/>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2" name="フローチャート : 直接アクセス記憶 1941"/>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3" name="フローチャート : 直接アクセス記憶 1942"/>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4" name="フローチャート : 直接アクセス記憶 1943"/>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5" name="正方形/長方形 1944"/>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95" name="グループ化 89"/>
              <p:cNvGrpSpPr>
                <a:grpSpLocks/>
              </p:cNvGrpSpPr>
              <p:nvPr/>
            </p:nvGrpSpPr>
            <p:grpSpPr bwMode="auto">
              <a:xfrm>
                <a:off x="1104543" y="4616735"/>
                <a:ext cx="1866457" cy="153418"/>
                <a:chOff x="5575944" y="5070012"/>
                <a:chExt cx="1866457" cy="153418"/>
              </a:xfrm>
            </p:grpSpPr>
            <p:sp>
              <p:nvSpPr>
                <p:cNvPr id="1896" name="直方体 1895"/>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7" name="フローチャート : 直接アクセス記憶 1896"/>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8" name="フローチャート : 直接アクセス記憶 1897"/>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9" name="フローチャート : 直接アクセス記憶 1898"/>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0" name="フローチャート : 直接アクセス記憶 1899"/>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1" name="フローチャート : 直接アクセス記憶 1900"/>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2" name="フローチャート : 直接アクセス記憶 1901"/>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3" name="フローチャート : 直接アクセス記憶 1902"/>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4" name="フローチャート : 直接アクセス記憶 1903"/>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5" name="フローチャート : 直接アクセス記憶 1904"/>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6" name="フローチャート : 直接アクセス記憶 1905"/>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7" name="フローチャート : 直接アクセス記憶 1906"/>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8" name="フローチャート : 直接アクセス記憶 1907"/>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9" name="フローチャート : 直接アクセス記憶 1908"/>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0" name="フローチャート : 直接アクセス記憶 1909"/>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1" name="フローチャート : 直接アクセス記憶 1910"/>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2" name="フローチャート : 直接アクセス記憶 1911"/>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3" name="フローチャート : 直接アクセス記憶 1912"/>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4" name="フローチャート : 直接アクセス記憶 1913"/>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5" name="フローチャート : 直接アクセス記憶 1914"/>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6" name="フローチャート : 直接アクセス記憶 1915"/>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7" name="フローチャート : 直接アクセス記憶 1916"/>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8" name="フローチャート : 直接アクセス記憶 1917"/>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9" name="フローチャート : 直接アクセス記憶 1918"/>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0" name="正方形/長方形 1919"/>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830" name="正方形/長方形 1829"/>
            <p:cNvSpPr/>
            <p:nvPr/>
          </p:nvSpPr>
          <p:spPr bwMode="auto">
            <a:xfrm rot="5400000">
              <a:off x="5200174" y="298944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1" name="正方形/長方形 1830"/>
            <p:cNvSpPr/>
            <p:nvPr/>
          </p:nvSpPr>
          <p:spPr bwMode="auto">
            <a:xfrm>
              <a:off x="4437470" y="235115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32" name="グループ化 73"/>
            <p:cNvGrpSpPr>
              <a:grpSpLocks/>
            </p:cNvGrpSpPr>
            <p:nvPr/>
          </p:nvGrpSpPr>
          <p:grpSpPr bwMode="auto">
            <a:xfrm>
              <a:off x="4472491" y="2225522"/>
              <a:ext cx="925137" cy="121940"/>
              <a:chOff x="920040" y="4616735"/>
              <a:chExt cx="2050960" cy="324269"/>
            </a:xfrm>
          </p:grpSpPr>
          <p:grpSp>
            <p:nvGrpSpPr>
              <p:cNvPr id="1842" name="グループ化 88"/>
              <p:cNvGrpSpPr>
                <a:grpSpLocks/>
              </p:cNvGrpSpPr>
              <p:nvPr/>
            </p:nvGrpSpPr>
            <p:grpSpPr bwMode="auto">
              <a:xfrm>
                <a:off x="920040" y="4788554"/>
                <a:ext cx="1909661" cy="152450"/>
                <a:chOff x="5533349" y="5070816"/>
                <a:chExt cx="1909661" cy="152450"/>
              </a:xfrm>
            </p:grpSpPr>
            <p:sp>
              <p:nvSpPr>
                <p:cNvPr id="1869" name="直方体 1868"/>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0" name="フローチャート : 直接アクセス記憶 1869"/>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1" name="フローチャート : 直接アクセス記憶 1870"/>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2" name="フローチャート : 直接アクセス記憶 1871"/>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3" name="フローチャート : 直接アクセス記憶 1872"/>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4" name="フローチャート : 直接アクセス記憶 1873"/>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5" name="フローチャート : 直接アクセス記憶 1874"/>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6" name="フローチャート : 直接アクセス記憶 1875"/>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7" name="フローチャート : 直接アクセス記憶 1876"/>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8" name="フローチャート : 直接アクセス記憶 1877"/>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9" name="フローチャート : 直接アクセス記憶 1878"/>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0" name="フローチャート : 直接アクセス記憶 1879"/>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1" name="フローチャート : 直接アクセス記憶 1880"/>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2" name="フローチャート : 直接アクセス記憶 1881"/>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3" name="フローチャート : 直接アクセス記憶 1882"/>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4" name="フローチャート : 直接アクセス記憶 1883"/>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5" name="フローチャート : 直接アクセス記憶 1884"/>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6" name="フローチャート : 直接アクセス記憶 1885"/>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7" name="フローチャート : 直接アクセス記憶 1886"/>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8" name="フローチャート : 直接アクセス記憶 1887"/>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9" name="フローチャート : 直接アクセス記憶 1888"/>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0" name="フローチャート : 直接アクセス記憶 1889"/>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1" name="フローチャート : 直接アクセス記憶 1890"/>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2" name="フローチャート : 直接アクセス記憶 1891"/>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3" name="正方形/長方形 1892"/>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43" name="グループ化 89"/>
              <p:cNvGrpSpPr>
                <a:grpSpLocks/>
              </p:cNvGrpSpPr>
              <p:nvPr/>
            </p:nvGrpSpPr>
            <p:grpSpPr bwMode="auto">
              <a:xfrm>
                <a:off x="1104543" y="4616735"/>
                <a:ext cx="1866457" cy="153418"/>
                <a:chOff x="5575944" y="5070012"/>
                <a:chExt cx="1866457" cy="153418"/>
              </a:xfrm>
            </p:grpSpPr>
            <p:sp>
              <p:nvSpPr>
                <p:cNvPr id="1844" name="直方体 1843"/>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5" name="フローチャート : 直接アクセス記憶 1844"/>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6" name="フローチャート : 直接アクセス記憶 1845"/>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7" name="フローチャート : 直接アクセス記憶 1846"/>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8" name="フローチャート : 直接アクセス記憶 1847"/>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9" name="フローチャート : 直接アクセス記憶 1848"/>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0" name="フローチャート : 直接アクセス記憶 1849"/>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1" name="フローチャート : 直接アクセス記憶 1850"/>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2" name="フローチャート : 直接アクセス記憶 1851"/>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3" name="フローチャート : 直接アクセス記憶 1852"/>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4" name="フローチャート : 直接アクセス記憶 1853"/>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5" name="フローチャート : 直接アクセス記憶 1854"/>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6" name="フローチャート : 直接アクセス記憶 1855"/>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7" name="フローチャート : 直接アクセス記憶 1856"/>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8" name="フローチャート : 直接アクセス記憶 1857"/>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9" name="フローチャート : 直接アクセス記憶 1858"/>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0" name="フローチャート : 直接アクセス記憶 1859"/>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1" name="フローチャート : 直接アクセス記憶 1860"/>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2" name="フローチャート : 直接アクセス記憶 1861"/>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3" name="フローチャート : 直接アクセス記憶 1862"/>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4" name="フローチャート : 直接アクセス記憶 1863"/>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5" name="フローチャート : 直接アクセス記憶 1864"/>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6" name="フローチャート : 直接アクセス記憶 1865"/>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7" name="フローチャート : 直接アクセス記憶 1866"/>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8" name="正方形/長方形 1867"/>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833" name="正方形/長方形 1832"/>
            <p:cNvSpPr/>
            <p:nvPr/>
          </p:nvSpPr>
          <p:spPr bwMode="auto">
            <a:xfrm rot="8040868">
              <a:off x="5232819" y="228053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4" name="正方形/長方形 1833"/>
            <p:cNvSpPr/>
            <p:nvPr/>
          </p:nvSpPr>
          <p:spPr bwMode="auto">
            <a:xfrm rot="8040868">
              <a:off x="4416394" y="2278684"/>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5" name="正方形/長方形 1834"/>
            <p:cNvSpPr/>
            <p:nvPr/>
          </p:nvSpPr>
          <p:spPr bwMode="auto">
            <a:xfrm rot="5400000">
              <a:off x="5031069" y="252200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6" name="正方形/長方形 1835"/>
            <p:cNvSpPr/>
            <p:nvPr/>
          </p:nvSpPr>
          <p:spPr bwMode="auto">
            <a:xfrm>
              <a:off x="4606008" y="214238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7" name="正方形/長方形 1836"/>
            <p:cNvSpPr/>
            <p:nvPr/>
          </p:nvSpPr>
          <p:spPr bwMode="auto">
            <a:xfrm>
              <a:off x="4438929" y="230250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8" name="正方形/長方形 1837"/>
            <p:cNvSpPr/>
            <p:nvPr/>
          </p:nvSpPr>
          <p:spPr bwMode="auto">
            <a:xfrm rot="5400000">
              <a:off x="4057769" y="2670371"/>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9" name="正方形/長方形 1838"/>
            <p:cNvSpPr/>
            <p:nvPr/>
          </p:nvSpPr>
          <p:spPr bwMode="auto">
            <a:xfrm>
              <a:off x="4446954" y="29325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0" name="正方形/長方形 1839"/>
            <p:cNvSpPr/>
            <p:nvPr/>
          </p:nvSpPr>
          <p:spPr bwMode="auto">
            <a:xfrm>
              <a:off x="4429645" y="2928351"/>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1" name="正方形/長方形 1840"/>
            <p:cNvSpPr/>
            <p:nvPr/>
          </p:nvSpPr>
          <p:spPr bwMode="auto">
            <a:xfrm rot="5400000">
              <a:off x="4882277" y="2670314"/>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960" name="グループ化 1959"/>
          <p:cNvGrpSpPr/>
          <p:nvPr/>
        </p:nvGrpSpPr>
        <p:grpSpPr>
          <a:xfrm>
            <a:off x="2148516" y="2710650"/>
            <a:ext cx="720510" cy="612077"/>
            <a:chOff x="4567306" y="2407756"/>
            <a:chExt cx="720510" cy="612077"/>
          </a:xfrm>
        </p:grpSpPr>
        <p:grpSp>
          <p:nvGrpSpPr>
            <p:cNvPr id="1961" name="グループ化 1960"/>
            <p:cNvGrpSpPr/>
            <p:nvPr/>
          </p:nvGrpSpPr>
          <p:grpSpPr>
            <a:xfrm>
              <a:off x="4567306" y="2407756"/>
              <a:ext cx="720510" cy="599462"/>
              <a:chOff x="5286749" y="2465713"/>
              <a:chExt cx="1742367" cy="1939159"/>
            </a:xfrm>
          </p:grpSpPr>
          <p:sp>
            <p:nvSpPr>
              <p:cNvPr id="1965" name="直方体 196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6" name="直方体 196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7" name="直方体 196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8" name="直方体 196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9" name="直方体 196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70" name="直方体 196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62" name="テキスト ボックス 1961"/>
            <p:cNvSpPr txBox="1"/>
            <p:nvPr/>
          </p:nvSpPr>
          <p:spPr>
            <a:xfrm>
              <a:off x="4678334" y="2470243"/>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963" name="テキスト ボックス 1962"/>
            <p:cNvSpPr txBox="1"/>
            <p:nvPr/>
          </p:nvSpPr>
          <p:spPr>
            <a:xfrm>
              <a:off x="4678334" y="2644918"/>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964" name="テキスト ボックス 1963"/>
            <p:cNvSpPr txBox="1"/>
            <p:nvPr/>
          </p:nvSpPr>
          <p:spPr>
            <a:xfrm>
              <a:off x="4678334" y="2819778"/>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6" name="グループ化 5"/>
          <p:cNvGrpSpPr/>
          <p:nvPr/>
        </p:nvGrpSpPr>
        <p:grpSpPr>
          <a:xfrm>
            <a:off x="2034921" y="2607433"/>
            <a:ext cx="846541" cy="763050"/>
            <a:chOff x="6684305" y="2534173"/>
            <a:chExt cx="846541" cy="763050"/>
          </a:xfrm>
        </p:grpSpPr>
        <p:sp>
          <p:nvSpPr>
            <p:cNvPr id="1971" name="正方形/長方形 1970"/>
            <p:cNvSpPr/>
            <p:nvPr/>
          </p:nvSpPr>
          <p:spPr bwMode="auto">
            <a:xfrm rot="5400000">
              <a:off x="6313359" y="2905119"/>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2" name="正方形/長方形 1971"/>
            <p:cNvSpPr/>
            <p:nvPr/>
          </p:nvSpPr>
          <p:spPr bwMode="auto">
            <a:xfrm>
              <a:off x="6685235" y="316309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629" name="テキスト ボックス 628"/>
          <p:cNvSpPr txBox="1"/>
          <p:nvPr/>
        </p:nvSpPr>
        <p:spPr>
          <a:xfrm>
            <a:off x="300095" y="934347"/>
            <a:ext cx="3047629" cy="338554"/>
          </a:xfrm>
          <a:prstGeom prst="rect">
            <a:avLst/>
          </a:prstGeom>
          <a:solidFill>
            <a:schemeClr val="bg1"/>
          </a:solidFill>
        </p:spPr>
        <p:txBody>
          <a:bodyPr wrap="none" rtlCol="0">
            <a:spAutoFit/>
          </a:bodyPr>
          <a:lstStyle/>
          <a:p>
            <a:r>
              <a:rPr lang="ja-JP" altLang="en-US" sz="1600" dirty="0" smtClean="0"/>
              <a:t>②台車</a:t>
            </a:r>
            <a:r>
              <a:rPr lang="ja-JP" altLang="en-US" sz="1600" dirty="0"/>
              <a:t>を</a:t>
            </a:r>
            <a:r>
              <a:rPr lang="ja-JP" altLang="en-US" sz="1600" dirty="0" smtClean="0"/>
              <a:t>リフタ横に</a:t>
            </a:r>
            <a:r>
              <a:rPr kumimoji="1" lang="ja-JP" altLang="en-US" sz="1600" dirty="0" smtClean="0"/>
              <a:t>回転</a:t>
            </a:r>
            <a:r>
              <a:rPr lang="ja-JP" altLang="en-US" sz="1600" dirty="0" smtClean="0"/>
              <a:t>搬送</a:t>
            </a:r>
            <a:r>
              <a:rPr lang="ja-JP" altLang="en-US" sz="1600" dirty="0"/>
              <a:t>する</a:t>
            </a:r>
            <a:endParaRPr kumimoji="1" lang="en-US" altLang="ja-JP" sz="1600" dirty="0" smtClean="0"/>
          </a:p>
        </p:txBody>
      </p:sp>
      <p:sp>
        <p:nvSpPr>
          <p:cNvPr id="7" name="左カーブ矢印 6"/>
          <p:cNvSpPr/>
          <p:nvPr/>
        </p:nvSpPr>
        <p:spPr>
          <a:xfrm>
            <a:off x="3491880" y="2430768"/>
            <a:ext cx="533341" cy="80481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9" name="正方形/長方形 338"/>
          <p:cNvSpPr/>
          <p:nvPr/>
        </p:nvSpPr>
        <p:spPr bwMode="auto">
          <a:xfrm rot="5400000">
            <a:off x="2903196" y="2615768"/>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2" name="テキスト ボックス 631"/>
          <p:cNvSpPr txBox="1"/>
          <p:nvPr/>
        </p:nvSpPr>
        <p:spPr>
          <a:xfrm>
            <a:off x="5330845" y="938218"/>
            <a:ext cx="2337499" cy="584775"/>
          </a:xfrm>
          <a:prstGeom prst="rect">
            <a:avLst/>
          </a:prstGeom>
          <a:noFill/>
        </p:spPr>
        <p:txBody>
          <a:bodyPr wrap="none" rtlCol="0">
            <a:spAutoFit/>
          </a:bodyPr>
          <a:lstStyle/>
          <a:p>
            <a:r>
              <a:rPr lang="ja-JP" altLang="en-US" sz="1600" dirty="0" smtClean="0"/>
              <a:t>④完成品を１箱作業台に</a:t>
            </a:r>
            <a:endParaRPr lang="en-US" altLang="ja-JP" sz="1600" dirty="0" smtClean="0"/>
          </a:p>
          <a:p>
            <a:r>
              <a:rPr lang="ja-JP" altLang="en-US" sz="1600" dirty="0" smtClean="0"/>
              <a:t>　スライド移動する</a:t>
            </a:r>
            <a:endParaRPr lang="en-US" altLang="ja-JP" sz="1600" dirty="0"/>
          </a:p>
        </p:txBody>
      </p:sp>
      <p:sp>
        <p:nvSpPr>
          <p:cNvPr id="683" name="正方形/長方形 682"/>
          <p:cNvSpPr/>
          <p:nvPr/>
        </p:nvSpPr>
        <p:spPr>
          <a:xfrm rot="8040868">
            <a:off x="8010460" y="2940367"/>
            <a:ext cx="190206" cy="17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直方体 233"/>
          <p:cNvSpPr>
            <a:spLocks noChangeArrowheads="1"/>
          </p:cNvSpPr>
          <p:nvPr/>
        </p:nvSpPr>
        <p:spPr bwMode="auto">
          <a:xfrm>
            <a:off x="7146723" y="2163464"/>
            <a:ext cx="1056303" cy="86277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685" name="正方形/長方形 21"/>
          <p:cNvSpPr>
            <a:spLocks noChangeArrowheads="1"/>
          </p:cNvSpPr>
          <p:nvPr/>
        </p:nvSpPr>
        <p:spPr bwMode="auto">
          <a:xfrm>
            <a:off x="5349023" y="3028120"/>
            <a:ext cx="2651732" cy="17531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686" name="平行四辺形 288"/>
          <p:cNvSpPr>
            <a:spLocks noChangeArrowheads="1"/>
          </p:cNvSpPr>
          <p:nvPr/>
        </p:nvSpPr>
        <p:spPr bwMode="auto">
          <a:xfrm rot="5400000" flipH="1">
            <a:off x="7698154" y="2518453"/>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687" name="直方体 7"/>
          <p:cNvSpPr>
            <a:spLocks noChangeArrowheads="1"/>
          </p:cNvSpPr>
          <p:nvPr/>
        </p:nvSpPr>
        <p:spPr bwMode="auto">
          <a:xfrm>
            <a:off x="5349023" y="1499163"/>
            <a:ext cx="2850036" cy="852134"/>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688" name="平行四辺形 8"/>
          <p:cNvSpPr>
            <a:spLocks noChangeArrowheads="1"/>
          </p:cNvSpPr>
          <p:nvPr/>
        </p:nvSpPr>
        <p:spPr bwMode="auto">
          <a:xfrm rot="5400000" flipH="1">
            <a:off x="7696171" y="1842881"/>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689" name="グループ化 12"/>
          <p:cNvGrpSpPr>
            <a:grpSpLocks/>
          </p:cNvGrpSpPr>
          <p:nvPr/>
        </p:nvGrpSpPr>
        <p:grpSpPr bwMode="auto">
          <a:xfrm>
            <a:off x="8008687" y="2849053"/>
            <a:ext cx="169881" cy="53220"/>
            <a:chOff x="6584462" y="3663520"/>
            <a:chExt cx="407290" cy="134758"/>
          </a:xfrm>
        </p:grpSpPr>
        <p:sp>
          <p:nvSpPr>
            <p:cNvPr id="690" name="直方体 689"/>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1" name="フローチャート : 直接アクセス記憶 690"/>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2" name="フローチャート : 直接アクセス記憶 691"/>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3" name="フローチャート : 直接アクセス記憶 692"/>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フローチャート : 直接アクセス記憶 693"/>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5" name="正方形/長方形 694"/>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96" name="グループ化 88"/>
          <p:cNvGrpSpPr>
            <a:grpSpLocks/>
          </p:cNvGrpSpPr>
          <p:nvPr/>
        </p:nvGrpSpPr>
        <p:grpSpPr bwMode="auto">
          <a:xfrm>
            <a:off x="7867890" y="2928569"/>
            <a:ext cx="228051" cy="54471"/>
            <a:chOff x="6890401" y="5072404"/>
            <a:chExt cx="552609" cy="142496"/>
          </a:xfrm>
        </p:grpSpPr>
        <p:sp>
          <p:nvSpPr>
            <p:cNvPr id="697" name="直方体 696"/>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8" name="フローチャート : 直接アクセス記憶 697"/>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9" name="フローチャート : 直接アクセス記憶 698"/>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フローチャート : 直接アクセス記憶 699"/>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1" name="フローチャート : 直接アクセス記憶 700"/>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2" name="フローチャート : 直接アクセス記憶 70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3" name="フローチャート : 直接アクセス記憶 702"/>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4" name="正方形/長方形 703"/>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05" name="正方形/長方形 18"/>
          <p:cNvSpPr>
            <a:spLocks noChangeArrowheads="1"/>
          </p:cNvSpPr>
          <p:nvPr/>
        </p:nvSpPr>
        <p:spPr bwMode="auto">
          <a:xfrm>
            <a:off x="7837483" y="2781433"/>
            <a:ext cx="159966" cy="223521"/>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706" name="平行四辺形 358"/>
          <p:cNvSpPr>
            <a:spLocks noChangeArrowheads="1"/>
          </p:cNvSpPr>
          <p:nvPr/>
        </p:nvSpPr>
        <p:spPr bwMode="auto">
          <a:xfrm rot="5400000" flipH="1">
            <a:off x="7919119" y="2915106"/>
            <a:ext cx="367526" cy="20161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707" name="直線コネクタ 20"/>
          <p:cNvCxnSpPr>
            <a:cxnSpLocks noChangeShapeType="1"/>
          </p:cNvCxnSpPr>
          <p:nvPr/>
        </p:nvCxnSpPr>
        <p:spPr bwMode="auto">
          <a:xfrm flipH="1">
            <a:off x="8017941" y="2676873"/>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8" name="直線コネクタ 363"/>
          <p:cNvCxnSpPr>
            <a:cxnSpLocks noChangeShapeType="1"/>
          </p:cNvCxnSpPr>
          <p:nvPr/>
        </p:nvCxnSpPr>
        <p:spPr bwMode="auto">
          <a:xfrm flipH="1">
            <a:off x="8001415" y="2688769"/>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9" name="グループ化 365"/>
          <p:cNvGrpSpPr>
            <a:grpSpLocks/>
          </p:cNvGrpSpPr>
          <p:nvPr/>
        </p:nvGrpSpPr>
        <p:grpSpPr bwMode="auto">
          <a:xfrm>
            <a:off x="8003398" y="2170351"/>
            <a:ext cx="169220" cy="53220"/>
            <a:chOff x="6584462" y="3663520"/>
            <a:chExt cx="407290" cy="134758"/>
          </a:xfrm>
        </p:grpSpPr>
        <p:sp>
          <p:nvSpPr>
            <p:cNvPr id="710" name="直方体 709"/>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1" name="フローチャート : 直接アクセス記憶 710"/>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2" name="フローチャート : 直接アクセス記憶 711"/>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3" name="フローチャート : 直接アクセス記憶 712"/>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4" name="フローチャート : 直接アクセス記憶 713"/>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5" name="正方形/長方形 714"/>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16" name="グループ化 88"/>
          <p:cNvGrpSpPr>
            <a:grpSpLocks/>
          </p:cNvGrpSpPr>
          <p:nvPr/>
        </p:nvGrpSpPr>
        <p:grpSpPr bwMode="auto">
          <a:xfrm>
            <a:off x="7861941" y="2249867"/>
            <a:ext cx="228711" cy="54471"/>
            <a:chOff x="6890401" y="5072404"/>
            <a:chExt cx="552609" cy="142496"/>
          </a:xfrm>
        </p:grpSpPr>
        <p:sp>
          <p:nvSpPr>
            <p:cNvPr id="717" name="直方体 71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8" name="フローチャート : 直接アクセス記憶 71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9" name="フローチャート : 直接アクセス記憶 71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0" name="フローチャート : 直接アクセス記憶 71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1" name="フローチャート : 直接アクセス記憶 72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2" name="フローチャート : 直接アクセス記憶 72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3" name="フローチャート : 直接アクセス記憶 72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4" name="正方形/長方形 72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25" name="正方形/長方形 32"/>
          <p:cNvSpPr>
            <a:spLocks noChangeArrowheads="1"/>
          </p:cNvSpPr>
          <p:nvPr/>
        </p:nvSpPr>
        <p:spPr bwMode="auto">
          <a:xfrm>
            <a:off x="7859298" y="2144681"/>
            <a:ext cx="129559" cy="17781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726" name="直線コネクタ 385"/>
          <p:cNvCxnSpPr>
            <a:cxnSpLocks noChangeShapeType="1"/>
          </p:cNvCxnSpPr>
          <p:nvPr/>
        </p:nvCxnSpPr>
        <p:spPr bwMode="auto">
          <a:xfrm flipH="1">
            <a:off x="7998111" y="2017580"/>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 name="直線コネクタ 386"/>
          <p:cNvCxnSpPr>
            <a:cxnSpLocks noChangeShapeType="1"/>
          </p:cNvCxnSpPr>
          <p:nvPr/>
        </p:nvCxnSpPr>
        <p:spPr bwMode="auto">
          <a:xfrm flipH="1">
            <a:off x="8017941" y="1991284"/>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8" name="直線コネクタ 34"/>
          <p:cNvCxnSpPr>
            <a:cxnSpLocks noChangeShapeType="1"/>
          </p:cNvCxnSpPr>
          <p:nvPr/>
        </p:nvCxnSpPr>
        <p:spPr bwMode="auto">
          <a:xfrm>
            <a:off x="7145401" y="1687707"/>
            <a:ext cx="1983" cy="8758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 name="直線コネクタ 391"/>
          <p:cNvCxnSpPr>
            <a:cxnSpLocks noChangeShapeType="1"/>
          </p:cNvCxnSpPr>
          <p:nvPr/>
        </p:nvCxnSpPr>
        <p:spPr bwMode="auto">
          <a:xfrm flipH="1">
            <a:off x="7146641" y="1499163"/>
            <a:ext cx="200230" cy="18854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0" name="正方形/長方形 729"/>
          <p:cNvSpPr/>
          <p:nvPr/>
        </p:nvSpPr>
        <p:spPr bwMode="auto">
          <a:xfrm>
            <a:off x="5349023" y="2360536"/>
            <a:ext cx="2649809" cy="670444"/>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31" name="グループ化 1"/>
          <p:cNvGrpSpPr>
            <a:grpSpLocks/>
          </p:cNvGrpSpPr>
          <p:nvPr/>
        </p:nvGrpSpPr>
        <p:grpSpPr bwMode="auto">
          <a:xfrm>
            <a:off x="7147384" y="1505492"/>
            <a:ext cx="1052000" cy="1702014"/>
            <a:chOff x="3284538" y="260350"/>
            <a:chExt cx="2541586" cy="4311650"/>
          </a:xfrm>
        </p:grpSpPr>
        <p:sp>
          <p:nvSpPr>
            <p:cNvPr id="732"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33" name="正方形/長方形 21"/>
            <p:cNvSpPr>
              <a:spLocks noChangeArrowheads="1"/>
            </p:cNvSpPr>
            <p:nvPr/>
          </p:nvSpPr>
          <p:spPr bwMode="auto">
            <a:xfrm>
              <a:off x="3287713" y="4115782"/>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34"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735"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736"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737" name="グループ化 12"/>
            <p:cNvGrpSpPr>
              <a:grpSpLocks/>
            </p:cNvGrpSpPr>
            <p:nvPr/>
          </p:nvGrpSpPr>
          <p:grpSpPr bwMode="auto">
            <a:xfrm>
              <a:off x="5357812" y="3683000"/>
              <a:ext cx="407987" cy="134938"/>
              <a:chOff x="6584462" y="3663520"/>
              <a:chExt cx="407290" cy="134758"/>
            </a:xfrm>
          </p:grpSpPr>
          <p:sp>
            <p:nvSpPr>
              <p:cNvPr id="772" name="直方体 771"/>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フローチャート : 直接アクセス記憶 772"/>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フローチャート : 直接アクセス記憶 773"/>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フローチャート : 直接アクセス記憶 774"/>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フローチャート : 直接アクセス記憶 775"/>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正方形/長方形 776"/>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38" name="グループ化 88"/>
            <p:cNvGrpSpPr>
              <a:grpSpLocks/>
            </p:cNvGrpSpPr>
            <p:nvPr/>
          </p:nvGrpSpPr>
          <p:grpSpPr bwMode="auto">
            <a:xfrm>
              <a:off x="5019674" y="3884614"/>
              <a:ext cx="547688" cy="138112"/>
              <a:chOff x="6890401" y="5072404"/>
              <a:chExt cx="552609" cy="142496"/>
            </a:xfrm>
          </p:grpSpPr>
          <p:sp>
            <p:nvSpPr>
              <p:cNvPr id="764" name="直方体 763"/>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5" name="フローチャート : 直接アクセス記憶 764"/>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6" name="フローチャート : 直接アクセス記憶 765"/>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7" name="フローチャート : 直接アクセス記憶 766"/>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8" name="フローチャート : 直接アクセス記憶 767"/>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9" name="フローチャート : 直接アクセス記憶 768"/>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0" name="フローチャート : 直接アクセス記憶 769"/>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1" name="正方形/長方形 770"/>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39"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740"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741"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3" name="グループ化 365"/>
            <p:cNvGrpSpPr>
              <a:grpSpLocks/>
            </p:cNvGrpSpPr>
            <p:nvPr/>
          </p:nvGrpSpPr>
          <p:grpSpPr bwMode="auto">
            <a:xfrm>
              <a:off x="5345112" y="1962150"/>
              <a:ext cx="406400" cy="134938"/>
              <a:chOff x="6584462" y="3663520"/>
              <a:chExt cx="407290" cy="134758"/>
            </a:xfrm>
          </p:grpSpPr>
          <p:sp>
            <p:nvSpPr>
              <p:cNvPr id="758" name="直方体 75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9" name="フローチャート : 直接アクセス記憶 75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0" name="フローチャート : 直接アクセス記憶 75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1" name="フローチャート : 直接アクセス記憶 76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2" name="フローチャート : 直接アクセス記憶 76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3" name="正方形/長方形 76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44" name="グループ化 88"/>
            <p:cNvGrpSpPr>
              <a:grpSpLocks/>
            </p:cNvGrpSpPr>
            <p:nvPr/>
          </p:nvGrpSpPr>
          <p:grpSpPr bwMode="auto">
            <a:xfrm>
              <a:off x="5005387" y="2163763"/>
              <a:ext cx="549275" cy="138112"/>
              <a:chOff x="6890401" y="5072404"/>
              <a:chExt cx="552609" cy="142496"/>
            </a:xfrm>
          </p:grpSpPr>
          <p:sp>
            <p:nvSpPr>
              <p:cNvPr id="750" name="直方体 749"/>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1" name="フローチャート : 直接アクセス記憶 750"/>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2" name="フローチャート : 直接アクセス記憶 751"/>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3" name="フローチャート : 直接アクセス記憶 752"/>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4" name="フローチャート : 直接アクセス記憶 753"/>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5" name="フローチャート : 直接アクセス記憶 754"/>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6" name="フローチャート : 直接アクセス記憶 755"/>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7" name="正方形/長方形 756"/>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45"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746"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9"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9" name="正方形/長方形 778"/>
          <p:cNvSpPr/>
          <p:nvPr/>
        </p:nvSpPr>
        <p:spPr>
          <a:xfrm rot="8040868">
            <a:off x="8041216" y="2908945"/>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2" name="グループ化 791"/>
          <p:cNvGrpSpPr/>
          <p:nvPr/>
        </p:nvGrpSpPr>
        <p:grpSpPr>
          <a:xfrm>
            <a:off x="7373186" y="1654156"/>
            <a:ext cx="720510" cy="612077"/>
            <a:chOff x="3320650" y="2271265"/>
            <a:chExt cx="720510" cy="612077"/>
          </a:xfrm>
        </p:grpSpPr>
        <p:grpSp>
          <p:nvGrpSpPr>
            <p:cNvPr id="793" name="グループ化 792"/>
            <p:cNvGrpSpPr/>
            <p:nvPr/>
          </p:nvGrpSpPr>
          <p:grpSpPr>
            <a:xfrm>
              <a:off x="3320650" y="2271265"/>
              <a:ext cx="720510" cy="599462"/>
              <a:chOff x="5286749" y="2465713"/>
              <a:chExt cx="1742367" cy="1939159"/>
            </a:xfrm>
          </p:grpSpPr>
          <p:sp>
            <p:nvSpPr>
              <p:cNvPr id="797" name="直方体 796"/>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8" name="直方体 797"/>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9" name="直方体 798"/>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0" name="直方体 799"/>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1" name="直方体 800"/>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2" name="直方体 801"/>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4" name="テキスト ボックス 793"/>
            <p:cNvSpPr txBox="1"/>
            <p:nvPr/>
          </p:nvSpPr>
          <p:spPr>
            <a:xfrm>
              <a:off x="3431678" y="2333752"/>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795" name="テキスト ボックス 794"/>
            <p:cNvSpPr txBox="1"/>
            <p:nvPr/>
          </p:nvSpPr>
          <p:spPr>
            <a:xfrm>
              <a:off x="3431678" y="2508427"/>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796" name="テキスト ボックス 795"/>
            <p:cNvSpPr txBox="1"/>
            <p:nvPr/>
          </p:nvSpPr>
          <p:spPr>
            <a:xfrm>
              <a:off x="3431678" y="2683287"/>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803" name="正方形/長方形 802"/>
          <p:cNvSpPr/>
          <p:nvPr/>
        </p:nvSpPr>
        <p:spPr bwMode="auto">
          <a:xfrm>
            <a:off x="7162080" y="2363434"/>
            <a:ext cx="846391" cy="671037"/>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4" name="正方形/長方形 803"/>
          <p:cNvSpPr/>
          <p:nvPr/>
        </p:nvSpPr>
        <p:spPr bwMode="auto">
          <a:xfrm rot="8040868">
            <a:off x="7920710" y="2680372"/>
            <a:ext cx="168922"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5" name="正方形/長方形 804"/>
          <p:cNvSpPr/>
          <p:nvPr/>
        </p:nvSpPr>
        <p:spPr bwMode="auto">
          <a:xfrm rot="18988572">
            <a:off x="7868201" y="3199218"/>
            <a:ext cx="112768" cy="573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6" name="正方形/長方形 805"/>
          <p:cNvSpPr/>
          <p:nvPr/>
        </p:nvSpPr>
        <p:spPr bwMode="auto">
          <a:xfrm rot="5400000">
            <a:off x="7479082" y="2775302"/>
            <a:ext cx="888686" cy="490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9" name="正方形/長方形 808"/>
          <p:cNvSpPr/>
          <p:nvPr/>
        </p:nvSpPr>
        <p:spPr bwMode="auto">
          <a:xfrm rot="5400000">
            <a:off x="7901511" y="2534626"/>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0" name="正方形/長方形 809"/>
          <p:cNvSpPr/>
          <p:nvPr/>
        </p:nvSpPr>
        <p:spPr bwMode="auto">
          <a:xfrm rot="5400000">
            <a:off x="7900873" y="2831182"/>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1" name="正方形/長方形 810"/>
          <p:cNvSpPr/>
          <p:nvPr/>
        </p:nvSpPr>
        <p:spPr>
          <a:xfrm>
            <a:off x="7151763" y="1682211"/>
            <a:ext cx="848889" cy="6635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2" name="平行四辺形 811"/>
          <p:cNvSpPr/>
          <p:nvPr/>
        </p:nvSpPr>
        <p:spPr>
          <a:xfrm>
            <a:off x="7144869" y="1494442"/>
            <a:ext cx="1056303" cy="188545"/>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3" name="グループ化 812"/>
          <p:cNvGrpSpPr/>
          <p:nvPr/>
        </p:nvGrpSpPr>
        <p:grpSpPr>
          <a:xfrm>
            <a:off x="5057108" y="2272570"/>
            <a:ext cx="1112867" cy="1261949"/>
            <a:chOff x="5028518" y="2191336"/>
            <a:chExt cx="2870991" cy="3846473"/>
          </a:xfrm>
        </p:grpSpPr>
        <p:sp>
          <p:nvSpPr>
            <p:cNvPr id="814" name="直方体 813"/>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5" name="正方形/長方形 814"/>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6" name="グループ化 815"/>
            <p:cNvGrpSpPr/>
            <p:nvPr/>
          </p:nvGrpSpPr>
          <p:grpSpPr>
            <a:xfrm>
              <a:off x="5059850" y="2201134"/>
              <a:ext cx="2839659" cy="3836675"/>
              <a:chOff x="5059850" y="2201134"/>
              <a:chExt cx="2839659" cy="3836675"/>
            </a:xfrm>
          </p:grpSpPr>
          <p:sp>
            <p:nvSpPr>
              <p:cNvPr id="831" name="正方形/長方形 830"/>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2" name="正方形/長方形 831"/>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3" name="正方形/長方形 832"/>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4" name="平行四辺形 833"/>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5" name="正方形/長方形 834"/>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6" name="正方形/長方形 835"/>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7" name="正方形/長方形 836"/>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8" name="正方形/長方形 837"/>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7" name="正方形/長方形 816"/>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8" name="正方形/長方形 817"/>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9" name="平行四辺形 818"/>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正方形/長方形 819"/>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1" name="正方形/長方形 820"/>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2" name="正方形/長方形 821"/>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3" name="正方形/長方形 822"/>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正方形/長方形 82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直方体 82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6" name="正方形/長方形 825"/>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平行四辺形 826"/>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8" name="直方体 827"/>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9" name="直方体 828"/>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0" name="フローチャート : 直接アクセス記憶 829"/>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0" name="正方形/長方形 919"/>
          <p:cNvSpPr/>
          <p:nvPr/>
        </p:nvSpPr>
        <p:spPr bwMode="auto">
          <a:xfrm rot="8040868">
            <a:off x="7915229" y="2315055"/>
            <a:ext cx="166898"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83" name="グループ化 1082"/>
          <p:cNvGrpSpPr/>
          <p:nvPr/>
        </p:nvGrpSpPr>
        <p:grpSpPr>
          <a:xfrm>
            <a:off x="6819469" y="2607211"/>
            <a:ext cx="846541" cy="763050"/>
            <a:chOff x="6684305" y="2534173"/>
            <a:chExt cx="846541" cy="763050"/>
          </a:xfrm>
        </p:grpSpPr>
        <p:sp>
          <p:nvSpPr>
            <p:cNvPr id="1084" name="正方形/長方形 1083"/>
            <p:cNvSpPr/>
            <p:nvPr/>
          </p:nvSpPr>
          <p:spPr bwMode="auto">
            <a:xfrm rot="5400000">
              <a:off x="6313359" y="2905119"/>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5" name="正方形/長方形 1084"/>
            <p:cNvSpPr/>
            <p:nvPr/>
          </p:nvSpPr>
          <p:spPr bwMode="auto">
            <a:xfrm>
              <a:off x="6685235" y="316309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212" name="直方体 1211"/>
          <p:cNvSpPr/>
          <p:nvPr/>
        </p:nvSpPr>
        <p:spPr>
          <a:xfrm>
            <a:off x="6035235" y="3452631"/>
            <a:ext cx="816799" cy="92704"/>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13" name="グループ化 1212"/>
          <p:cNvGrpSpPr/>
          <p:nvPr/>
        </p:nvGrpSpPr>
        <p:grpSpPr>
          <a:xfrm>
            <a:off x="6001201" y="3253282"/>
            <a:ext cx="819236" cy="276080"/>
            <a:chOff x="1259632" y="2026400"/>
            <a:chExt cx="1733349" cy="646054"/>
          </a:xfrm>
        </p:grpSpPr>
        <p:sp>
          <p:nvSpPr>
            <p:cNvPr id="1214" name="台形 1213"/>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台形 1214"/>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台形 1215"/>
            <p:cNvSpPr/>
            <p:nvPr/>
          </p:nvSpPr>
          <p:spPr>
            <a:xfrm>
              <a:off x="1259632" y="26267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台形 1216"/>
            <p:cNvSpPr/>
            <p:nvPr/>
          </p:nvSpPr>
          <p:spPr>
            <a:xfrm flipV="1">
              <a:off x="1259632" y="259398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台形 1217"/>
            <p:cNvSpPr/>
            <p:nvPr/>
          </p:nvSpPr>
          <p:spPr>
            <a:xfrm>
              <a:off x="1259632" y="25583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台形 1218"/>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台形 1219"/>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1" name="台形 1220"/>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台形 1221"/>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台形 1222"/>
            <p:cNvSpPr/>
            <p:nvPr/>
          </p:nvSpPr>
          <p:spPr>
            <a:xfrm>
              <a:off x="1260171" y="23048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4" name="台形 1223"/>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5" name="台形 1224"/>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6" name="台形 1225"/>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台形 1226"/>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 name="台形 1228"/>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0" name="平行四辺形 1229"/>
          <p:cNvSpPr/>
          <p:nvPr/>
        </p:nvSpPr>
        <p:spPr>
          <a:xfrm>
            <a:off x="6705078" y="3451582"/>
            <a:ext cx="190560" cy="77782"/>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1" name="グループ化 1230"/>
          <p:cNvGrpSpPr/>
          <p:nvPr/>
        </p:nvGrpSpPr>
        <p:grpSpPr>
          <a:xfrm>
            <a:off x="6030209" y="3178121"/>
            <a:ext cx="869506" cy="272394"/>
            <a:chOff x="2234020" y="1026032"/>
            <a:chExt cx="869506" cy="272394"/>
          </a:xfrm>
        </p:grpSpPr>
        <p:grpSp>
          <p:nvGrpSpPr>
            <p:cNvPr id="1232" name="グループ化 1231"/>
            <p:cNvGrpSpPr/>
            <p:nvPr/>
          </p:nvGrpSpPr>
          <p:grpSpPr>
            <a:xfrm>
              <a:off x="2284290" y="1026032"/>
              <a:ext cx="819236" cy="272394"/>
              <a:chOff x="1427369" y="1870702"/>
              <a:chExt cx="1733349" cy="637428"/>
            </a:xfrm>
          </p:grpSpPr>
          <p:sp>
            <p:nvSpPr>
              <p:cNvPr id="1234" name="台形 1233"/>
              <p:cNvSpPr/>
              <p:nvPr/>
            </p:nvSpPr>
            <p:spPr>
              <a:xfrm>
                <a:off x="1427369" y="187070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5" name="台形 1234"/>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6" name="台形 1235"/>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7" name="台形 1236"/>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台形 1237"/>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台形 1238"/>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台形 1239"/>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台形 1240"/>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2" name="台形 1241"/>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3" name="台形 1242"/>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台形 1243"/>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台形 1244"/>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台形 1245"/>
              <p:cNvSpPr/>
              <p:nvPr/>
            </p:nvSpPr>
            <p:spPr>
              <a:xfrm flipV="1">
                <a:off x="1432526" y="20035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7" name="台形 1246"/>
              <p:cNvSpPr/>
              <p:nvPr/>
            </p:nvSpPr>
            <p:spPr>
              <a:xfrm>
                <a:off x="1432526" y="19577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台形 1247"/>
              <p:cNvSpPr/>
              <p:nvPr/>
            </p:nvSpPr>
            <p:spPr>
              <a:xfrm flipV="1">
                <a:off x="1432526" y="191642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3" name="正方形/長方形 1232"/>
            <p:cNvSpPr/>
            <p:nvPr/>
          </p:nvSpPr>
          <p:spPr>
            <a:xfrm>
              <a:off x="2234020" y="1115944"/>
              <a:ext cx="243864" cy="21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0" name="グループ化 1249"/>
          <p:cNvGrpSpPr/>
          <p:nvPr/>
        </p:nvGrpSpPr>
        <p:grpSpPr>
          <a:xfrm>
            <a:off x="6080479" y="3101918"/>
            <a:ext cx="819236" cy="196100"/>
            <a:chOff x="1427369" y="2049234"/>
            <a:chExt cx="1733349" cy="458896"/>
          </a:xfrm>
        </p:grpSpPr>
        <p:sp>
          <p:nvSpPr>
            <p:cNvPr id="1252" name="台形 1251"/>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台形 1252"/>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台形 1253"/>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台形 1254"/>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台形 1255"/>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台形 1256"/>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台形 1257"/>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台形 1258"/>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台形 1259"/>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1" name="台形 1260"/>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台形 1261"/>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65" name="グループ化 1264"/>
          <p:cNvGrpSpPr/>
          <p:nvPr/>
        </p:nvGrpSpPr>
        <p:grpSpPr>
          <a:xfrm>
            <a:off x="6002115" y="3181416"/>
            <a:ext cx="817053" cy="121366"/>
            <a:chOff x="1259632" y="2388444"/>
            <a:chExt cx="1728731" cy="284010"/>
          </a:xfrm>
        </p:grpSpPr>
        <p:sp>
          <p:nvSpPr>
            <p:cNvPr id="1266" name="台形 1265"/>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台形 1266"/>
            <p:cNvSpPr/>
            <p:nvPr/>
          </p:nvSpPr>
          <p:spPr>
            <a:xfrm>
              <a:off x="1259632" y="26267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8" name="台形 1267"/>
            <p:cNvSpPr/>
            <p:nvPr/>
          </p:nvSpPr>
          <p:spPr>
            <a:xfrm flipV="1">
              <a:off x="1259632" y="259398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台形 1268"/>
            <p:cNvSpPr/>
            <p:nvPr/>
          </p:nvSpPr>
          <p:spPr>
            <a:xfrm>
              <a:off x="1259632" y="25583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台形 1269"/>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台形 1270"/>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台形 1271"/>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6" name="右矢印 625"/>
          <p:cNvSpPr/>
          <p:nvPr/>
        </p:nvSpPr>
        <p:spPr>
          <a:xfrm>
            <a:off x="3554469" y="1996663"/>
            <a:ext cx="1492851" cy="844634"/>
          </a:xfrm>
          <a:prstGeom prst="rightArrow">
            <a:avLst>
              <a:gd name="adj1" fmla="val 50000"/>
              <a:gd name="adj2" fmla="val 65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5" name="グループ化 1404"/>
          <p:cNvGrpSpPr/>
          <p:nvPr/>
        </p:nvGrpSpPr>
        <p:grpSpPr>
          <a:xfrm>
            <a:off x="6005238" y="3120066"/>
            <a:ext cx="410836" cy="227315"/>
            <a:chOff x="1259632" y="2026400"/>
            <a:chExt cx="1733349" cy="531938"/>
          </a:xfrm>
        </p:grpSpPr>
        <p:sp>
          <p:nvSpPr>
            <p:cNvPr id="1490" name="台形 1489"/>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1" name="台形 1490"/>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2" name="台形 1491"/>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3" name="台形 1492"/>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4" name="台形 1493"/>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5" name="台形 1494"/>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6" name="台形 1495"/>
            <p:cNvSpPr/>
            <p:nvPr/>
          </p:nvSpPr>
          <p:spPr>
            <a:xfrm>
              <a:off x="1260172" y="2304810"/>
              <a:ext cx="1728193" cy="4572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7" name="台形 1496"/>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8" name="台形 1497"/>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9" name="台形 1498"/>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0" name="台形 1499"/>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1" name="台形 1500"/>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6" name="グループ化 1275"/>
          <p:cNvGrpSpPr/>
          <p:nvPr/>
        </p:nvGrpSpPr>
        <p:grpSpPr>
          <a:xfrm>
            <a:off x="5964254" y="3075250"/>
            <a:ext cx="974196" cy="430531"/>
            <a:chOff x="3722169" y="801123"/>
            <a:chExt cx="974196" cy="430531"/>
          </a:xfrm>
        </p:grpSpPr>
        <p:grpSp>
          <p:nvGrpSpPr>
            <p:cNvPr id="1277" name="グループ化 1276"/>
            <p:cNvGrpSpPr/>
            <p:nvPr/>
          </p:nvGrpSpPr>
          <p:grpSpPr>
            <a:xfrm>
              <a:off x="3762898" y="1004339"/>
              <a:ext cx="819236" cy="227315"/>
              <a:chOff x="1259632" y="2026400"/>
              <a:chExt cx="1733349" cy="531938"/>
            </a:xfrm>
          </p:grpSpPr>
          <p:sp>
            <p:nvSpPr>
              <p:cNvPr id="1362" name="台形 1361"/>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台形 1362"/>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台形 1366"/>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台形 1367"/>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9" name="台形 1368"/>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0" name="台形 1369"/>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1" name="台形 1370"/>
              <p:cNvSpPr/>
              <p:nvPr/>
            </p:nvSpPr>
            <p:spPr>
              <a:xfrm>
                <a:off x="1260171" y="23048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2" name="台形 1371"/>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3" name="台形 1372"/>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4" name="台形 1373"/>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5" name="台形 1374"/>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台形 1375"/>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8" name="グループ化 1277"/>
            <p:cNvGrpSpPr/>
            <p:nvPr/>
          </p:nvGrpSpPr>
          <p:grpSpPr>
            <a:xfrm>
              <a:off x="3842176" y="937802"/>
              <a:ext cx="819236" cy="272394"/>
              <a:chOff x="1427369" y="1870702"/>
              <a:chExt cx="1733349" cy="637428"/>
            </a:xfrm>
          </p:grpSpPr>
          <p:sp>
            <p:nvSpPr>
              <p:cNvPr id="1347" name="台形 1346"/>
              <p:cNvSpPr/>
              <p:nvPr/>
            </p:nvSpPr>
            <p:spPr>
              <a:xfrm>
                <a:off x="1427369" y="187070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8" name="台形 1347"/>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9" name="台形 1348"/>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0" name="台形 1349"/>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1" name="台形 1350"/>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2" name="台形 1351"/>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3" name="台形 1352"/>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4" name="台形 1353"/>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5" name="台形 1354"/>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6" name="台形 1355"/>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台形 1356"/>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台形 1357"/>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台形 1358"/>
              <p:cNvSpPr/>
              <p:nvPr/>
            </p:nvSpPr>
            <p:spPr>
              <a:xfrm flipV="1">
                <a:off x="1432526" y="20035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0" name="台形 1359"/>
              <p:cNvSpPr/>
              <p:nvPr/>
            </p:nvSpPr>
            <p:spPr>
              <a:xfrm>
                <a:off x="1432526" y="19577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1" name="台形 1360"/>
              <p:cNvSpPr/>
              <p:nvPr/>
            </p:nvSpPr>
            <p:spPr>
              <a:xfrm flipV="1">
                <a:off x="1432526" y="191642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9" name="平行四辺形 1278"/>
            <p:cNvSpPr/>
            <p:nvPr/>
          </p:nvSpPr>
          <p:spPr>
            <a:xfrm>
              <a:off x="4478745" y="1185385"/>
              <a:ext cx="178589" cy="45719"/>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正方形/長方形 1279"/>
            <p:cNvSpPr/>
            <p:nvPr/>
          </p:nvSpPr>
          <p:spPr>
            <a:xfrm>
              <a:off x="3791906" y="1027714"/>
              <a:ext cx="243864" cy="21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1" name="直方体 1280"/>
            <p:cNvSpPr/>
            <p:nvPr/>
          </p:nvSpPr>
          <p:spPr>
            <a:xfrm>
              <a:off x="3722169" y="874953"/>
              <a:ext cx="966881" cy="17762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2" name="グループ化 1281"/>
            <p:cNvGrpSpPr/>
            <p:nvPr/>
          </p:nvGrpSpPr>
          <p:grpSpPr>
            <a:xfrm>
              <a:off x="3735343" y="801123"/>
              <a:ext cx="961022" cy="198342"/>
              <a:chOff x="6384478" y="5513353"/>
              <a:chExt cx="1909136" cy="311079"/>
            </a:xfrm>
          </p:grpSpPr>
          <p:sp>
            <p:nvSpPr>
              <p:cNvPr id="1283" name="正方形/長方形 1282"/>
              <p:cNvSpPr/>
              <p:nvPr/>
            </p:nvSpPr>
            <p:spPr>
              <a:xfrm rot="18957577" flipV="1">
                <a:off x="6384478" y="5641909"/>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正方形/長方形 1283"/>
              <p:cNvSpPr/>
              <p:nvPr/>
            </p:nvSpPr>
            <p:spPr bwMode="auto">
              <a:xfrm rot="5400000">
                <a:off x="6646172" y="5552772"/>
                <a:ext cx="10915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5" name="正方形/長方形 1284"/>
              <p:cNvSpPr/>
              <p:nvPr/>
            </p:nvSpPr>
            <p:spPr bwMode="auto">
              <a:xfrm rot="8040868">
                <a:off x="6708710" y="5709651"/>
                <a:ext cx="116329" cy="3992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6" name="正方形/長方形 1285"/>
              <p:cNvSpPr/>
              <p:nvPr/>
            </p:nvSpPr>
            <p:spPr bwMode="auto">
              <a:xfrm>
                <a:off x="6701481" y="5592780"/>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7" name="正方形/長方形 1286"/>
              <p:cNvSpPr/>
              <p:nvPr/>
            </p:nvSpPr>
            <p:spPr bwMode="auto">
              <a:xfrm>
                <a:off x="6412374" y="5780247"/>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288" name="グループ化 73"/>
              <p:cNvGrpSpPr>
                <a:grpSpLocks/>
              </p:cNvGrpSpPr>
              <p:nvPr/>
            </p:nvGrpSpPr>
            <p:grpSpPr bwMode="auto">
              <a:xfrm>
                <a:off x="6425290" y="5609519"/>
                <a:ext cx="1745661" cy="165707"/>
                <a:chOff x="920040" y="4616735"/>
                <a:chExt cx="2050960" cy="324269"/>
              </a:xfrm>
            </p:grpSpPr>
            <p:grpSp>
              <p:nvGrpSpPr>
                <p:cNvPr id="1295" name="グループ化 88"/>
                <p:cNvGrpSpPr>
                  <a:grpSpLocks/>
                </p:cNvGrpSpPr>
                <p:nvPr/>
              </p:nvGrpSpPr>
              <p:grpSpPr bwMode="auto">
                <a:xfrm>
                  <a:off x="920040" y="4788554"/>
                  <a:ext cx="1909661" cy="152450"/>
                  <a:chOff x="5533349" y="5070816"/>
                  <a:chExt cx="1909661" cy="152450"/>
                </a:xfrm>
              </p:grpSpPr>
              <p:sp>
                <p:nvSpPr>
                  <p:cNvPr id="1322" name="直方体 1321"/>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3" name="フローチャート : 直接アクセス記憶 1322"/>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4" name="フローチャート : 直接アクセス記憶 1323"/>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5" name="フローチャート : 直接アクセス記憶 1324"/>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6" name="フローチャート : 直接アクセス記憶 1325"/>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7" name="フローチャート : 直接アクセス記憶 1326"/>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8" name="フローチャート : 直接アクセス記憶 1327"/>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9" name="フローチャート : 直接アクセス記憶 1328"/>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0" name="フローチャート : 直接アクセス記憶 1329"/>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1" name="フローチャート : 直接アクセス記憶 1330"/>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2" name="フローチャート : 直接アクセス記憶 1331"/>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3" name="フローチャート : 直接アクセス記憶 1332"/>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4" name="フローチャート : 直接アクセス記憶 1333"/>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5" name="フローチャート : 直接アクセス記憶 1334"/>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6" name="フローチャート : 直接アクセス記憶 1335"/>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7" name="フローチャート : 直接アクセス記憶 1336"/>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8" name="フローチャート : 直接アクセス記憶 1337"/>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9" name="フローチャート : 直接アクセス記憶 1338"/>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0" name="フローチャート : 直接アクセス記憶 1339"/>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1" name="フローチャート : 直接アクセス記憶 1340"/>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2" name="フローチャート : 直接アクセス記憶 1341"/>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3" name="フローチャート : 直接アクセス記憶 1342"/>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4" name="フローチャート : 直接アクセス記憶 1343"/>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5" name="フローチャート : 直接アクセス記憶 1344"/>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6" name="正方形/長方形 1345"/>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296" name="グループ化 89"/>
                <p:cNvGrpSpPr>
                  <a:grpSpLocks/>
                </p:cNvGrpSpPr>
                <p:nvPr/>
              </p:nvGrpSpPr>
              <p:grpSpPr bwMode="auto">
                <a:xfrm>
                  <a:off x="1104543" y="4616735"/>
                  <a:ext cx="1866457" cy="153418"/>
                  <a:chOff x="5575944" y="5070012"/>
                  <a:chExt cx="1866457" cy="153418"/>
                </a:xfrm>
              </p:grpSpPr>
              <p:sp>
                <p:nvSpPr>
                  <p:cNvPr id="1297" name="直方体 1296"/>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8" name="フローチャート : 直接アクセス記憶 1297"/>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9" name="フローチャート : 直接アクセス記憶 1298"/>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0" name="フローチャート : 直接アクセス記憶 1299"/>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1" name="フローチャート : 直接アクセス記憶 1300"/>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2" name="フローチャート : 直接アクセス記憶 1301"/>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3" name="フローチャート : 直接アクセス記憶 1302"/>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4" name="フローチャート : 直接アクセス記憶 1303"/>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5" name="フローチャート : 直接アクセス記憶 1304"/>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6" name="フローチャート : 直接アクセス記憶 1305"/>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7" name="フローチャート : 直接アクセス記憶 1306"/>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8" name="フローチャート : 直接アクセス記憶 1307"/>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9" name="フローチャート : 直接アクセス記憶 1308"/>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0" name="フローチャート : 直接アクセス記憶 1309"/>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1" name="フローチャート : 直接アクセス記憶 1310"/>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2" name="フローチャート : 直接アクセス記憶 1311"/>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3" name="フローチャート : 直接アクセス記憶 1312"/>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4" name="フローチャート : 直接アクセス記憶 1313"/>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5" name="フローチャート : 直接アクセス記憶 1314"/>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6" name="フローチャート : 直接アクセス記憶 1315"/>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7" name="フローチャート : 直接アクセス記憶 1316"/>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8" name="フローチャート : 直接アクセス記憶 1317"/>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9" name="フローチャート : 直接アクセス記憶 1318"/>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0" name="フローチャート : 直接アクセス記憶 1319"/>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1" name="正方形/長方形 1320"/>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289" name="正方形/長方形 1288"/>
              <p:cNvSpPr/>
              <p:nvPr/>
            </p:nvSpPr>
            <p:spPr bwMode="auto">
              <a:xfrm rot="5400000">
                <a:off x="6357882"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0" name="正方形/長方形 1289"/>
              <p:cNvSpPr/>
              <p:nvPr/>
            </p:nvSpPr>
            <p:spPr bwMode="auto">
              <a:xfrm>
                <a:off x="6677226" y="5513353"/>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1" name="正方形/長方形 1290"/>
              <p:cNvSpPr/>
              <p:nvPr/>
            </p:nvSpPr>
            <p:spPr bwMode="auto">
              <a:xfrm>
                <a:off x="6415127" y="5714131"/>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2" name="正方形/長方形 1291"/>
              <p:cNvSpPr/>
              <p:nvPr/>
            </p:nvSpPr>
            <p:spPr bwMode="auto">
              <a:xfrm rot="5400000">
                <a:off x="8173288" y="5565293"/>
                <a:ext cx="13181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3" name="正方形/長方形 1292"/>
              <p:cNvSpPr/>
              <p:nvPr/>
            </p:nvSpPr>
            <p:spPr>
              <a:xfrm rot="19123846" flipV="1">
                <a:off x="7915641" y="5676808"/>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4" name="正方形/長方形 1293"/>
              <p:cNvSpPr/>
              <p:nvPr/>
            </p:nvSpPr>
            <p:spPr bwMode="auto">
              <a:xfrm rot="5400000">
                <a:off x="7915899"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12" name="グループ化 11"/>
          <p:cNvGrpSpPr/>
          <p:nvPr/>
        </p:nvGrpSpPr>
        <p:grpSpPr>
          <a:xfrm>
            <a:off x="6063232" y="2974406"/>
            <a:ext cx="711549" cy="254593"/>
            <a:chOff x="4009281" y="3673484"/>
            <a:chExt cx="711549" cy="254593"/>
          </a:xfrm>
        </p:grpSpPr>
        <p:sp>
          <p:nvSpPr>
            <p:cNvPr id="1398" name="直方体 1397"/>
            <p:cNvSpPr/>
            <p:nvPr/>
          </p:nvSpPr>
          <p:spPr>
            <a:xfrm>
              <a:off x="4032302" y="3703078"/>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9" name="直方体 1398"/>
            <p:cNvSpPr/>
            <p:nvPr/>
          </p:nvSpPr>
          <p:spPr>
            <a:xfrm>
              <a:off x="4009281" y="3673484"/>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7" name="テキスト ボックス 1396"/>
            <p:cNvSpPr txBox="1"/>
            <p:nvPr/>
          </p:nvSpPr>
          <p:spPr>
            <a:xfrm>
              <a:off x="4111348" y="3728022"/>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11" name="グループ化 10"/>
          <p:cNvGrpSpPr/>
          <p:nvPr/>
        </p:nvGrpSpPr>
        <p:grpSpPr>
          <a:xfrm>
            <a:off x="6054526" y="2800275"/>
            <a:ext cx="711549" cy="256956"/>
            <a:chOff x="4000320" y="3496261"/>
            <a:chExt cx="711549" cy="256956"/>
          </a:xfrm>
        </p:grpSpPr>
        <p:grpSp>
          <p:nvGrpSpPr>
            <p:cNvPr id="10" name="グループ化 9"/>
            <p:cNvGrpSpPr/>
            <p:nvPr/>
          </p:nvGrpSpPr>
          <p:grpSpPr>
            <a:xfrm>
              <a:off x="4000320" y="3496261"/>
              <a:ext cx="711549" cy="237490"/>
              <a:chOff x="4000320" y="3496261"/>
              <a:chExt cx="711549" cy="237490"/>
            </a:xfrm>
          </p:grpSpPr>
          <p:sp>
            <p:nvSpPr>
              <p:cNvPr id="1400" name="直方体 1399"/>
              <p:cNvSpPr/>
              <p:nvPr/>
            </p:nvSpPr>
            <p:spPr>
              <a:xfrm>
                <a:off x="4032302" y="3521367"/>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1" name="直方体 1400"/>
              <p:cNvSpPr/>
              <p:nvPr/>
            </p:nvSpPr>
            <p:spPr>
              <a:xfrm>
                <a:off x="4000320" y="3496261"/>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96" name="テキスト ボックス 1395"/>
            <p:cNvSpPr txBox="1"/>
            <p:nvPr/>
          </p:nvSpPr>
          <p:spPr>
            <a:xfrm>
              <a:off x="4111348" y="3553162"/>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9" name="グループ化 8"/>
          <p:cNvGrpSpPr/>
          <p:nvPr/>
        </p:nvGrpSpPr>
        <p:grpSpPr>
          <a:xfrm>
            <a:off x="6055583" y="2626102"/>
            <a:ext cx="711549" cy="262542"/>
            <a:chOff x="4002524" y="3316000"/>
            <a:chExt cx="711549" cy="262542"/>
          </a:xfrm>
        </p:grpSpPr>
        <p:sp>
          <p:nvSpPr>
            <p:cNvPr id="1402" name="直方体 1401"/>
            <p:cNvSpPr/>
            <p:nvPr/>
          </p:nvSpPr>
          <p:spPr>
            <a:xfrm>
              <a:off x="4025805" y="3343892"/>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3" name="直方体 1402"/>
            <p:cNvSpPr/>
            <p:nvPr/>
          </p:nvSpPr>
          <p:spPr>
            <a:xfrm>
              <a:off x="4002524" y="3316000"/>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5" name="テキスト ボックス 1394"/>
            <p:cNvSpPr txBox="1"/>
            <p:nvPr/>
          </p:nvSpPr>
          <p:spPr>
            <a:xfrm>
              <a:off x="4111348" y="3378487"/>
              <a:ext cx="496196" cy="200055"/>
            </a:xfrm>
            <a:prstGeom prst="rect">
              <a:avLst/>
            </a:prstGeom>
            <a:noFill/>
          </p:spPr>
          <p:txBody>
            <a:bodyPr wrap="square" rtlCol="0">
              <a:spAutoFit/>
            </a:bodyPr>
            <a:lstStyle/>
            <a:p>
              <a:r>
                <a:rPr kumimoji="1" lang="en-US" altLang="ja-JP" sz="7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921" name="グループ化 920"/>
          <p:cNvGrpSpPr/>
          <p:nvPr/>
        </p:nvGrpSpPr>
        <p:grpSpPr>
          <a:xfrm>
            <a:off x="6818738" y="2445989"/>
            <a:ext cx="1056778" cy="1041419"/>
            <a:chOff x="4427984" y="2142381"/>
            <a:chExt cx="1056778" cy="1041419"/>
          </a:xfrm>
        </p:grpSpPr>
        <p:sp>
          <p:nvSpPr>
            <p:cNvPr id="922" name="正方形/長方形 921"/>
            <p:cNvSpPr/>
            <p:nvPr/>
          </p:nvSpPr>
          <p:spPr bwMode="auto">
            <a:xfrm rot="8040868">
              <a:off x="5394927" y="2302352"/>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3" name="正方形/長方形 922"/>
            <p:cNvSpPr/>
            <p:nvPr/>
          </p:nvSpPr>
          <p:spPr bwMode="auto">
            <a:xfrm rot="8040868">
              <a:off x="5387299" y="2591332"/>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4" name="正方形/長方形 923"/>
            <p:cNvSpPr/>
            <p:nvPr/>
          </p:nvSpPr>
          <p:spPr bwMode="auto">
            <a:xfrm rot="5400000">
              <a:off x="4303009" y="261709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5" name="正方形/長方形 924"/>
            <p:cNvSpPr/>
            <p:nvPr/>
          </p:nvSpPr>
          <p:spPr>
            <a:xfrm rot="8040868">
              <a:off x="4411241" y="2963770"/>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6" name="正方形/長方形 925"/>
            <p:cNvSpPr/>
            <p:nvPr/>
          </p:nvSpPr>
          <p:spPr bwMode="auto">
            <a:xfrm rot="5400000">
              <a:off x="4223455" y="251948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7" name="正方形/長方形 926"/>
            <p:cNvSpPr/>
            <p:nvPr/>
          </p:nvSpPr>
          <p:spPr bwMode="auto">
            <a:xfrm rot="8040868">
              <a:off x="4415631" y="2973682"/>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8" name="正方形/長方形 927"/>
            <p:cNvSpPr/>
            <p:nvPr/>
          </p:nvSpPr>
          <p:spPr bwMode="auto">
            <a:xfrm rot="8040868">
              <a:off x="4582540" y="230331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29" name="グループ化 54"/>
            <p:cNvGrpSpPr>
              <a:grpSpLocks/>
            </p:cNvGrpSpPr>
            <p:nvPr/>
          </p:nvGrpSpPr>
          <p:grpSpPr bwMode="auto">
            <a:xfrm>
              <a:off x="5259003" y="2952852"/>
              <a:ext cx="138625" cy="121940"/>
              <a:chOff x="3910231" y="5138394"/>
              <a:chExt cx="301729" cy="315214"/>
            </a:xfrm>
          </p:grpSpPr>
          <p:sp>
            <p:nvSpPr>
              <p:cNvPr id="1068" name="フローチャート : 結合子 1067"/>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9" name="フローチャート : 結合子 1068"/>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0" name="フローチャート : 結合子 1069"/>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1" name="フローチャート: 手作業 1070"/>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30" name="グループ化 56"/>
            <p:cNvGrpSpPr>
              <a:grpSpLocks/>
            </p:cNvGrpSpPr>
            <p:nvPr/>
          </p:nvGrpSpPr>
          <p:grpSpPr bwMode="auto">
            <a:xfrm>
              <a:off x="4471761" y="3060012"/>
              <a:ext cx="138625" cy="123788"/>
              <a:chOff x="999802" y="4983409"/>
              <a:chExt cx="301729" cy="319103"/>
            </a:xfrm>
          </p:grpSpPr>
          <p:grpSp>
            <p:nvGrpSpPr>
              <p:cNvPr id="1063" name="グループ化 149"/>
              <p:cNvGrpSpPr>
                <a:grpSpLocks/>
              </p:cNvGrpSpPr>
              <p:nvPr/>
            </p:nvGrpSpPr>
            <p:grpSpPr bwMode="auto">
              <a:xfrm>
                <a:off x="999802" y="4988192"/>
                <a:ext cx="301729" cy="314320"/>
                <a:chOff x="2792769" y="4986888"/>
                <a:chExt cx="301729" cy="314320"/>
              </a:xfrm>
            </p:grpSpPr>
            <p:sp>
              <p:nvSpPr>
                <p:cNvPr id="1065" name="フローチャート : 結合子 1064"/>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6" name="フローチャート : 結合子 1065"/>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7" name="フローチャート : 結合子 1066"/>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064" name="フローチャート: 手作業 1063"/>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31" name="正方形/長方形 930"/>
            <p:cNvSpPr/>
            <p:nvPr/>
          </p:nvSpPr>
          <p:spPr bwMode="auto">
            <a:xfrm>
              <a:off x="4492919" y="3000890"/>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2" name="正方形/長方形 931"/>
            <p:cNvSpPr/>
            <p:nvPr/>
          </p:nvSpPr>
          <p:spPr bwMode="auto">
            <a:xfrm>
              <a:off x="4446954" y="3047695"/>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3" name="正方形/長方形 932"/>
            <p:cNvSpPr/>
            <p:nvPr/>
          </p:nvSpPr>
          <p:spPr bwMode="auto">
            <a:xfrm rot="5400000">
              <a:off x="4373898" y="299031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4" name="平行四辺形 933"/>
            <p:cNvSpPr/>
            <p:nvPr/>
          </p:nvSpPr>
          <p:spPr bwMode="auto">
            <a:xfrm>
              <a:off x="5145914" y="299965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5" name="平行四辺形 934"/>
            <p:cNvSpPr/>
            <p:nvPr/>
          </p:nvSpPr>
          <p:spPr bwMode="auto">
            <a:xfrm>
              <a:off x="4466654" y="3002737"/>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6" name="平行四辺形 935"/>
            <p:cNvSpPr/>
            <p:nvPr/>
          </p:nvSpPr>
          <p:spPr bwMode="auto">
            <a:xfrm>
              <a:off x="5248059" y="2906663"/>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7" name="正方形/長方形 936"/>
            <p:cNvSpPr/>
            <p:nvPr/>
          </p:nvSpPr>
          <p:spPr bwMode="auto">
            <a:xfrm rot="8040868" flipV="1">
              <a:off x="5225638" y="2962289"/>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8" name="正方形/長方形 937"/>
            <p:cNvSpPr/>
            <p:nvPr/>
          </p:nvSpPr>
          <p:spPr bwMode="auto">
            <a:xfrm>
              <a:off x="4590686" y="279519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9" name="正方形/長方形 938"/>
            <p:cNvSpPr/>
            <p:nvPr/>
          </p:nvSpPr>
          <p:spPr bwMode="auto">
            <a:xfrm>
              <a:off x="4590686" y="221320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40" name="グループ化 72"/>
            <p:cNvGrpSpPr>
              <a:grpSpLocks/>
            </p:cNvGrpSpPr>
            <p:nvPr/>
          </p:nvGrpSpPr>
          <p:grpSpPr bwMode="auto">
            <a:xfrm>
              <a:off x="5145914" y="3061860"/>
              <a:ext cx="138625" cy="121940"/>
              <a:chOff x="2792769" y="4985994"/>
              <a:chExt cx="301729" cy="315214"/>
            </a:xfrm>
          </p:grpSpPr>
          <p:grpSp>
            <p:nvGrpSpPr>
              <p:cNvPr id="1058" name="グループ化 140"/>
              <p:cNvGrpSpPr>
                <a:grpSpLocks/>
              </p:cNvGrpSpPr>
              <p:nvPr/>
            </p:nvGrpSpPr>
            <p:grpSpPr bwMode="auto">
              <a:xfrm>
                <a:off x="2792769" y="4986888"/>
                <a:ext cx="301729" cy="314320"/>
                <a:chOff x="2792769" y="4986888"/>
                <a:chExt cx="301729" cy="314320"/>
              </a:xfrm>
            </p:grpSpPr>
            <p:sp>
              <p:nvSpPr>
                <p:cNvPr id="1060" name="フローチャート : 結合子 1059"/>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1" name="フローチャート : 結合子 1060"/>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2" name="フローチャート : 結合子 1061"/>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059" name="フローチャート: 手作業 1058"/>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41" name="グループ化 73"/>
            <p:cNvGrpSpPr>
              <a:grpSpLocks/>
            </p:cNvGrpSpPr>
            <p:nvPr/>
          </p:nvGrpSpPr>
          <p:grpSpPr bwMode="auto">
            <a:xfrm>
              <a:off x="4454980" y="2922059"/>
              <a:ext cx="922948" cy="125635"/>
              <a:chOff x="962635" y="4616735"/>
              <a:chExt cx="2008365" cy="324433"/>
            </a:xfrm>
          </p:grpSpPr>
          <p:grpSp>
            <p:nvGrpSpPr>
              <p:cNvPr id="1006" name="グループ化 88"/>
              <p:cNvGrpSpPr>
                <a:grpSpLocks/>
              </p:cNvGrpSpPr>
              <p:nvPr/>
            </p:nvGrpSpPr>
            <p:grpSpPr bwMode="auto">
              <a:xfrm>
                <a:off x="962635" y="4787750"/>
                <a:ext cx="1866457" cy="153418"/>
                <a:chOff x="5575944" y="5070012"/>
                <a:chExt cx="1866457" cy="153418"/>
              </a:xfrm>
            </p:grpSpPr>
            <p:sp>
              <p:nvSpPr>
                <p:cNvPr id="1033" name="直方体 1032"/>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4" name="フローチャート : 直接アクセス記憶 1033"/>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5" name="フローチャート : 直接アクセス記憶 1034"/>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6" name="フローチャート : 直接アクセス記憶 1035"/>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7" name="フローチャート : 直接アクセス記憶 1036"/>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8" name="フローチャート : 直接アクセス記憶 1037"/>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9" name="フローチャート : 直接アクセス記憶 1038"/>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0" name="フローチャート : 直接アクセス記憶 1039"/>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1" name="フローチャート : 直接アクセス記憶 1040"/>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2" name="フローチャート : 直接アクセス記憶 1041"/>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3" name="フローチャート : 直接アクセス記憶 1042"/>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4" name="フローチャート : 直接アクセス記憶 1043"/>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5" name="フローチャート : 直接アクセス記憶 1044"/>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6" name="フローチャート : 直接アクセス記憶 1045"/>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7" name="フローチャート : 直接アクセス記憶 1046"/>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8" name="フローチャート : 直接アクセス記憶 1047"/>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9" name="フローチャート : 直接アクセス記憶 1048"/>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0" name="フローチャート : 直接アクセス記憶 1049"/>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1" name="フローチャート : 直接アクセス記憶 1050"/>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2" name="フローチャート : 直接アクセス記憶 1051"/>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3" name="フローチャート : 直接アクセス記憶 1052"/>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4" name="フローチャート : 直接アクセス記憶 1053"/>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5" name="フローチャート : 直接アクセス記憶 1054"/>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6" name="フローチャート : 直接アクセス記憶 1055"/>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7" name="正方形/長方形 1056"/>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07" name="グループ化 89"/>
              <p:cNvGrpSpPr>
                <a:grpSpLocks/>
              </p:cNvGrpSpPr>
              <p:nvPr/>
            </p:nvGrpSpPr>
            <p:grpSpPr bwMode="auto">
              <a:xfrm>
                <a:off x="1104543" y="4616735"/>
                <a:ext cx="1866457" cy="153418"/>
                <a:chOff x="5575944" y="5070012"/>
                <a:chExt cx="1866457" cy="153418"/>
              </a:xfrm>
            </p:grpSpPr>
            <p:sp>
              <p:nvSpPr>
                <p:cNvPr id="1008" name="直方体 1007"/>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9" name="フローチャート : 直接アクセス記憶 1008"/>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0" name="フローチャート : 直接アクセス記憶 1009"/>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1" name="フローチャート : 直接アクセス記憶 1010"/>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2" name="フローチャート : 直接アクセス記憶 1011"/>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3" name="フローチャート : 直接アクセス記憶 1012"/>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4" name="フローチャート : 直接アクセス記憶 1013"/>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5" name="フローチャート : 直接アクセス記憶 1014"/>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6" name="フローチャート : 直接アクセス記憶 1015"/>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7" name="フローチャート : 直接アクセス記憶 1016"/>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8" name="フローチャート : 直接アクセス記憶 1017"/>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9" name="フローチャート : 直接アクセス記憶 1018"/>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0" name="フローチャート : 直接アクセス記憶 1019"/>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1" name="フローチャート : 直接アクセス記憶 1020"/>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2" name="フローチャート : 直接アクセス記憶 1021"/>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3" name="フローチャート : 直接アクセス記憶 1022"/>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4" name="フローチャート : 直接アクセス記憶 1023"/>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5" name="フローチャート : 直接アクセス記憶 1024"/>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6" name="フローチャート : 直接アクセス記憶 1025"/>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7" name="フローチャート : 直接アクセス記憶 1026"/>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8" name="フローチャート : 直接アクセス記憶 1027"/>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9" name="フローチャート : 直接アクセス記憶 1028"/>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0" name="フローチャート : 直接アクセス記憶 1029"/>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1" name="フローチャート : 直接アクセス記憶 1030"/>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2" name="正方形/長方形 1031"/>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942" name="正方形/長方形 941"/>
            <p:cNvSpPr/>
            <p:nvPr/>
          </p:nvSpPr>
          <p:spPr bwMode="auto">
            <a:xfrm rot="5400000">
              <a:off x="5200174" y="298944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3" name="正方形/長方形 942"/>
            <p:cNvSpPr/>
            <p:nvPr/>
          </p:nvSpPr>
          <p:spPr bwMode="auto">
            <a:xfrm>
              <a:off x="4437470" y="235115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44" name="グループ化 73"/>
            <p:cNvGrpSpPr>
              <a:grpSpLocks/>
            </p:cNvGrpSpPr>
            <p:nvPr/>
          </p:nvGrpSpPr>
          <p:grpSpPr bwMode="auto">
            <a:xfrm>
              <a:off x="4472491" y="2225522"/>
              <a:ext cx="925137" cy="121940"/>
              <a:chOff x="920040" y="4616735"/>
              <a:chExt cx="2050960" cy="324269"/>
            </a:xfrm>
          </p:grpSpPr>
          <p:grpSp>
            <p:nvGrpSpPr>
              <p:cNvPr id="954" name="グループ化 88"/>
              <p:cNvGrpSpPr>
                <a:grpSpLocks/>
              </p:cNvGrpSpPr>
              <p:nvPr/>
            </p:nvGrpSpPr>
            <p:grpSpPr bwMode="auto">
              <a:xfrm>
                <a:off x="920040" y="4788554"/>
                <a:ext cx="1909661" cy="152450"/>
                <a:chOff x="5533349" y="5070816"/>
                <a:chExt cx="1909661" cy="152450"/>
              </a:xfrm>
            </p:grpSpPr>
            <p:sp>
              <p:nvSpPr>
                <p:cNvPr id="981" name="直方体 980"/>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2" name="フローチャート : 直接アクセス記憶 98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3" name="フローチャート : 直接アクセス記憶 98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4" name="フローチャート : 直接アクセス記憶 98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5" name="フローチャート : 直接アクセス記憶 98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6" name="フローチャート : 直接アクセス記憶 98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7" name="フローチャート : 直接アクセス記憶 98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8" name="フローチャート : 直接アクセス記憶 98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9" name="フローチャート : 直接アクセス記憶 98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0" name="フローチャート : 直接アクセス記憶 98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1" name="フローチャート : 直接アクセス記憶 99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2" name="フローチャート : 直接アクセス記憶 99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3" name="フローチャート : 直接アクセス記憶 99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4" name="フローチャート : 直接アクセス記憶 99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5" name="フローチャート : 直接アクセス記憶 99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6" name="フローチャート : 直接アクセス記憶 99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7" name="フローチャート : 直接アクセス記憶 99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8" name="フローチャート : 直接アクセス記憶 99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9" name="フローチャート : 直接アクセス記憶 99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0" name="フローチャート : 直接アクセス記憶 99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1" name="フローチャート : 直接アクセス記憶 100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2" name="フローチャート : 直接アクセス記憶 100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3" name="フローチャート : 直接アクセス記憶 100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4" name="フローチャート : 直接アクセス記憶 100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5" name="正方形/長方形 1004"/>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55" name="グループ化 89"/>
              <p:cNvGrpSpPr>
                <a:grpSpLocks/>
              </p:cNvGrpSpPr>
              <p:nvPr/>
            </p:nvGrpSpPr>
            <p:grpSpPr bwMode="auto">
              <a:xfrm>
                <a:off x="1104543" y="4616735"/>
                <a:ext cx="1866457" cy="153418"/>
                <a:chOff x="5575944" y="5070012"/>
                <a:chExt cx="1866457" cy="153418"/>
              </a:xfrm>
            </p:grpSpPr>
            <p:sp>
              <p:nvSpPr>
                <p:cNvPr id="956" name="直方体 955"/>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7" name="フローチャート : 直接アクセス記憶 95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8" name="フローチャート : 直接アクセス記憶 95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9" name="フローチャート : 直接アクセス記憶 95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0" name="フローチャート : 直接アクセス記憶 95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1" name="フローチャート : 直接アクセス記憶 96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2" name="フローチャート : 直接アクセス記憶 96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3" name="フローチャート : 直接アクセス記憶 96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4" name="フローチャート : 直接アクセス記憶 96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5" name="フローチャート : 直接アクセス記憶 96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6" name="フローチャート : 直接アクセス記憶 96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7" name="フローチャート : 直接アクセス記憶 96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8" name="フローチャート : 直接アクセス記憶 96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9" name="フローチャート : 直接アクセス記憶 96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0" name="フローチャート : 直接アクセス記憶 96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1" name="フローチャート : 直接アクセス記憶 97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2" name="フローチャート : 直接アクセス記憶 97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3" name="フローチャート : 直接アクセス記憶 97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4" name="フローチャート : 直接アクセス記憶 97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5" name="フローチャート : 直接アクセス記憶 97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6" name="フローチャート : 直接アクセス記憶 97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7" name="フローチャート : 直接アクセス記憶 97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8" name="フローチャート : 直接アクセス記憶 97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9" name="フローチャート : 直接アクセス記憶 97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0" name="正方形/長方形 979"/>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945" name="正方形/長方形 944"/>
            <p:cNvSpPr/>
            <p:nvPr/>
          </p:nvSpPr>
          <p:spPr bwMode="auto">
            <a:xfrm rot="8040868">
              <a:off x="5232819" y="228053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6" name="正方形/長方形 945"/>
            <p:cNvSpPr/>
            <p:nvPr/>
          </p:nvSpPr>
          <p:spPr bwMode="auto">
            <a:xfrm rot="8040868">
              <a:off x="4416394" y="2278684"/>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7" name="正方形/長方形 946"/>
            <p:cNvSpPr/>
            <p:nvPr/>
          </p:nvSpPr>
          <p:spPr bwMode="auto">
            <a:xfrm rot="5400000">
              <a:off x="5031069" y="252200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8" name="正方形/長方形 947"/>
            <p:cNvSpPr/>
            <p:nvPr/>
          </p:nvSpPr>
          <p:spPr bwMode="auto">
            <a:xfrm>
              <a:off x="4606008" y="214238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9" name="正方形/長方形 948"/>
            <p:cNvSpPr/>
            <p:nvPr/>
          </p:nvSpPr>
          <p:spPr bwMode="auto">
            <a:xfrm>
              <a:off x="4438929" y="230250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0" name="正方形/長方形 949"/>
            <p:cNvSpPr/>
            <p:nvPr/>
          </p:nvSpPr>
          <p:spPr bwMode="auto">
            <a:xfrm rot="5400000">
              <a:off x="4057769" y="2670371"/>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1" name="正方形/長方形 950"/>
            <p:cNvSpPr/>
            <p:nvPr/>
          </p:nvSpPr>
          <p:spPr bwMode="auto">
            <a:xfrm>
              <a:off x="4446954" y="29325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2" name="正方形/長方形 951"/>
            <p:cNvSpPr/>
            <p:nvPr/>
          </p:nvSpPr>
          <p:spPr bwMode="auto">
            <a:xfrm>
              <a:off x="4429645" y="2928351"/>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3" name="正方形/長方形 952"/>
            <p:cNvSpPr/>
            <p:nvPr/>
          </p:nvSpPr>
          <p:spPr bwMode="auto">
            <a:xfrm rot="5400000">
              <a:off x="4882277" y="2670314"/>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0" name="グループ化 99"/>
          <p:cNvGrpSpPr/>
          <p:nvPr/>
        </p:nvGrpSpPr>
        <p:grpSpPr>
          <a:xfrm>
            <a:off x="7795656" y="4365104"/>
            <a:ext cx="970189" cy="1347467"/>
            <a:chOff x="6818014" y="3319932"/>
            <a:chExt cx="1444318" cy="2013150"/>
          </a:xfrm>
        </p:grpSpPr>
        <p:grpSp>
          <p:nvGrpSpPr>
            <p:cNvPr id="101" name="グループ化 100"/>
            <p:cNvGrpSpPr/>
            <p:nvPr/>
          </p:nvGrpSpPr>
          <p:grpSpPr>
            <a:xfrm>
              <a:off x="6890163" y="4495705"/>
              <a:ext cx="1243678" cy="837377"/>
              <a:chOff x="6058710" y="4514911"/>
              <a:chExt cx="1243678" cy="837377"/>
            </a:xfrm>
          </p:grpSpPr>
          <p:sp>
            <p:nvSpPr>
              <p:cNvPr id="133" name="Freeform 1180"/>
              <p:cNvSpPr>
                <a:spLocks/>
              </p:cNvSpPr>
              <p:nvPr/>
            </p:nvSpPr>
            <p:spPr bwMode="auto">
              <a:xfrm>
                <a:off x="6058710" y="4514911"/>
                <a:ext cx="1243678" cy="837377"/>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34" name="Freeform 1181"/>
              <p:cNvSpPr>
                <a:spLocks/>
              </p:cNvSpPr>
              <p:nvPr/>
            </p:nvSpPr>
            <p:spPr bwMode="auto">
              <a:xfrm>
                <a:off x="6751181" y="4580210"/>
                <a:ext cx="121875" cy="349548"/>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35" name="Freeform 1182"/>
              <p:cNvSpPr>
                <a:spLocks/>
              </p:cNvSpPr>
              <p:nvPr/>
            </p:nvSpPr>
            <p:spPr bwMode="auto">
              <a:xfrm>
                <a:off x="6607147" y="4641669"/>
                <a:ext cx="144034" cy="27272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1183"/>
              <p:cNvSpPr>
                <a:spLocks/>
              </p:cNvSpPr>
              <p:nvPr/>
            </p:nvSpPr>
            <p:spPr bwMode="auto">
              <a:xfrm>
                <a:off x="6795500" y="4599417"/>
                <a:ext cx="171733" cy="330341"/>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1184"/>
              <p:cNvSpPr>
                <a:spLocks/>
              </p:cNvSpPr>
              <p:nvPr/>
            </p:nvSpPr>
            <p:spPr bwMode="auto">
              <a:xfrm>
                <a:off x="6548981" y="5210163"/>
                <a:ext cx="77557" cy="142125"/>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3" name="Line 1185"/>
              <p:cNvSpPr>
                <a:spLocks noChangeShapeType="1"/>
              </p:cNvSpPr>
              <p:nvPr/>
            </p:nvSpPr>
            <p:spPr bwMode="auto">
              <a:xfrm>
                <a:off x="6429875" y="4745382"/>
                <a:ext cx="94176" cy="11139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 name="Line 1186"/>
              <p:cNvSpPr>
                <a:spLocks noChangeShapeType="1"/>
              </p:cNvSpPr>
              <p:nvPr/>
            </p:nvSpPr>
            <p:spPr bwMode="auto">
              <a:xfrm>
                <a:off x="6316310" y="478763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 name="Freeform 1188"/>
              <p:cNvSpPr>
                <a:spLocks/>
              </p:cNvSpPr>
              <p:nvPr/>
            </p:nvSpPr>
            <p:spPr bwMode="auto">
              <a:xfrm>
                <a:off x="6224903" y="4787634"/>
                <a:ext cx="96945" cy="184377"/>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2" name="グループ化 101"/>
            <p:cNvGrpSpPr/>
            <p:nvPr/>
          </p:nvGrpSpPr>
          <p:grpSpPr>
            <a:xfrm>
              <a:off x="7098174" y="3512883"/>
              <a:ext cx="1164158" cy="1158781"/>
              <a:chOff x="10721363" y="466040"/>
              <a:chExt cx="745774" cy="669672"/>
            </a:xfrm>
          </p:grpSpPr>
          <p:sp>
            <p:nvSpPr>
              <p:cNvPr id="124" name="月 123"/>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5" name="グループ化 124"/>
              <p:cNvGrpSpPr/>
              <p:nvPr/>
            </p:nvGrpSpPr>
            <p:grpSpPr>
              <a:xfrm>
                <a:off x="10721363" y="466040"/>
                <a:ext cx="659498" cy="669672"/>
                <a:chOff x="10721363" y="466040"/>
                <a:chExt cx="659498" cy="669672"/>
              </a:xfrm>
            </p:grpSpPr>
            <p:sp>
              <p:nvSpPr>
                <p:cNvPr id="127"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28" name="Freeform 697"/>
                <p:cNvSpPr>
                  <a:spLocks/>
                </p:cNvSpPr>
                <p:nvPr/>
              </p:nvSpPr>
              <p:spPr bwMode="auto">
                <a:xfrm>
                  <a:off x="10742015"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29"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26"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03" name="グループ化 102"/>
            <p:cNvGrpSpPr/>
            <p:nvPr/>
          </p:nvGrpSpPr>
          <p:grpSpPr>
            <a:xfrm>
              <a:off x="6972755" y="3319932"/>
              <a:ext cx="1201112" cy="802512"/>
              <a:chOff x="1522292" y="807513"/>
              <a:chExt cx="1201112" cy="802512"/>
            </a:xfrm>
          </p:grpSpPr>
          <p:sp>
            <p:nvSpPr>
              <p:cNvPr id="120" name="Freeform 371"/>
              <p:cNvSpPr>
                <a:spLocks/>
              </p:cNvSpPr>
              <p:nvPr/>
            </p:nvSpPr>
            <p:spPr bwMode="auto">
              <a:xfrm rot="245351">
                <a:off x="1571633" y="807513"/>
                <a:ext cx="1101043" cy="65739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Freeform 370"/>
              <p:cNvSpPr>
                <a:spLocks/>
              </p:cNvSpPr>
              <p:nvPr/>
            </p:nvSpPr>
            <p:spPr bwMode="auto">
              <a:xfrm rot="245351">
                <a:off x="2616852" y="1067587"/>
                <a:ext cx="106552" cy="54243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Freeform 372"/>
              <p:cNvSpPr>
                <a:spLocks/>
              </p:cNvSpPr>
              <p:nvPr/>
            </p:nvSpPr>
            <p:spPr bwMode="auto">
              <a:xfrm rot="245351">
                <a:off x="1522292" y="1233013"/>
                <a:ext cx="1136562" cy="24068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テキスト ボックス 122"/>
              <p:cNvSpPr txBox="1"/>
              <p:nvPr/>
            </p:nvSpPr>
            <p:spPr>
              <a:xfrm rot="168749">
                <a:off x="1632397" y="871257"/>
                <a:ext cx="920463" cy="405509"/>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i="1" dirty="0">
                  <a:solidFill>
                    <a:srgbClr val="FF0000"/>
                  </a:solidFill>
                  <a:latin typeface="Nyala" panose="02000504070300020003" pitchFamily="2" charset="0"/>
                  <a:cs typeface="Verdana" panose="020B0604030504040204" pitchFamily="34" charset="0"/>
                </a:endParaRPr>
              </a:p>
            </p:txBody>
          </p:sp>
        </p:grpSp>
        <p:grpSp>
          <p:nvGrpSpPr>
            <p:cNvPr id="104" name="Group 2280"/>
            <p:cNvGrpSpPr>
              <a:grpSpLocks/>
            </p:cNvGrpSpPr>
            <p:nvPr/>
          </p:nvGrpSpPr>
          <p:grpSpPr bwMode="auto">
            <a:xfrm flipH="1">
              <a:off x="6818014" y="3813904"/>
              <a:ext cx="549662" cy="1062437"/>
              <a:chOff x="3125" y="2628"/>
              <a:chExt cx="579" cy="1014"/>
            </a:xfrm>
          </p:grpSpPr>
          <p:sp>
            <p:nvSpPr>
              <p:cNvPr id="105"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6"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7"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8"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9"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0"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1"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2"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3"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4"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5"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6"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7"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8"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grpSp>
        <p:nvGrpSpPr>
          <p:cNvPr id="219" name="グループ化 218"/>
          <p:cNvGrpSpPr/>
          <p:nvPr/>
        </p:nvGrpSpPr>
        <p:grpSpPr>
          <a:xfrm>
            <a:off x="6913822" y="5276000"/>
            <a:ext cx="782573" cy="435852"/>
            <a:chOff x="4634988" y="4730017"/>
            <a:chExt cx="1249218" cy="622271"/>
          </a:xfrm>
        </p:grpSpPr>
        <p:sp>
          <p:nvSpPr>
            <p:cNvPr id="249" name="Freeform 1192"/>
            <p:cNvSpPr>
              <a:spLocks/>
            </p:cNvSpPr>
            <p:nvPr/>
          </p:nvSpPr>
          <p:spPr bwMode="auto">
            <a:xfrm>
              <a:off x="4634988" y="4730017"/>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50"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1"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3"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20" name="グループ化 219"/>
          <p:cNvGrpSpPr/>
          <p:nvPr/>
        </p:nvGrpSpPr>
        <p:grpSpPr>
          <a:xfrm rot="21236550" flipH="1">
            <a:off x="6930645" y="4592537"/>
            <a:ext cx="790675" cy="830055"/>
            <a:chOff x="3689116" y="2896007"/>
            <a:chExt cx="613350" cy="572646"/>
          </a:xfrm>
        </p:grpSpPr>
        <p:sp>
          <p:nvSpPr>
            <p:cNvPr id="242" name="Freeform 696"/>
            <p:cNvSpPr>
              <a:spLocks/>
            </p:cNvSpPr>
            <p:nvPr/>
          </p:nvSpPr>
          <p:spPr bwMode="auto">
            <a:xfrm>
              <a:off x="3689116" y="2896007"/>
              <a:ext cx="613350" cy="5360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a:off x="3769970" y="2993478"/>
              <a:ext cx="423873" cy="47517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a:off x="3829590" y="3258294"/>
              <a:ext cx="293199" cy="15229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5" name="Freeform 699"/>
            <p:cNvSpPr>
              <a:spLocks/>
            </p:cNvSpPr>
            <p:nvPr/>
          </p:nvSpPr>
          <p:spPr bwMode="auto">
            <a:xfrm>
              <a:off x="3854092" y="3110241"/>
              <a:ext cx="57987" cy="3858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6" name="Freeform 700"/>
            <p:cNvSpPr>
              <a:spLocks/>
            </p:cNvSpPr>
            <p:nvPr/>
          </p:nvSpPr>
          <p:spPr bwMode="auto">
            <a:xfrm>
              <a:off x="3973331" y="3101104"/>
              <a:ext cx="64520" cy="395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7" name="Freeform 701"/>
            <p:cNvSpPr>
              <a:spLocks/>
            </p:cNvSpPr>
            <p:nvPr/>
          </p:nvSpPr>
          <p:spPr bwMode="auto">
            <a:xfrm>
              <a:off x="3981499" y="3050337"/>
              <a:ext cx="72687" cy="5279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8" name="Freeform 702"/>
            <p:cNvSpPr>
              <a:spLocks/>
            </p:cNvSpPr>
            <p:nvPr/>
          </p:nvSpPr>
          <p:spPr bwMode="auto">
            <a:xfrm>
              <a:off x="3841025" y="3065568"/>
              <a:ext cx="70237" cy="3858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21" name="Group 2280"/>
          <p:cNvGrpSpPr>
            <a:grpSpLocks/>
          </p:cNvGrpSpPr>
          <p:nvPr/>
        </p:nvGrpSpPr>
        <p:grpSpPr bwMode="auto">
          <a:xfrm>
            <a:off x="7499785" y="4802096"/>
            <a:ext cx="344336" cy="744154"/>
            <a:chOff x="3125" y="2628"/>
            <a:chExt cx="579" cy="1014"/>
          </a:xfrm>
        </p:grpSpPr>
        <p:sp>
          <p:nvSpPr>
            <p:cNvPr id="227"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8"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9"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0"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1"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2"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3"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4"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5"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6"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7"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8"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9"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0"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1"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nvGrpSpPr>
          <p:cNvPr id="222" name="グループ化 221"/>
          <p:cNvGrpSpPr/>
          <p:nvPr/>
        </p:nvGrpSpPr>
        <p:grpSpPr>
          <a:xfrm rot="21354649" flipH="1">
            <a:off x="6920740" y="4457527"/>
            <a:ext cx="777533" cy="480040"/>
            <a:chOff x="6718234" y="594578"/>
            <a:chExt cx="857503" cy="487920"/>
          </a:xfrm>
        </p:grpSpPr>
        <p:sp>
          <p:nvSpPr>
            <p:cNvPr id="223"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4"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6" name="テキスト ボックス 225"/>
            <p:cNvSpPr txBox="1"/>
            <p:nvPr/>
          </p:nvSpPr>
          <p:spPr>
            <a:xfrm>
              <a:off x="6723770" y="622629"/>
              <a:ext cx="724183" cy="281546"/>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141" name="Text Box 880"/>
          <p:cNvSpPr txBox="1">
            <a:spLocks noChangeArrowheads="1"/>
          </p:cNvSpPr>
          <p:nvPr/>
        </p:nvSpPr>
        <p:spPr bwMode="auto">
          <a:xfrm>
            <a:off x="8052281" y="5746462"/>
            <a:ext cx="621035"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142" name="Text Box 880"/>
          <p:cNvSpPr txBox="1">
            <a:spLocks noChangeArrowheads="1"/>
          </p:cNvSpPr>
          <p:nvPr/>
        </p:nvSpPr>
        <p:spPr bwMode="auto">
          <a:xfrm>
            <a:off x="7058137" y="5729978"/>
            <a:ext cx="621035"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1184" name="グループ化 1183"/>
          <p:cNvGrpSpPr/>
          <p:nvPr/>
        </p:nvGrpSpPr>
        <p:grpSpPr>
          <a:xfrm>
            <a:off x="5974206" y="5276719"/>
            <a:ext cx="782573" cy="435852"/>
            <a:chOff x="4634988" y="4730016"/>
            <a:chExt cx="1249218" cy="622271"/>
          </a:xfrm>
        </p:grpSpPr>
        <p:sp>
          <p:nvSpPr>
            <p:cNvPr id="1185" name="Freeform 1192"/>
            <p:cNvSpPr>
              <a:spLocks/>
            </p:cNvSpPr>
            <p:nvPr/>
          </p:nvSpPr>
          <p:spPr bwMode="auto">
            <a:xfrm>
              <a:off x="4634988" y="4730016"/>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186"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187"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8"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9"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0" name="Group 2280"/>
          <p:cNvGrpSpPr>
            <a:grpSpLocks/>
          </p:cNvGrpSpPr>
          <p:nvPr/>
        </p:nvGrpSpPr>
        <p:grpSpPr bwMode="auto">
          <a:xfrm>
            <a:off x="6581524" y="4780681"/>
            <a:ext cx="344336" cy="744154"/>
            <a:chOff x="3125" y="2628"/>
            <a:chExt cx="579" cy="1014"/>
          </a:xfrm>
        </p:grpSpPr>
        <p:sp>
          <p:nvSpPr>
            <p:cNvPr id="1191"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2"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3"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4"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5"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6"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7"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8"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9"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0"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1"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2"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3"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4"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5"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sp>
        <p:nvSpPr>
          <p:cNvPr id="1208" name="Text Box 885"/>
          <p:cNvSpPr txBox="1">
            <a:spLocks noChangeArrowheads="1"/>
          </p:cNvSpPr>
          <p:nvPr/>
        </p:nvSpPr>
        <p:spPr bwMode="auto">
          <a:xfrm>
            <a:off x="6142445" y="5712571"/>
            <a:ext cx="555498"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内藤</a:t>
            </a:r>
            <a:endParaRPr lang="ja-JP" altLang="en-US" sz="1400" dirty="0"/>
          </a:p>
        </p:txBody>
      </p:sp>
      <p:sp>
        <p:nvSpPr>
          <p:cNvPr id="1206" name="テキスト ボックス 1205"/>
          <p:cNvSpPr txBox="1"/>
          <p:nvPr/>
        </p:nvSpPr>
        <p:spPr>
          <a:xfrm>
            <a:off x="7956376" y="448389"/>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18.7.18</a:t>
            </a:r>
            <a:endParaRPr kumimoji="1" lang="ja-JP" altLang="en-US" sz="1200" dirty="0"/>
          </a:p>
        </p:txBody>
      </p:sp>
      <p:sp>
        <p:nvSpPr>
          <p:cNvPr id="1210" name="Rectangle 219"/>
          <p:cNvSpPr>
            <a:spLocks noChangeArrowheads="1"/>
          </p:cNvSpPr>
          <p:nvPr/>
        </p:nvSpPr>
        <p:spPr bwMode="auto">
          <a:xfrm>
            <a:off x="8210002" y="620688"/>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79" y="4076123"/>
            <a:ext cx="3055600" cy="151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7" name="テキスト ボックス 1206"/>
          <p:cNvSpPr txBox="1"/>
          <p:nvPr/>
        </p:nvSpPr>
        <p:spPr>
          <a:xfrm>
            <a:off x="3707611" y="3725156"/>
            <a:ext cx="1800493" cy="369332"/>
          </a:xfrm>
          <a:prstGeom prst="rect">
            <a:avLst/>
          </a:prstGeom>
          <a:noFill/>
        </p:spPr>
        <p:txBody>
          <a:bodyPr wrap="none" rtlCol="0">
            <a:spAutoFit/>
          </a:bodyPr>
          <a:lstStyle/>
          <a:p>
            <a:r>
              <a:rPr lang="ja-JP" altLang="en-US" dirty="0" smtClean="0"/>
              <a:t>安全点検確認表</a:t>
            </a:r>
            <a:endParaRPr kumimoji="1" lang="en-US" altLang="ja-JP" dirty="0" smtClean="0"/>
          </a:p>
        </p:txBody>
      </p:sp>
      <p:sp>
        <p:nvSpPr>
          <p:cNvPr id="1228" name="Text Box 885"/>
          <p:cNvSpPr txBox="1">
            <a:spLocks noChangeArrowheads="1"/>
          </p:cNvSpPr>
          <p:nvPr/>
        </p:nvSpPr>
        <p:spPr bwMode="auto">
          <a:xfrm>
            <a:off x="3419872" y="5478686"/>
            <a:ext cx="1808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安全</a:t>
            </a:r>
            <a:r>
              <a:rPr lang="ja-JP" altLang="en-US" sz="1400" dirty="0" smtClean="0"/>
              <a:t>担当　山口さん</a:t>
            </a:r>
            <a:endParaRPr lang="ja-JP" altLang="en-US" sz="1400" dirty="0"/>
          </a:p>
        </p:txBody>
      </p:sp>
      <p:grpSp>
        <p:nvGrpSpPr>
          <p:cNvPr id="13" name="グループ化 12"/>
          <p:cNvGrpSpPr/>
          <p:nvPr/>
        </p:nvGrpSpPr>
        <p:grpSpPr>
          <a:xfrm>
            <a:off x="5868142" y="4475775"/>
            <a:ext cx="780054" cy="898554"/>
            <a:chOff x="9790392" y="1005626"/>
            <a:chExt cx="688973" cy="643374"/>
          </a:xfrm>
        </p:grpSpPr>
        <p:grpSp>
          <p:nvGrpSpPr>
            <p:cNvPr id="1148" name="グループ化 1147"/>
            <p:cNvGrpSpPr/>
            <p:nvPr/>
          </p:nvGrpSpPr>
          <p:grpSpPr>
            <a:xfrm>
              <a:off x="9790392" y="1073523"/>
              <a:ext cx="674850" cy="575477"/>
              <a:chOff x="5574145" y="5223068"/>
              <a:chExt cx="485881" cy="413903"/>
            </a:xfrm>
          </p:grpSpPr>
          <p:sp>
            <p:nvSpPr>
              <p:cNvPr id="1172"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173"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174"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75" name="Freeform 542"/>
              <p:cNvSpPr>
                <a:spLocks/>
              </p:cNvSpPr>
              <p:nvPr/>
            </p:nvSpPr>
            <p:spPr bwMode="auto">
              <a:xfrm>
                <a:off x="5766853" y="5473268"/>
                <a:ext cx="212801" cy="1501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1176"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177"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178"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179"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180"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grpSp>
        <p:sp>
          <p:nvSpPr>
            <p:cNvPr id="1150" name="Freeform 1408"/>
            <p:cNvSpPr>
              <a:spLocks/>
            </p:cNvSpPr>
            <p:nvPr/>
          </p:nvSpPr>
          <p:spPr bwMode="auto">
            <a:xfrm>
              <a:off x="9843799" y="1152786"/>
              <a:ext cx="552596" cy="284308"/>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grpSp>
          <p:nvGrpSpPr>
            <p:cNvPr id="1164" name="グループ化 1163"/>
            <p:cNvGrpSpPr/>
            <p:nvPr/>
          </p:nvGrpSpPr>
          <p:grpSpPr>
            <a:xfrm flipH="1">
              <a:off x="9817570" y="1005626"/>
              <a:ext cx="661795" cy="350779"/>
              <a:chOff x="9768188" y="1376617"/>
              <a:chExt cx="761970" cy="437320"/>
            </a:xfrm>
          </p:grpSpPr>
          <p:sp>
            <p:nvSpPr>
              <p:cNvPr id="1165"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6"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167" name="Group 1526"/>
              <p:cNvGrpSpPr>
                <a:grpSpLocks/>
              </p:cNvGrpSpPr>
              <p:nvPr/>
            </p:nvGrpSpPr>
            <p:grpSpPr bwMode="auto">
              <a:xfrm>
                <a:off x="9769104" y="1376617"/>
                <a:ext cx="761054" cy="437320"/>
                <a:chOff x="7259" y="1752"/>
                <a:chExt cx="405" cy="211"/>
              </a:xfrm>
            </p:grpSpPr>
            <p:sp>
              <p:nvSpPr>
                <p:cNvPr id="1169"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0"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1"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68" name="テキスト ボックス 1167"/>
              <p:cNvSpPr txBox="1"/>
              <p:nvPr/>
            </p:nvSpPr>
            <p:spPr>
              <a:xfrm>
                <a:off x="9768188" y="1408846"/>
                <a:ext cx="619054" cy="233528"/>
              </a:xfrm>
              <a:prstGeom prst="rect">
                <a:avLst/>
              </a:prstGeom>
              <a:noFill/>
            </p:spPr>
            <p:txBody>
              <a:bodyPr wrap="square" rtlCol="0">
                <a:spAutoFit/>
              </a:bodyPr>
              <a:lstStyle/>
              <a:p>
                <a:r>
                  <a:rPr kumimoji="1" lang="en-US" altLang="ja-JP" sz="11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grpSp>
        <p:nvGrpSpPr>
          <p:cNvPr id="21" name="グループ化 20"/>
          <p:cNvGrpSpPr/>
          <p:nvPr/>
        </p:nvGrpSpPr>
        <p:grpSpPr>
          <a:xfrm>
            <a:off x="3635896" y="4543566"/>
            <a:ext cx="1008112" cy="929826"/>
            <a:chOff x="3635896" y="4543566"/>
            <a:chExt cx="1008112" cy="929826"/>
          </a:xfrm>
        </p:grpSpPr>
        <p:grpSp>
          <p:nvGrpSpPr>
            <p:cNvPr id="1264" name="グループ化 1263"/>
            <p:cNvGrpSpPr/>
            <p:nvPr/>
          </p:nvGrpSpPr>
          <p:grpSpPr>
            <a:xfrm>
              <a:off x="3749036" y="5050032"/>
              <a:ext cx="835615" cy="357657"/>
              <a:chOff x="4987323" y="5698149"/>
              <a:chExt cx="835615" cy="357657"/>
            </a:xfrm>
          </p:grpSpPr>
          <p:sp>
            <p:nvSpPr>
              <p:cNvPr id="1437" name="Freeform 1381"/>
              <p:cNvSpPr>
                <a:spLocks/>
              </p:cNvSpPr>
              <p:nvPr/>
            </p:nvSpPr>
            <p:spPr bwMode="auto">
              <a:xfrm>
                <a:off x="4987323" y="5698149"/>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438" name="Freeform 1398"/>
              <p:cNvSpPr>
                <a:spLocks/>
              </p:cNvSpPr>
              <p:nvPr/>
            </p:nvSpPr>
            <p:spPr bwMode="auto">
              <a:xfrm>
                <a:off x="5382156" y="5763178"/>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CC66"/>
              </a:solidFill>
              <a:ln w="17463" cap="rnd">
                <a:solidFill>
                  <a:srgbClr val="000000"/>
                </a:solidFill>
                <a:prstDash val="solid"/>
                <a:round/>
                <a:headEnd/>
                <a:tailEnd/>
              </a:ln>
            </p:spPr>
            <p:txBody>
              <a:bodyPr/>
              <a:lstStyle/>
              <a:p>
                <a:endParaRPr lang="ja-JP" altLang="en-US"/>
              </a:p>
            </p:txBody>
          </p:sp>
          <p:sp>
            <p:nvSpPr>
              <p:cNvPr id="1439" name="Freeform 1399"/>
              <p:cNvSpPr>
                <a:spLocks/>
              </p:cNvSpPr>
              <p:nvPr/>
            </p:nvSpPr>
            <p:spPr bwMode="auto">
              <a:xfrm>
                <a:off x="5298764" y="5761265"/>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0" name="Freeform 1400"/>
              <p:cNvSpPr>
                <a:spLocks/>
              </p:cNvSpPr>
              <p:nvPr/>
            </p:nvSpPr>
            <p:spPr bwMode="auto">
              <a:xfrm>
                <a:off x="5482566" y="5776566"/>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1" name="Line 1401"/>
              <p:cNvSpPr>
                <a:spLocks noChangeShapeType="1"/>
              </p:cNvSpPr>
              <p:nvPr/>
            </p:nvSpPr>
            <p:spPr bwMode="auto">
              <a:xfrm flipH="1">
                <a:off x="5276641" y="5952526"/>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385" name="グループ化 1384"/>
            <p:cNvGrpSpPr/>
            <p:nvPr/>
          </p:nvGrpSpPr>
          <p:grpSpPr>
            <a:xfrm flipH="1">
              <a:off x="3824142" y="4543566"/>
              <a:ext cx="819866" cy="652979"/>
              <a:chOff x="10084820" y="2762105"/>
              <a:chExt cx="819866" cy="652979"/>
            </a:xfrm>
          </p:grpSpPr>
          <p:sp>
            <p:nvSpPr>
              <p:cNvPr id="1417" name="Line 1380"/>
              <p:cNvSpPr>
                <a:spLocks noChangeShapeType="1"/>
              </p:cNvSpPr>
              <p:nvPr/>
            </p:nvSpPr>
            <p:spPr bwMode="auto">
              <a:xfrm flipH="1" flipV="1">
                <a:off x="10850895" y="2986375"/>
                <a:ext cx="18549" cy="4003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18" name="Freeform 1382"/>
              <p:cNvSpPr>
                <a:spLocks/>
              </p:cNvSpPr>
              <p:nvPr/>
            </p:nvSpPr>
            <p:spPr bwMode="auto">
              <a:xfrm>
                <a:off x="10084820" y="3003056"/>
                <a:ext cx="819866" cy="412028"/>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rgbClr val="FFCC66"/>
              </a:solidFill>
              <a:ln w="17463" cap="rnd">
                <a:solidFill>
                  <a:srgbClr val="000000"/>
                </a:solidFill>
                <a:prstDash val="solid"/>
                <a:round/>
                <a:headEnd/>
                <a:tailEnd/>
              </a:ln>
            </p:spPr>
            <p:txBody>
              <a:bodyPr/>
              <a:lstStyle/>
              <a:p>
                <a:endParaRPr lang="ja-JP" altLang="en-US"/>
              </a:p>
            </p:txBody>
          </p:sp>
          <p:sp>
            <p:nvSpPr>
              <p:cNvPr id="1419" name="Freeform 1384"/>
              <p:cNvSpPr>
                <a:spLocks/>
              </p:cNvSpPr>
              <p:nvPr/>
            </p:nvSpPr>
            <p:spPr bwMode="auto">
              <a:xfrm>
                <a:off x="10689518" y="3049764"/>
                <a:ext cx="215168" cy="166813"/>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420" name="Freeform 1386"/>
              <p:cNvSpPr>
                <a:spLocks/>
              </p:cNvSpPr>
              <p:nvPr/>
            </p:nvSpPr>
            <p:spPr bwMode="auto">
              <a:xfrm>
                <a:off x="10789683" y="3153188"/>
                <a:ext cx="40808" cy="90079"/>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1" name="Freeform 1387"/>
              <p:cNvSpPr>
                <a:spLocks/>
              </p:cNvSpPr>
              <p:nvPr/>
            </p:nvSpPr>
            <p:spPr bwMode="auto">
              <a:xfrm>
                <a:off x="10459511" y="3019738"/>
                <a:ext cx="155812" cy="73398"/>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2" name="Freeform 1388"/>
              <p:cNvSpPr>
                <a:spLocks/>
              </p:cNvSpPr>
              <p:nvPr/>
            </p:nvSpPr>
            <p:spPr bwMode="auto">
              <a:xfrm>
                <a:off x="10259181" y="3011397"/>
                <a:ext cx="111294" cy="83407"/>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3" name="Oval 1389"/>
              <p:cNvSpPr>
                <a:spLocks noChangeArrowheads="1"/>
              </p:cNvSpPr>
              <p:nvPr/>
            </p:nvSpPr>
            <p:spPr bwMode="auto">
              <a:xfrm>
                <a:off x="10338942" y="3138175"/>
                <a:ext cx="25968" cy="350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4" name="Oval 1390"/>
              <p:cNvSpPr>
                <a:spLocks noChangeArrowheads="1"/>
              </p:cNvSpPr>
              <p:nvPr/>
            </p:nvSpPr>
            <p:spPr bwMode="auto">
              <a:xfrm>
                <a:off x="10465076" y="3138175"/>
                <a:ext cx="24113" cy="350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5" name="Line 1391"/>
              <p:cNvSpPr>
                <a:spLocks noChangeShapeType="1"/>
              </p:cNvSpPr>
              <p:nvPr/>
            </p:nvSpPr>
            <p:spPr bwMode="auto">
              <a:xfrm flipH="1">
                <a:off x="10199825" y="3189887"/>
                <a:ext cx="35244" cy="150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6" name="Line 1392"/>
              <p:cNvSpPr>
                <a:spLocks noChangeShapeType="1"/>
              </p:cNvSpPr>
              <p:nvPr/>
            </p:nvSpPr>
            <p:spPr bwMode="auto">
              <a:xfrm flipH="1">
                <a:off x="10249907" y="3193223"/>
                <a:ext cx="20403" cy="150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7" name="Line 1393"/>
              <p:cNvSpPr>
                <a:spLocks noChangeShapeType="1"/>
              </p:cNvSpPr>
              <p:nvPr/>
            </p:nvSpPr>
            <p:spPr bwMode="auto">
              <a:xfrm>
                <a:off x="10615321" y="3196560"/>
                <a:ext cx="29679" cy="1668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8" name="Line 1394"/>
              <p:cNvSpPr>
                <a:spLocks noChangeShapeType="1"/>
              </p:cNvSpPr>
              <p:nvPr/>
            </p:nvSpPr>
            <p:spPr bwMode="auto">
              <a:xfrm>
                <a:off x="10574514" y="3196560"/>
                <a:ext cx="35244" cy="2001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9" name="Freeform 1395"/>
              <p:cNvSpPr>
                <a:spLocks/>
              </p:cNvSpPr>
              <p:nvPr/>
            </p:nvSpPr>
            <p:spPr bwMode="auto">
              <a:xfrm flipV="1">
                <a:off x="10366102" y="3276629"/>
                <a:ext cx="165086" cy="35030"/>
              </a:xfrm>
              <a:custGeom>
                <a:avLst/>
                <a:gdLst>
                  <a:gd name="T0" fmla="*/ 0 w 33"/>
                  <a:gd name="T1" fmla="*/ 2147483647 h 12"/>
                  <a:gd name="T2" fmla="*/ 2147483647 w 33"/>
                  <a:gd name="T3" fmla="*/ 2147483647 h 12"/>
                  <a:gd name="T4" fmla="*/ 0 60000 65536"/>
                  <a:gd name="T5" fmla="*/ 0 60000 65536"/>
                </a:gdLst>
                <a:ahLst/>
                <a:cxnLst>
                  <a:cxn ang="T4">
                    <a:pos x="T0" y="T1"/>
                  </a:cxn>
                  <a:cxn ang="T5">
                    <a:pos x="T2" y="T3"/>
                  </a:cxn>
                </a:cxnLst>
                <a:rect l="0" t="0" r="r" b="b"/>
                <a:pathLst>
                  <a:path w="33" h="12">
                    <a:moveTo>
                      <a:pt x="0" y="12"/>
                    </a:moveTo>
                    <a:cubicBezTo>
                      <a:pt x="0" y="12"/>
                      <a:pt x="18" y="0"/>
                      <a:pt x="33"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0" name="Line 1396"/>
              <p:cNvSpPr>
                <a:spLocks noChangeShapeType="1"/>
              </p:cNvSpPr>
              <p:nvPr/>
            </p:nvSpPr>
            <p:spPr bwMode="auto">
              <a:xfrm>
                <a:off x="10594918" y="3283302"/>
                <a:ext cx="9274" cy="2335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1" name="Line 1397"/>
              <p:cNvSpPr>
                <a:spLocks noChangeShapeType="1"/>
              </p:cNvSpPr>
              <p:nvPr/>
            </p:nvSpPr>
            <p:spPr bwMode="auto">
              <a:xfrm flipV="1">
                <a:off x="10170146" y="2948008"/>
                <a:ext cx="24115" cy="2001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432" name="Group 1525"/>
              <p:cNvGrpSpPr>
                <a:grpSpLocks/>
              </p:cNvGrpSpPr>
              <p:nvPr/>
            </p:nvGrpSpPr>
            <p:grpSpPr bwMode="auto">
              <a:xfrm>
                <a:off x="10121918" y="2766182"/>
                <a:ext cx="751235" cy="351975"/>
                <a:chOff x="7259" y="1752"/>
                <a:chExt cx="405" cy="211"/>
              </a:xfrm>
            </p:grpSpPr>
            <p:sp>
              <p:nvSpPr>
                <p:cNvPr id="1434"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 name="Freeform 372"/>
                <p:cNvSpPr>
                  <a:spLocks/>
                </p:cNvSpPr>
                <p:nvPr/>
              </p:nvSpPr>
              <p:spPr bwMode="auto">
                <a:xfrm>
                  <a:off x="7259" y="1877"/>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rgbClr val="00206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33" name="テキスト ボックス 1432"/>
              <p:cNvSpPr txBox="1"/>
              <p:nvPr/>
            </p:nvSpPr>
            <p:spPr>
              <a:xfrm flipH="1">
                <a:off x="10099852" y="2762105"/>
                <a:ext cx="608747" cy="246221"/>
              </a:xfrm>
              <a:prstGeom prst="rect">
                <a:avLst/>
              </a:prstGeom>
              <a:noFill/>
            </p:spPr>
            <p:txBody>
              <a:bodyPr wrap="square" rtlCol="0">
                <a:spAutoFit/>
              </a:bodyPr>
              <a:lstStyle/>
              <a:p>
                <a:r>
                  <a:rPr kumimoji="1" lang="en-US" altLang="ja-JP" sz="10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nvGrpSpPr>
            <p:cNvPr id="1386" name="Group 2280"/>
            <p:cNvGrpSpPr>
              <a:grpSpLocks/>
            </p:cNvGrpSpPr>
            <p:nvPr/>
          </p:nvGrpSpPr>
          <p:grpSpPr bwMode="auto">
            <a:xfrm flipH="1">
              <a:off x="3635896" y="4725144"/>
              <a:ext cx="349868" cy="748248"/>
              <a:chOff x="3125" y="2628"/>
              <a:chExt cx="579" cy="1014"/>
            </a:xfrm>
          </p:grpSpPr>
          <p:sp>
            <p:nvSpPr>
              <p:cNvPr id="1387"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88"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89"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0"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1"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2"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3"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4"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0"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1"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2"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3"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4"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5"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6"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pic>
        <p:nvPicPr>
          <p:cNvPr id="26626" name="Picture 2" descr="E:\a83920c672a7d07c940cc3323e2ba545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447" y="4677403"/>
            <a:ext cx="721836" cy="721836"/>
          </a:xfrm>
          <a:prstGeom prst="rect">
            <a:avLst/>
          </a:prstGeom>
          <a:noFill/>
          <a:extLst>
            <a:ext uri="{909E8E84-426E-40DD-AFC4-6F175D3DCCD1}">
              <a14:hiddenFill xmlns:a14="http://schemas.microsoft.com/office/drawing/2010/main">
                <a:solidFill>
                  <a:srgbClr val="FFFFFF"/>
                </a:solidFill>
              </a14:hiddenFill>
            </a:ext>
          </a:extLst>
        </p:spPr>
      </p:pic>
      <p:sp>
        <p:nvSpPr>
          <p:cNvPr id="1249" name="Rectangle 5"/>
          <p:cNvSpPr>
            <a:spLocks noChangeArrowheads="1"/>
          </p:cNvSpPr>
          <p:nvPr/>
        </p:nvSpPr>
        <p:spPr bwMode="auto">
          <a:xfrm>
            <a:off x="326918" y="132156"/>
            <a:ext cx="3190351"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２０</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対策の実施</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263" name="テキスト ボックス 1262"/>
          <p:cNvSpPr txBox="1"/>
          <p:nvPr/>
        </p:nvSpPr>
        <p:spPr>
          <a:xfrm>
            <a:off x="8230345" y="35332"/>
            <a:ext cx="851871" cy="369332"/>
          </a:xfrm>
          <a:prstGeom prst="rect">
            <a:avLst/>
          </a:prstGeom>
          <a:noFill/>
        </p:spPr>
        <p:txBody>
          <a:bodyPr wrap="square" rtlCol="0">
            <a:spAutoFit/>
          </a:bodyPr>
          <a:lstStyle/>
          <a:p>
            <a:r>
              <a:rPr kumimoji="1" lang="en-US" altLang="ja-JP" dirty="0" smtClean="0"/>
              <a:t>19/21</a:t>
            </a:r>
            <a:endParaRPr kumimoji="1" lang="ja-JP" altLang="en-US" dirty="0"/>
          </a:p>
        </p:txBody>
      </p:sp>
      <p:sp>
        <p:nvSpPr>
          <p:cNvPr id="1251" name="角丸四角形吹き出し 1250"/>
          <p:cNvSpPr/>
          <p:nvPr/>
        </p:nvSpPr>
        <p:spPr>
          <a:xfrm>
            <a:off x="2701823" y="3320214"/>
            <a:ext cx="1386756" cy="470713"/>
          </a:xfrm>
          <a:prstGeom prst="wedgeRoundRectCallout">
            <a:avLst>
              <a:gd name="adj1" fmla="val -61867"/>
              <a:gd name="adj2" fmla="val 126145"/>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副作用</a:t>
            </a:r>
            <a:r>
              <a:rPr lang="ja-JP" altLang="en-US" dirty="0" smtClean="0">
                <a:solidFill>
                  <a:schemeClr val="tx1"/>
                </a:solidFill>
              </a:rPr>
              <a:t>の確認をしてる</a:t>
            </a:r>
            <a:endParaRPr kumimoji="1" lang="ja-JP" altLang="en-US" dirty="0">
              <a:solidFill>
                <a:schemeClr val="tx1"/>
              </a:solidFill>
            </a:endParaRPr>
          </a:p>
        </p:txBody>
      </p:sp>
      <p:sp>
        <p:nvSpPr>
          <p:cNvPr id="1273" name="角丸四角形吹き出し 1272"/>
          <p:cNvSpPr/>
          <p:nvPr/>
        </p:nvSpPr>
        <p:spPr>
          <a:xfrm>
            <a:off x="4045756" y="2993177"/>
            <a:ext cx="2222074" cy="426673"/>
          </a:xfrm>
          <a:prstGeom prst="wedgeRoundRectCallout">
            <a:avLst>
              <a:gd name="adj1" fmla="val -91724"/>
              <a:gd name="adj2" fmla="val -145973"/>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ようわからん絵だね</a:t>
            </a:r>
            <a:endParaRPr kumimoji="1" lang="ja-JP" altLang="en-US" dirty="0">
              <a:solidFill>
                <a:schemeClr val="tx1"/>
              </a:solidFill>
            </a:endParaRPr>
          </a:p>
        </p:txBody>
      </p:sp>
    </p:spTree>
    <p:extLst>
      <p:ext uri="{BB962C8B-B14F-4D97-AF65-F5344CB8AC3E}">
        <p14:creationId xmlns:p14="http://schemas.microsoft.com/office/powerpoint/2010/main" val="41474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animEffect transition="in" filter="wipe(down)">
                                      <p:cBhvr>
                                        <p:cTn id="7" dur="500"/>
                                        <p:tgtEl>
                                          <p:spTgt spid="1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73"/>
                                        </p:tgtEl>
                                        <p:attrNameLst>
                                          <p:attrName>style.visibility</p:attrName>
                                        </p:attrNameLst>
                                      </p:cBhvr>
                                      <p:to>
                                        <p:strVal val="visible"/>
                                      </p:to>
                                    </p:set>
                                    <p:animEffect transition="in" filter="wipe(down)">
                                      <p:cBhvr>
                                        <p:cTn id="12" dur="5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12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221" y="959242"/>
            <a:ext cx="4130167" cy="13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528" y="2570947"/>
            <a:ext cx="3481645" cy="104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626" y="4433475"/>
            <a:ext cx="1440160" cy="13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36" name="テキスト ボックス 35"/>
          <p:cNvSpPr txBox="1"/>
          <p:nvPr/>
        </p:nvSpPr>
        <p:spPr>
          <a:xfrm>
            <a:off x="5152474" y="618621"/>
            <a:ext cx="3884022" cy="338554"/>
          </a:xfrm>
          <a:prstGeom prst="rect">
            <a:avLst/>
          </a:prstGeom>
          <a:noFill/>
        </p:spPr>
        <p:txBody>
          <a:bodyPr wrap="square" rtlCol="0">
            <a:spAutoFit/>
          </a:bodyPr>
          <a:lstStyle/>
          <a:p>
            <a:r>
              <a:rPr lang="ja-JP" altLang="en-US" sz="1600" dirty="0" smtClean="0"/>
              <a:t>外観チェック担当者別要素作業時間</a:t>
            </a:r>
            <a:endParaRPr kumimoji="1" lang="ja-JP" altLang="en-US" sz="1600" dirty="0"/>
          </a:p>
        </p:txBody>
      </p:sp>
      <p:sp>
        <p:nvSpPr>
          <p:cNvPr id="38" name="テキスト ボックス 37"/>
          <p:cNvSpPr txBox="1"/>
          <p:nvPr/>
        </p:nvSpPr>
        <p:spPr>
          <a:xfrm>
            <a:off x="1621761" y="647984"/>
            <a:ext cx="1784463" cy="338554"/>
          </a:xfrm>
          <a:prstGeom prst="rect">
            <a:avLst/>
          </a:prstGeom>
          <a:noFill/>
        </p:spPr>
        <p:txBody>
          <a:bodyPr wrap="none" rtlCol="0">
            <a:spAutoFit/>
          </a:bodyPr>
          <a:lstStyle/>
          <a:p>
            <a:r>
              <a:rPr lang="ja-JP" altLang="en-US" sz="1600" dirty="0" smtClean="0"/>
              <a:t>作業負荷レベル表</a:t>
            </a:r>
            <a:endParaRPr kumimoji="1" lang="ja-JP" altLang="en-US" sz="1600" dirty="0"/>
          </a:p>
        </p:txBody>
      </p:sp>
      <p:sp>
        <p:nvSpPr>
          <p:cNvPr id="40" name="正方形/長方形 39"/>
          <p:cNvSpPr/>
          <p:nvPr/>
        </p:nvSpPr>
        <p:spPr>
          <a:xfrm>
            <a:off x="5025506" y="3692004"/>
            <a:ext cx="3650950" cy="369332"/>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男女で時間の差は少ない</a:t>
            </a:r>
            <a:endParaRPr lang="en-US" altLang="ja-JP" sz="2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5" name="AutoShape 56"/>
          <p:cNvSpPr>
            <a:spLocks noChangeArrowheads="1"/>
          </p:cNvSpPr>
          <p:nvPr/>
        </p:nvSpPr>
        <p:spPr bwMode="auto">
          <a:xfrm>
            <a:off x="395536" y="6092700"/>
            <a:ext cx="8355012"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安全と作業性にとことん拘り、</a:t>
            </a:r>
            <a:r>
              <a:rPr lang="ja-JP" altLang="en-US" sz="2400" dirty="0">
                <a:latin typeface="HGP創英角ｺﾞｼｯｸUB" pitchFamily="50" charset="-128"/>
                <a:ea typeface="HGP創英角ｺﾞｼｯｸUB" pitchFamily="50" charset="-128"/>
              </a:rPr>
              <a:t>目標</a:t>
            </a:r>
            <a:r>
              <a:rPr lang="ja-JP" altLang="en-US" sz="2400" dirty="0" smtClean="0">
                <a:latin typeface="HGP創英角ｺﾞｼｯｸUB" pitchFamily="50" charset="-128"/>
                <a:ea typeface="HGP創英角ｺﾞｼｯｸUB" pitchFamily="50" charset="-128"/>
              </a:rPr>
              <a:t>達成</a:t>
            </a:r>
            <a:r>
              <a:rPr lang="ja-JP" altLang="en-US" sz="2400" dirty="0">
                <a:latin typeface="HGP創英角ｺﾞｼｯｸUB" pitchFamily="50" charset="-128"/>
                <a:ea typeface="HGP創英角ｺﾞｼｯｸUB" pitchFamily="50" charset="-128"/>
              </a:rPr>
              <a:t>する</a:t>
            </a:r>
            <a:r>
              <a:rPr lang="ja-JP" altLang="en-US" sz="2400" dirty="0" smtClean="0">
                <a:latin typeface="HGP創英角ｺﾞｼｯｸUB" pitchFamily="50" charset="-128"/>
                <a:ea typeface="HGP創英角ｺﾞｼｯｸUB" pitchFamily="50" charset="-128"/>
              </a:rPr>
              <a:t>事ができた</a:t>
            </a:r>
            <a:endParaRPr lang="ja-JP" altLang="en-US" sz="2400" dirty="0">
              <a:latin typeface="HGP創英角ｺﾞｼｯｸUB" pitchFamily="50" charset="-128"/>
              <a:ea typeface="HGP創英角ｺﾞｼｯｸUB" pitchFamily="50" charset="-128"/>
            </a:endParaRPr>
          </a:p>
        </p:txBody>
      </p:sp>
      <p:sp>
        <p:nvSpPr>
          <p:cNvPr id="56" name="正方形/長方形 55"/>
          <p:cNvSpPr/>
          <p:nvPr/>
        </p:nvSpPr>
        <p:spPr>
          <a:xfrm>
            <a:off x="854467" y="1900791"/>
            <a:ext cx="3650950" cy="769441"/>
          </a:xfrm>
          <a:prstGeom prst="rect">
            <a:avLst/>
          </a:prstGeom>
          <a:noFill/>
          <a:ln>
            <a:noFill/>
          </a:ln>
        </p:spPr>
        <p:txBody>
          <a:bodyPr wrap="square" lIns="91440" tIns="45720" rIns="91440" bIns="45720">
            <a:spAutoFit/>
          </a:bodyPr>
          <a:lstStyle/>
          <a:p>
            <a:pPr algn="ctr"/>
            <a:r>
              <a:rPr lang="ja-JP" altLang="en-US" sz="4400" b="1" i="1" dirty="0" smtClean="0">
                <a:ln w="12700">
                  <a:solidFill>
                    <a:schemeClr val="tx2">
                      <a:satMod val="155000"/>
                    </a:schemeClr>
                  </a:solidFill>
                  <a:prstDash val="solid"/>
                </a:ln>
                <a:effectLst>
                  <a:outerShdw blurRad="41275" dist="20320" dir="1800000" algn="tl" rotWithShape="0">
                    <a:srgbClr val="000000">
                      <a:alpha val="40000"/>
                    </a:srgbClr>
                  </a:outerShdw>
                </a:effectLst>
              </a:rPr>
              <a:t>目標達成</a:t>
            </a:r>
            <a:endParaRPr lang="en-US" altLang="ja-JP" sz="4400" b="1" i="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2048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83" y="918592"/>
            <a:ext cx="4217417" cy="306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632744" y="5693106"/>
            <a:ext cx="3650950" cy="369332"/>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作業負荷レベル　平均５</a:t>
            </a:r>
            <a:r>
              <a:rPr lang="en-US" altLang="ja-JP"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８</a:t>
            </a:r>
            <a:endParaRPr lang="en-US" altLang="ja-JP" sz="2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55" name="テキスト ボックス 354"/>
          <p:cNvSpPr txBox="1"/>
          <p:nvPr/>
        </p:nvSpPr>
        <p:spPr>
          <a:xfrm>
            <a:off x="1416348" y="4298751"/>
            <a:ext cx="1925527" cy="338554"/>
          </a:xfrm>
          <a:prstGeom prst="rect">
            <a:avLst/>
          </a:prstGeom>
          <a:noFill/>
        </p:spPr>
        <p:txBody>
          <a:bodyPr wrap="none" rtlCol="0">
            <a:spAutoFit/>
          </a:bodyPr>
          <a:lstStyle/>
          <a:p>
            <a:r>
              <a:rPr lang="ja-JP" altLang="en-US" sz="1600" dirty="0" smtClean="0"/>
              <a:t>作業負荷ランク基準</a:t>
            </a:r>
            <a:endParaRPr lang="en-US" altLang="ja-JP" sz="1600" dirty="0"/>
          </a:p>
        </p:txBody>
      </p:sp>
      <p:sp>
        <p:nvSpPr>
          <p:cNvPr id="54" name="正方形/長方形 53"/>
          <p:cNvSpPr/>
          <p:nvPr/>
        </p:nvSpPr>
        <p:spPr>
          <a:xfrm>
            <a:off x="4788460" y="5705540"/>
            <a:ext cx="3650950" cy="369332"/>
          </a:xfrm>
          <a:prstGeom prst="rect">
            <a:avLst/>
          </a:prstGeom>
          <a:noFill/>
          <a:ln>
            <a:noFill/>
          </a:ln>
        </p:spPr>
        <p:txBody>
          <a:bodyPr wrap="square" lIns="91440" tIns="45720" rIns="91440" bIns="45720">
            <a:spAutoFit/>
          </a:bodyPr>
          <a:lstStyle/>
          <a:p>
            <a:pPr algn="ct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平均</a:t>
            </a:r>
            <a:r>
              <a:rPr lang="en-US" altLang="ja-JP"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r>
              <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rPr>
              <a:t>1</a:t>
            </a: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　→　平均　</a:t>
            </a:r>
            <a:r>
              <a:rPr lang="en-US" altLang="ja-JP" b="1" dirty="0" smtClean="0">
                <a:ln w="12700">
                  <a:solidFill>
                    <a:schemeClr val="tx2">
                      <a:satMod val="155000"/>
                    </a:schemeClr>
                  </a:solidFill>
                  <a:prstDash val="solid"/>
                </a:ln>
                <a:effectLst>
                  <a:outerShdw blurRad="41275" dist="20320" dir="1800000" algn="tl" rotWithShape="0">
                    <a:srgbClr val="000000">
                      <a:alpha val="40000"/>
                    </a:srgbClr>
                  </a:outerShdw>
                </a:effectLst>
              </a:rPr>
              <a:t>3.</a:t>
            </a:r>
            <a:r>
              <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rPr>
              <a:t>3</a:t>
            </a:r>
            <a:endParaRPr lang="en-US" altLang="ja-JP" sz="2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7" name="Text Box 409"/>
          <p:cNvSpPr txBox="1">
            <a:spLocks noChangeArrowheads="1"/>
          </p:cNvSpPr>
          <p:nvPr/>
        </p:nvSpPr>
        <p:spPr bwMode="auto">
          <a:xfrm>
            <a:off x="5695362" y="3981456"/>
            <a:ext cx="1612942" cy="338554"/>
          </a:xfrm>
          <a:prstGeom prst="rect">
            <a:avLst/>
          </a:prstGeom>
          <a:solidFill>
            <a:schemeClr val="bg1"/>
          </a:solidFill>
          <a:ln>
            <a:noFill/>
          </a:ln>
          <a:effectLst/>
          <a:extLs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　サークルレベル</a:t>
            </a:r>
          </a:p>
        </p:txBody>
      </p:sp>
      <p:sp>
        <p:nvSpPr>
          <p:cNvPr id="6" name="テキスト ボックス 5"/>
          <p:cNvSpPr txBox="1"/>
          <p:nvPr/>
        </p:nvSpPr>
        <p:spPr>
          <a:xfrm>
            <a:off x="6322960" y="4213177"/>
            <a:ext cx="543739" cy="307777"/>
          </a:xfrm>
          <a:prstGeom prst="rect">
            <a:avLst/>
          </a:prstGeom>
          <a:noFill/>
        </p:spPr>
        <p:txBody>
          <a:bodyPr wrap="none" rtlCol="0">
            <a:spAutoFit/>
          </a:bodyPr>
          <a:lstStyle/>
          <a:p>
            <a:r>
              <a:rPr kumimoji="1" lang="ja-JP" altLang="en-US" sz="1400" dirty="0" smtClean="0"/>
              <a:t>知識</a:t>
            </a:r>
            <a:endParaRPr kumimoji="1" lang="ja-JP" altLang="en-US" sz="1400" dirty="0"/>
          </a:p>
        </p:txBody>
      </p:sp>
      <p:sp>
        <p:nvSpPr>
          <p:cNvPr id="26" name="テキスト ボックス 25"/>
          <p:cNvSpPr txBox="1"/>
          <p:nvPr/>
        </p:nvSpPr>
        <p:spPr>
          <a:xfrm>
            <a:off x="7254841" y="4804890"/>
            <a:ext cx="543739" cy="307777"/>
          </a:xfrm>
          <a:prstGeom prst="rect">
            <a:avLst/>
          </a:prstGeom>
          <a:noFill/>
        </p:spPr>
        <p:txBody>
          <a:bodyPr wrap="none" rtlCol="0">
            <a:spAutoFit/>
          </a:bodyPr>
          <a:lstStyle/>
          <a:p>
            <a:r>
              <a:rPr kumimoji="1" lang="ja-JP" altLang="en-US" sz="1400" dirty="0" smtClean="0"/>
              <a:t>技能</a:t>
            </a:r>
            <a:endParaRPr kumimoji="1" lang="ja-JP" altLang="en-US" sz="1400" dirty="0"/>
          </a:p>
        </p:txBody>
      </p:sp>
      <p:sp>
        <p:nvSpPr>
          <p:cNvPr id="28" name="テキスト ボックス 27"/>
          <p:cNvSpPr txBox="1"/>
          <p:nvPr/>
        </p:nvSpPr>
        <p:spPr>
          <a:xfrm>
            <a:off x="5385359" y="5468148"/>
            <a:ext cx="723275" cy="307777"/>
          </a:xfrm>
          <a:prstGeom prst="rect">
            <a:avLst/>
          </a:prstGeom>
          <a:noFill/>
        </p:spPr>
        <p:txBody>
          <a:bodyPr wrap="none" rtlCol="0">
            <a:spAutoFit/>
          </a:bodyPr>
          <a:lstStyle/>
          <a:p>
            <a:r>
              <a:rPr lang="ja-JP" altLang="en-US" sz="1400" dirty="0"/>
              <a:t>向上心</a:t>
            </a:r>
            <a:endParaRPr kumimoji="1" lang="ja-JP" altLang="en-US" sz="1400" dirty="0"/>
          </a:p>
        </p:txBody>
      </p:sp>
      <p:sp>
        <p:nvSpPr>
          <p:cNvPr id="29" name="テキスト ボックス 28"/>
          <p:cNvSpPr txBox="1"/>
          <p:nvPr/>
        </p:nvSpPr>
        <p:spPr>
          <a:xfrm>
            <a:off x="5178544" y="4794437"/>
            <a:ext cx="760144" cy="307777"/>
          </a:xfrm>
          <a:prstGeom prst="rect">
            <a:avLst/>
          </a:prstGeom>
          <a:noFill/>
        </p:spPr>
        <p:txBody>
          <a:bodyPr wrap="none" rtlCol="0">
            <a:spAutoFit/>
          </a:bodyPr>
          <a:lstStyle/>
          <a:p>
            <a:r>
              <a:rPr lang="en-US" altLang="ja-JP" sz="1400" dirty="0" smtClean="0"/>
              <a:t>QC</a:t>
            </a:r>
            <a:r>
              <a:rPr lang="ja-JP" altLang="en-US" sz="1400" dirty="0" smtClean="0"/>
              <a:t>手法</a:t>
            </a:r>
            <a:endParaRPr kumimoji="1" lang="ja-JP" altLang="en-US" sz="1400" dirty="0"/>
          </a:p>
        </p:txBody>
      </p:sp>
      <p:sp>
        <p:nvSpPr>
          <p:cNvPr id="30" name="テキスト ボックス 29"/>
          <p:cNvSpPr txBox="1"/>
          <p:nvPr/>
        </p:nvSpPr>
        <p:spPr>
          <a:xfrm>
            <a:off x="7071839" y="5486436"/>
            <a:ext cx="1181734" cy="307777"/>
          </a:xfrm>
          <a:prstGeom prst="rect">
            <a:avLst/>
          </a:prstGeom>
          <a:noFill/>
        </p:spPr>
        <p:txBody>
          <a:bodyPr wrap="none" rtlCol="0">
            <a:spAutoFit/>
          </a:bodyPr>
          <a:lstStyle/>
          <a:p>
            <a:r>
              <a:rPr lang="ja-JP" altLang="en-US" sz="1400" dirty="0"/>
              <a:t>チームワーク</a:t>
            </a:r>
            <a:endParaRPr kumimoji="1" lang="ja-JP" altLang="en-US" sz="1400" dirty="0"/>
          </a:p>
        </p:txBody>
      </p:sp>
      <p:grpSp>
        <p:nvGrpSpPr>
          <p:cNvPr id="13" name="グループ化 12"/>
          <p:cNvGrpSpPr/>
          <p:nvPr/>
        </p:nvGrpSpPr>
        <p:grpSpPr>
          <a:xfrm>
            <a:off x="7884368" y="4836260"/>
            <a:ext cx="831771" cy="523220"/>
            <a:chOff x="8028384" y="4653136"/>
            <a:chExt cx="831771" cy="523220"/>
          </a:xfrm>
        </p:grpSpPr>
        <p:cxnSp>
          <p:nvCxnSpPr>
            <p:cNvPr id="8" name="直線コネクタ 7"/>
            <p:cNvCxnSpPr/>
            <p:nvPr/>
          </p:nvCxnSpPr>
          <p:spPr>
            <a:xfrm>
              <a:off x="8083446" y="4823674"/>
              <a:ext cx="288032"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084723" y="5029724"/>
              <a:ext cx="28803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316416" y="4653136"/>
              <a:ext cx="543739" cy="523220"/>
            </a:xfrm>
            <a:prstGeom prst="rect">
              <a:avLst/>
            </a:prstGeom>
            <a:noFill/>
          </p:spPr>
          <p:txBody>
            <a:bodyPr wrap="none" rtlCol="0">
              <a:spAutoFit/>
            </a:bodyPr>
            <a:lstStyle/>
            <a:p>
              <a:r>
                <a:rPr kumimoji="1" lang="ja-JP" altLang="en-US" sz="1400" dirty="0" smtClean="0"/>
                <a:t>前回</a:t>
              </a:r>
              <a:endParaRPr kumimoji="1" lang="en-US" altLang="ja-JP" sz="1400" dirty="0" smtClean="0"/>
            </a:p>
            <a:p>
              <a:r>
                <a:rPr lang="ja-JP" altLang="en-US" sz="1400" dirty="0"/>
                <a:t>今回</a:t>
              </a:r>
              <a:endParaRPr kumimoji="1" lang="ja-JP" altLang="en-US" sz="1400" dirty="0"/>
            </a:p>
          </p:txBody>
        </p:sp>
        <p:sp>
          <p:nvSpPr>
            <p:cNvPr id="12" name="正方形/長方形 11"/>
            <p:cNvSpPr/>
            <p:nvPr/>
          </p:nvSpPr>
          <p:spPr>
            <a:xfrm>
              <a:off x="8028384" y="4683617"/>
              <a:ext cx="792088" cy="483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6260122" y="4428922"/>
            <a:ext cx="400110" cy="520335"/>
          </a:xfrm>
          <a:prstGeom prst="rect">
            <a:avLst/>
          </a:prstGeom>
          <a:noFill/>
        </p:spPr>
        <p:txBody>
          <a:bodyPr vert="eaVert" wrap="none" rtlCol="0">
            <a:spAutoFit/>
          </a:bodyPr>
          <a:lstStyle/>
          <a:p>
            <a:r>
              <a:rPr lang="ja-JP" altLang="en-US" sz="1400" b="1" dirty="0" smtClean="0"/>
              <a:t>５４３</a:t>
            </a:r>
            <a:endParaRPr kumimoji="1" lang="ja-JP" altLang="en-US" sz="1400" b="1" dirty="0"/>
          </a:p>
        </p:txBody>
      </p:sp>
      <p:sp>
        <p:nvSpPr>
          <p:cNvPr id="5" name="円/楕円 4"/>
          <p:cNvSpPr/>
          <p:nvPr/>
        </p:nvSpPr>
        <p:spPr>
          <a:xfrm>
            <a:off x="4145075" y="3541007"/>
            <a:ext cx="498933" cy="4942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54767" y="3480322"/>
            <a:ext cx="290464" cy="276999"/>
          </a:xfrm>
          <a:prstGeom prst="rect">
            <a:avLst/>
          </a:prstGeom>
          <a:noFill/>
        </p:spPr>
        <p:txBody>
          <a:bodyPr wrap="none" rtlCol="0">
            <a:spAutoFit/>
          </a:bodyPr>
          <a:lstStyle/>
          <a:p>
            <a:r>
              <a:rPr lang="ja-JP" altLang="en-US" sz="1200" dirty="0"/>
              <a:t>０</a:t>
            </a:r>
            <a:endParaRPr kumimoji="1" lang="ja-JP" altLang="en-US" sz="1200" dirty="0"/>
          </a:p>
        </p:txBody>
      </p:sp>
      <p:sp>
        <p:nvSpPr>
          <p:cNvPr id="45" name="テキスト ボックス 44"/>
          <p:cNvSpPr txBox="1"/>
          <p:nvPr/>
        </p:nvSpPr>
        <p:spPr>
          <a:xfrm>
            <a:off x="4644008" y="3239871"/>
            <a:ext cx="396262" cy="276999"/>
          </a:xfrm>
          <a:prstGeom prst="rect">
            <a:avLst/>
          </a:prstGeom>
          <a:noFill/>
        </p:spPr>
        <p:txBody>
          <a:bodyPr wrap="none" rtlCol="0">
            <a:spAutoFit/>
          </a:bodyPr>
          <a:lstStyle/>
          <a:p>
            <a:r>
              <a:rPr lang="ja-JP" altLang="en-US" sz="1200" dirty="0" smtClean="0"/>
              <a:t>１５</a:t>
            </a:r>
            <a:endParaRPr kumimoji="1" lang="ja-JP" altLang="en-US" sz="1200" dirty="0"/>
          </a:p>
        </p:txBody>
      </p:sp>
      <p:sp>
        <p:nvSpPr>
          <p:cNvPr id="50" name="テキスト ボックス 49"/>
          <p:cNvSpPr txBox="1"/>
          <p:nvPr/>
        </p:nvSpPr>
        <p:spPr>
          <a:xfrm>
            <a:off x="4644008" y="2860150"/>
            <a:ext cx="396262" cy="276999"/>
          </a:xfrm>
          <a:prstGeom prst="rect">
            <a:avLst/>
          </a:prstGeom>
          <a:noFill/>
        </p:spPr>
        <p:txBody>
          <a:bodyPr wrap="none" rtlCol="0">
            <a:spAutoFit/>
          </a:bodyPr>
          <a:lstStyle/>
          <a:p>
            <a:r>
              <a:rPr lang="ja-JP" altLang="en-US" sz="1200" dirty="0" smtClean="0"/>
              <a:t>１７</a:t>
            </a:r>
            <a:endParaRPr kumimoji="1" lang="ja-JP" altLang="en-US" sz="1200" dirty="0"/>
          </a:p>
        </p:txBody>
      </p:sp>
      <p:cxnSp>
        <p:nvCxnSpPr>
          <p:cNvPr id="43" name="直線コネクタ 42"/>
          <p:cNvCxnSpPr/>
          <p:nvPr/>
        </p:nvCxnSpPr>
        <p:spPr>
          <a:xfrm flipV="1">
            <a:off x="5020891" y="3011862"/>
            <a:ext cx="3429381" cy="35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88205" y="2756101"/>
            <a:ext cx="800219" cy="276999"/>
          </a:xfrm>
          <a:prstGeom prst="rect">
            <a:avLst/>
          </a:prstGeom>
          <a:noFill/>
        </p:spPr>
        <p:txBody>
          <a:bodyPr wrap="none" rtlCol="0">
            <a:spAutoFit/>
          </a:bodyPr>
          <a:lstStyle/>
          <a:p>
            <a:r>
              <a:rPr kumimoji="1" lang="ja-JP" altLang="en-US" sz="1200" dirty="0" smtClean="0">
                <a:solidFill>
                  <a:srgbClr val="FF0000"/>
                </a:solidFill>
              </a:rPr>
              <a:t>標準時間</a:t>
            </a:r>
            <a:endParaRPr kumimoji="1" lang="ja-JP" altLang="en-US" sz="1200" dirty="0">
              <a:solidFill>
                <a:srgbClr val="FF0000"/>
              </a:solidFill>
            </a:endParaRPr>
          </a:p>
        </p:txBody>
      </p:sp>
      <p:sp>
        <p:nvSpPr>
          <p:cNvPr id="53" name="テキスト ボックス 52"/>
          <p:cNvSpPr txBox="1"/>
          <p:nvPr/>
        </p:nvSpPr>
        <p:spPr>
          <a:xfrm>
            <a:off x="6012536" y="2321155"/>
            <a:ext cx="1261884" cy="307777"/>
          </a:xfrm>
          <a:prstGeom prst="rect">
            <a:avLst/>
          </a:prstGeom>
          <a:noFill/>
        </p:spPr>
        <p:txBody>
          <a:bodyPr wrap="none" rtlCol="0">
            <a:spAutoFit/>
          </a:bodyPr>
          <a:lstStyle/>
          <a:p>
            <a:r>
              <a:rPr kumimoji="1" lang="ja-JP" altLang="en-US" sz="1400" dirty="0" smtClean="0"/>
              <a:t>作業時間推移</a:t>
            </a:r>
            <a:endParaRPr kumimoji="1" lang="ja-JP" altLang="en-US" sz="1400" dirty="0"/>
          </a:p>
        </p:txBody>
      </p:sp>
      <p:sp>
        <p:nvSpPr>
          <p:cNvPr id="57" name="テキスト ボックス 56"/>
          <p:cNvSpPr txBox="1"/>
          <p:nvPr/>
        </p:nvSpPr>
        <p:spPr>
          <a:xfrm>
            <a:off x="5062437" y="3550894"/>
            <a:ext cx="396262" cy="276999"/>
          </a:xfrm>
          <a:prstGeom prst="rect">
            <a:avLst/>
          </a:prstGeom>
          <a:noFill/>
        </p:spPr>
        <p:txBody>
          <a:bodyPr wrap="none" rtlCol="0">
            <a:spAutoFit/>
          </a:bodyPr>
          <a:lstStyle/>
          <a:p>
            <a:r>
              <a:rPr kumimoji="1" lang="ja-JP" altLang="en-US" sz="1200" dirty="0" smtClean="0"/>
              <a:t>３０</a:t>
            </a:r>
            <a:endParaRPr kumimoji="1" lang="ja-JP" altLang="en-US" sz="1200" dirty="0"/>
          </a:p>
        </p:txBody>
      </p:sp>
      <p:sp>
        <p:nvSpPr>
          <p:cNvPr id="58" name="テキスト ボックス 57"/>
          <p:cNvSpPr txBox="1"/>
          <p:nvPr/>
        </p:nvSpPr>
        <p:spPr>
          <a:xfrm>
            <a:off x="5486998" y="3550894"/>
            <a:ext cx="396262" cy="276999"/>
          </a:xfrm>
          <a:prstGeom prst="rect">
            <a:avLst/>
          </a:prstGeom>
          <a:noFill/>
        </p:spPr>
        <p:txBody>
          <a:bodyPr wrap="none" rtlCol="0">
            <a:spAutoFit/>
          </a:bodyPr>
          <a:lstStyle/>
          <a:p>
            <a:r>
              <a:rPr lang="ja-JP" altLang="en-US" sz="1200" dirty="0" smtClean="0"/>
              <a:t>６</a:t>
            </a:r>
            <a:r>
              <a:rPr kumimoji="1" lang="ja-JP" altLang="en-US" sz="1200" dirty="0" smtClean="0"/>
              <a:t>０</a:t>
            </a:r>
            <a:endParaRPr kumimoji="1" lang="ja-JP" altLang="en-US" sz="1200" dirty="0"/>
          </a:p>
        </p:txBody>
      </p:sp>
      <p:sp>
        <p:nvSpPr>
          <p:cNvPr id="59" name="テキスト ボックス 58"/>
          <p:cNvSpPr txBox="1"/>
          <p:nvPr/>
        </p:nvSpPr>
        <p:spPr>
          <a:xfrm>
            <a:off x="5932347" y="3553924"/>
            <a:ext cx="396262" cy="276999"/>
          </a:xfrm>
          <a:prstGeom prst="rect">
            <a:avLst/>
          </a:prstGeom>
          <a:noFill/>
        </p:spPr>
        <p:txBody>
          <a:bodyPr wrap="none" rtlCol="0">
            <a:spAutoFit/>
          </a:bodyPr>
          <a:lstStyle/>
          <a:p>
            <a:r>
              <a:rPr lang="ja-JP" altLang="en-US" sz="1200" dirty="0"/>
              <a:t>９</a:t>
            </a:r>
            <a:r>
              <a:rPr kumimoji="1" lang="ja-JP" altLang="en-US" sz="1200" dirty="0" smtClean="0"/>
              <a:t>０</a:t>
            </a:r>
            <a:endParaRPr kumimoji="1" lang="ja-JP" altLang="en-US" sz="1200" dirty="0"/>
          </a:p>
        </p:txBody>
      </p:sp>
      <p:sp>
        <p:nvSpPr>
          <p:cNvPr id="60" name="テキスト ボックス 59"/>
          <p:cNvSpPr txBox="1"/>
          <p:nvPr/>
        </p:nvSpPr>
        <p:spPr>
          <a:xfrm>
            <a:off x="6328196" y="3550894"/>
            <a:ext cx="502061" cy="276999"/>
          </a:xfrm>
          <a:prstGeom prst="rect">
            <a:avLst/>
          </a:prstGeom>
          <a:noFill/>
        </p:spPr>
        <p:txBody>
          <a:bodyPr wrap="none" rtlCol="0">
            <a:spAutoFit/>
          </a:bodyPr>
          <a:lstStyle/>
          <a:p>
            <a:r>
              <a:rPr lang="ja-JP" altLang="en-US" sz="1200" dirty="0"/>
              <a:t>１２</a:t>
            </a:r>
            <a:r>
              <a:rPr kumimoji="1" lang="ja-JP" altLang="en-US" sz="1200" dirty="0" smtClean="0"/>
              <a:t>０</a:t>
            </a:r>
            <a:endParaRPr kumimoji="1" lang="ja-JP" altLang="en-US" sz="1200" dirty="0"/>
          </a:p>
        </p:txBody>
      </p:sp>
      <p:sp>
        <p:nvSpPr>
          <p:cNvPr id="61" name="テキスト ボックス 60"/>
          <p:cNvSpPr txBox="1"/>
          <p:nvPr/>
        </p:nvSpPr>
        <p:spPr>
          <a:xfrm>
            <a:off x="6760634" y="3560558"/>
            <a:ext cx="502061" cy="276999"/>
          </a:xfrm>
          <a:prstGeom prst="rect">
            <a:avLst/>
          </a:prstGeom>
          <a:noFill/>
        </p:spPr>
        <p:txBody>
          <a:bodyPr wrap="none" rtlCol="0">
            <a:spAutoFit/>
          </a:bodyPr>
          <a:lstStyle/>
          <a:p>
            <a:r>
              <a:rPr lang="ja-JP" altLang="en-US" sz="1200" dirty="0"/>
              <a:t>１５</a:t>
            </a:r>
            <a:r>
              <a:rPr kumimoji="1" lang="ja-JP" altLang="en-US" sz="1200" dirty="0" smtClean="0"/>
              <a:t>０</a:t>
            </a:r>
            <a:endParaRPr kumimoji="1" lang="ja-JP" altLang="en-US" sz="1200" dirty="0"/>
          </a:p>
        </p:txBody>
      </p:sp>
      <p:sp>
        <p:nvSpPr>
          <p:cNvPr id="62" name="テキスト ボックス 61"/>
          <p:cNvSpPr txBox="1"/>
          <p:nvPr/>
        </p:nvSpPr>
        <p:spPr>
          <a:xfrm>
            <a:off x="7194273" y="3562694"/>
            <a:ext cx="502061" cy="276999"/>
          </a:xfrm>
          <a:prstGeom prst="rect">
            <a:avLst/>
          </a:prstGeom>
          <a:noFill/>
        </p:spPr>
        <p:txBody>
          <a:bodyPr wrap="none" rtlCol="0">
            <a:spAutoFit/>
          </a:bodyPr>
          <a:lstStyle/>
          <a:p>
            <a:r>
              <a:rPr kumimoji="1" lang="ja-JP" altLang="en-US" sz="1200" dirty="0" smtClean="0"/>
              <a:t>１８０</a:t>
            </a:r>
            <a:endParaRPr kumimoji="1" lang="ja-JP" altLang="en-US" sz="1200" dirty="0"/>
          </a:p>
        </p:txBody>
      </p:sp>
      <p:sp>
        <p:nvSpPr>
          <p:cNvPr id="63" name="テキスト ボックス 62"/>
          <p:cNvSpPr txBox="1"/>
          <p:nvPr/>
        </p:nvSpPr>
        <p:spPr>
          <a:xfrm>
            <a:off x="7641150" y="3560558"/>
            <a:ext cx="502061" cy="276999"/>
          </a:xfrm>
          <a:prstGeom prst="rect">
            <a:avLst/>
          </a:prstGeom>
          <a:noFill/>
        </p:spPr>
        <p:txBody>
          <a:bodyPr wrap="none" rtlCol="0">
            <a:spAutoFit/>
          </a:bodyPr>
          <a:lstStyle/>
          <a:p>
            <a:r>
              <a:rPr lang="ja-JP" altLang="en-US" sz="1200" dirty="0"/>
              <a:t>２１</a:t>
            </a:r>
            <a:r>
              <a:rPr kumimoji="1" lang="ja-JP" altLang="en-US" sz="1200" dirty="0" smtClean="0"/>
              <a:t>０</a:t>
            </a:r>
            <a:endParaRPr kumimoji="1" lang="ja-JP" altLang="en-US" sz="1200" dirty="0"/>
          </a:p>
        </p:txBody>
      </p:sp>
      <p:sp>
        <p:nvSpPr>
          <p:cNvPr id="64" name="テキスト ボックス 63"/>
          <p:cNvSpPr txBox="1"/>
          <p:nvPr/>
        </p:nvSpPr>
        <p:spPr>
          <a:xfrm>
            <a:off x="8059421" y="3560486"/>
            <a:ext cx="502061" cy="276999"/>
          </a:xfrm>
          <a:prstGeom prst="rect">
            <a:avLst/>
          </a:prstGeom>
          <a:noFill/>
        </p:spPr>
        <p:txBody>
          <a:bodyPr wrap="none" rtlCol="0">
            <a:spAutoFit/>
          </a:bodyPr>
          <a:lstStyle/>
          <a:p>
            <a:r>
              <a:rPr lang="ja-JP" altLang="en-US" sz="1200" dirty="0"/>
              <a:t>２４</a:t>
            </a:r>
            <a:r>
              <a:rPr kumimoji="1" lang="ja-JP" altLang="en-US" sz="1200" dirty="0" smtClean="0"/>
              <a:t>０</a:t>
            </a:r>
            <a:endParaRPr kumimoji="1" lang="ja-JP" altLang="en-US" sz="1200" dirty="0"/>
          </a:p>
        </p:txBody>
      </p:sp>
      <p:sp>
        <p:nvSpPr>
          <p:cNvPr id="65" name="テキスト ボックス 64"/>
          <p:cNvSpPr txBox="1"/>
          <p:nvPr/>
        </p:nvSpPr>
        <p:spPr>
          <a:xfrm>
            <a:off x="8395486" y="3562247"/>
            <a:ext cx="530915" cy="230832"/>
          </a:xfrm>
          <a:prstGeom prst="rect">
            <a:avLst/>
          </a:prstGeom>
          <a:noFill/>
        </p:spPr>
        <p:txBody>
          <a:bodyPr wrap="none" rtlCol="0">
            <a:spAutoFit/>
          </a:bodyPr>
          <a:lstStyle/>
          <a:p>
            <a:r>
              <a:rPr kumimoji="1" lang="ja-JP" altLang="en-US" sz="900" dirty="0" smtClean="0"/>
              <a:t>（回数）</a:t>
            </a:r>
            <a:endParaRPr kumimoji="1" lang="ja-JP" altLang="en-US" sz="900" dirty="0"/>
          </a:p>
        </p:txBody>
      </p:sp>
      <p:sp>
        <p:nvSpPr>
          <p:cNvPr id="66" name="テキスト ボックス 65"/>
          <p:cNvSpPr txBox="1"/>
          <p:nvPr/>
        </p:nvSpPr>
        <p:spPr>
          <a:xfrm>
            <a:off x="4799637" y="2371980"/>
            <a:ext cx="492443" cy="276999"/>
          </a:xfrm>
          <a:prstGeom prst="rect">
            <a:avLst/>
          </a:prstGeom>
          <a:noFill/>
        </p:spPr>
        <p:txBody>
          <a:bodyPr wrap="none" rtlCol="0">
            <a:spAutoFit/>
          </a:bodyPr>
          <a:lstStyle/>
          <a:p>
            <a:r>
              <a:rPr kumimoji="1" lang="ja-JP" altLang="en-US" sz="1200" dirty="0" smtClean="0"/>
              <a:t>（秒）</a:t>
            </a:r>
            <a:endParaRPr kumimoji="1" lang="ja-JP" altLang="en-US" sz="1200" dirty="0"/>
          </a:p>
        </p:txBody>
      </p:sp>
      <p:sp>
        <p:nvSpPr>
          <p:cNvPr id="67" name="テキスト ボックス 66"/>
          <p:cNvSpPr txBox="1"/>
          <p:nvPr/>
        </p:nvSpPr>
        <p:spPr>
          <a:xfrm>
            <a:off x="8351338" y="2870866"/>
            <a:ext cx="492443" cy="276999"/>
          </a:xfrm>
          <a:prstGeom prst="rect">
            <a:avLst/>
          </a:prstGeom>
          <a:noFill/>
        </p:spPr>
        <p:txBody>
          <a:bodyPr wrap="none" rtlCol="0">
            <a:spAutoFit/>
          </a:bodyPr>
          <a:lstStyle/>
          <a:p>
            <a:r>
              <a:rPr kumimoji="1" lang="ja-JP" altLang="en-US" sz="1200" dirty="0" smtClean="0"/>
              <a:t>女性</a:t>
            </a:r>
            <a:endParaRPr kumimoji="1" lang="ja-JP" altLang="en-US" sz="1200" dirty="0"/>
          </a:p>
        </p:txBody>
      </p:sp>
      <p:sp>
        <p:nvSpPr>
          <p:cNvPr id="68" name="テキスト ボックス 67"/>
          <p:cNvSpPr txBox="1"/>
          <p:nvPr/>
        </p:nvSpPr>
        <p:spPr>
          <a:xfrm>
            <a:off x="8350663" y="3076810"/>
            <a:ext cx="492443" cy="276999"/>
          </a:xfrm>
          <a:prstGeom prst="rect">
            <a:avLst/>
          </a:prstGeom>
          <a:noFill/>
        </p:spPr>
        <p:txBody>
          <a:bodyPr wrap="none" rtlCol="0">
            <a:spAutoFit/>
          </a:bodyPr>
          <a:lstStyle/>
          <a:p>
            <a:r>
              <a:rPr lang="ja-JP" altLang="en-US" sz="1200" dirty="0"/>
              <a:t>男性</a:t>
            </a:r>
            <a:endParaRPr kumimoji="1" lang="ja-JP" altLang="en-US" sz="1200" dirty="0"/>
          </a:p>
        </p:txBody>
      </p:sp>
      <p:pic>
        <p:nvPicPr>
          <p:cNvPr id="266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587302"/>
            <a:ext cx="4183633" cy="110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395536" y="3957479"/>
            <a:ext cx="3888157" cy="307777"/>
          </a:xfrm>
          <a:prstGeom prst="rect">
            <a:avLst/>
          </a:prstGeom>
          <a:noFill/>
        </p:spPr>
        <p:txBody>
          <a:bodyPr wrap="square" rtlCol="0">
            <a:spAutoFit/>
          </a:bodyPr>
          <a:lstStyle/>
          <a:p>
            <a:r>
              <a:rPr lang="en-US" altLang="ja-JP" sz="1400" dirty="0"/>
              <a:t>※</a:t>
            </a:r>
            <a:r>
              <a:rPr lang="ja-JP" altLang="en-US" sz="1400" dirty="0" smtClean="0"/>
              <a:t>作業負荷ランク　Ａ：１～３　Ｂ：４～８　Ｃ：９以上</a:t>
            </a:r>
            <a:endParaRPr kumimoji="1" lang="ja-JP" altLang="en-US" sz="1400" dirty="0"/>
          </a:p>
        </p:txBody>
      </p:sp>
      <p:sp>
        <p:nvSpPr>
          <p:cNvPr id="69" name="テキスト ボックス 68"/>
          <p:cNvSpPr txBox="1"/>
          <p:nvPr/>
        </p:nvSpPr>
        <p:spPr>
          <a:xfrm>
            <a:off x="7540055" y="364942"/>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18.7.22</a:t>
            </a:r>
            <a:endParaRPr kumimoji="1" lang="ja-JP" altLang="en-US" sz="1200" dirty="0"/>
          </a:p>
        </p:txBody>
      </p:sp>
      <p:sp>
        <p:nvSpPr>
          <p:cNvPr id="70" name="Rectangle 219"/>
          <p:cNvSpPr>
            <a:spLocks noChangeArrowheads="1"/>
          </p:cNvSpPr>
          <p:nvPr/>
        </p:nvSpPr>
        <p:spPr bwMode="auto">
          <a:xfrm>
            <a:off x="8374779" y="309578"/>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4" name="正方形/長方形 3"/>
          <p:cNvSpPr/>
          <p:nvPr/>
        </p:nvSpPr>
        <p:spPr>
          <a:xfrm>
            <a:off x="4694869" y="1634920"/>
            <a:ext cx="4106540" cy="275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6260122" y="4835767"/>
            <a:ext cx="400110" cy="377667"/>
          </a:xfrm>
          <a:prstGeom prst="rect">
            <a:avLst/>
          </a:prstGeom>
          <a:noFill/>
        </p:spPr>
        <p:txBody>
          <a:bodyPr vert="eaVert" wrap="none" rtlCol="0">
            <a:spAutoFit/>
          </a:bodyPr>
          <a:lstStyle/>
          <a:p>
            <a:r>
              <a:rPr lang="ja-JP" altLang="en-US" sz="1400" b="1" dirty="0" smtClean="0"/>
              <a:t>２１</a:t>
            </a:r>
            <a:endParaRPr kumimoji="1" lang="ja-JP" altLang="en-US" sz="1400" b="1" dirty="0"/>
          </a:p>
        </p:txBody>
      </p:sp>
      <p:sp>
        <p:nvSpPr>
          <p:cNvPr id="74" name="テキスト ボックス 73"/>
          <p:cNvSpPr txBox="1"/>
          <p:nvPr/>
        </p:nvSpPr>
        <p:spPr>
          <a:xfrm>
            <a:off x="4644008" y="3036380"/>
            <a:ext cx="396262" cy="276999"/>
          </a:xfrm>
          <a:prstGeom prst="rect">
            <a:avLst/>
          </a:prstGeom>
          <a:noFill/>
        </p:spPr>
        <p:txBody>
          <a:bodyPr wrap="none" rtlCol="0">
            <a:spAutoFit/>
          </a:bodyPr>
          <a:lstStyle/>
          <a:p>
            <a:r>
              <a:rPr lang="ja-JP" altLang="en-US" sz="1200" dirty="0" smtClean="0"/>
              <a:t>１６</a:t>
            </a:r>
            <a:endParaRPr kumimoji="1" lang="ja-JP" altLang="en-US" sz="1200" dirty="0"/>
          </a:p>
        </p:txBody>
      </p:sp>
      <p:sp>
        <p:nvSpPr>
          <p:cNvPr id="75" name="テキスト ボックス 74"/>
          <p:cNvSpPr txBox="1"/>
          <p:nvPr/>
        </p:nvSpPr>
        <p:spPr>
          <a:xfrm>
            <a:off x="4644008" y="2459104"/>
            <a:ext cx="396262" cy="276999"/>
          </a:xfrm>
          <a:prstGeom prst="rect">
            <a:avLst/>
          </a:prstGeom>
          <a:noFill/>
        </p:spPr>
        <p:txBody>
          <a:bodyPr wrap="none" rtlCol="0">
            <a:spAutoFit/>
          </a:bodyPr>
          <a:lstStyle/>
          <a:p>
            <a:r>
              <a:rPr lang="ja-JP" altLang="en-US" sz="1200" dirty="0" smtClean="0"/>
              <a:t>１９</a:t>
            </a:r>
            <a:endParaRPr kumimoji="1" lang="ja-JP" altLang="en-US" sz="1200" dirty="0"/>
          </a:p>
        </p:txBody>
      </p:sp>
      <p:sp>
        <p:nvSpPr>
          <p:cNvPr id="71" name="テキスト ボックス 70"/>
          <p:cNvSpPr txBox="1"/>
          <p:nvPr/>
        </p:nvSpPr>
        <p:spPr>
          <a:xfrm>
            <a:off x="4644008" y="2665353"/>
            <a:ext cx="396262" cy="276999"/>
          </a:xfrm>
          <a:prstGeom prst="rect">
            <a:avLst/>
          </a:prstGeom>
          <a:noFill/>
        </p:spPr>
        <p:txBody>
          <a:bodyPr wrap="none" rtlCol="0">
            <a:spAutoFit/>
          </a:bodyPr>
          <a:lstStyle/>
          <a:p>
            <a:r>
              <a:rPr lang="ja-JP" altLang="en-US" sz="1200" dirty="0" smtClean="0"/>
              <a:t>１８</a:t>
            </a:r>
            <a:endParaRPr kumimoji="1" lang="ja-JP" altLang="en-US" sz="1200" dirty="0"/>
          </a:p>
        </p:txBody>
      </p:sp>
      <p:sp>
        <p:nvSpPr>
          <p:cNvPr id="72" name="テキスト ボックス 71"/>
          <p:cNvSpPr txBox="1"/>
          <p:nvPr/>
        </p:nvSpPr>
        <p:spPr>
          <a:xfrm>
            <a:off x="4704572" y="3394413"/>
            <a:ext cx="369332" cy="307776"/>
          </a:xfrm>
          <a:prstGeom prst="rect">
            <a:avLst/>
          </a:prstGeom>
          <a:noFill/>
        </p:spPr>
        <p:txBody>
          <a:bodyPr vert="eaVert" wrap="square" rtlCol="0">
            <a:spAutoFit/>
          </a:bodyPr>
          <a:lstStyle/>
          <a:p>
            <a:r>
              <a:rPr kumimoji="1" lang="ja-JP" altLang="en-US" sz="1200" dirty="0" smtClean="0"/>
              <a:t>・・</a:t>
            </a:r>
            <a:endParaRPr kumimoji="1" lang="ja-JP" altLang="en-US" sz="1200" dirty="0"/>
          </a:p>
        </p:txBody>
      </p:sp>
      <p:sp>
        <p:nvSpPr>
          <p:cNvPr id="76" name="Rectangle 5"/>
          <p:cNvSpPr>
            <a:spLocks noChangeArrowheads="1"/>
          </p:cNvSpPr>
          <p:nvPr/>
        </p:nvSpPr>
        <p:spPr bwMode="auto">
          <a:xfrm>
            <a:off x="326918" y="132156"/>
            <a:ext cx="3236970"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２１</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効果の確認</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78" name="テキスト ボックス 77"/>
          <p:cNvSpPr txBox="1"/>
          <p:nvPr/>
        </p:nvSpPr>
        <p:spPr>
          <a:xfrm>
            <a:off x="8230345" y="35332"/>
            <a:ext cx="851871" cy="369332"/>
          </a:xfrm>
          <a:prstGeom prst="rect">
            <a:avLst/>
          </a:prstGeom>
          <a:noFill/>
        </p:spPr>
        <p:txBody>
          <a:bodyPr wrap="square" rtlCol="0">
            <a:spAutoFit/>
          </a:bodyPr>
          <a:lstStyle/>
          <a:p>
            <a:r>
              <a:rPr lang="en-US" altLang="ja-JP" dirty="0"/>
              <a:t>2</a:t>
            </a:r>
            <a:r>
              <a:rPr kumimoji="1" lang="en-US" altLang="ja-JP" dirty="0" smtClean="0"/>
              <a:t>0/21</a:t>
            </a:r>
            <a:endParaRPr kumimoji="1" lang="ja-JP" altLang="en-US" dirty="0"/>
          </a:p>
        </p:txBody>
      </p:sp>
      <p:sp>
        <p:nvSpPr>
          <p:cNvPr id="77" name="角丸四角形吹き出し 76"/>
          <p:cNvSpPr/>
          <p:nvPr/>
        </p:nvSpPr>
        <p:spPr>
          <a:xfrm>
            <a:off x="1806478" y="1269776"/>
            <a:ext cx="5183477" cy="1407431"/>
          </a:xfrm>
          <a:prstGeom prst="wedgeRoundRectCallout">
            <a:avLst>
              <a:gd name="adj1" fmla="val -5124"/>
              <a:gd name="adj2" fmla="val -71925"/>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以上Ｐ</a:t>
            </a:r>
            <a:r>
              <a:rPr lang="en-US" altLang="ja-JP" dirty="0" smtClean="0">
                <a:solidFill>
                  <a:schemeClr val="tx1"/>
                </a:solidFill>
              </a:rPr>
              <a:t>14</a:t>
            </a:r>
            <a:r>
              <a:rPr lang="ja-JP" altLang="en-US" dirty="0" smtClean="0">
                <a:solidFill>
                  <a:schemeClr val="tx1"/>
                </a:solidFill>
              </a:rPr>
              <a:t>ページのやめときましょうといったところ</a:t>
            </a:r>
            <a:endParaRPr lang="en-US" altLang="ja-JP" dirty="0" smtClean="0">
              <a:solidFill>
                <a:schemeClr val="tx1"/>
              </a:solidFill>
            </a:endParaRPr>
          </a:p>
          <a:p>
            <a:pPr algn="ctr"/>
            <a:r>
              <a:rPr lang="ja-JP" altLang="en-US" dirty="0" smtClean="0">
                <a:solidFill>
                  <a:schemeClr val="tx1"/>
                </a:solidFill>
              </a:rPr>
              <a:t>以降は単発的な指導しか言えなくなるんです</a:t>
            </a:r>
            <a:endParaRPr lang="en-US" altLang="ja-JP" dirty="0" smtClean="0">
              <a:solidFill>
                <a:schemeClr val="tx1"/>
              </a:solidFill>
            </a:endParaRPr>
          </a:p>
          <a:p>
            <a:pPr algn="ctr"/>
            <a:r>
              <a:rPr kumimoji="1" lang="ja-JP" altLang="en-US" dirty="0">
                <a:solidFill>
                  <a:schemeClr val="tx1"/>
                </a:solidFill>
              </a:rPr>
              <a:t>指導</a:t>
            </a:r>
            <a:r>
              <a:rPr kumimoji="1" lang="ja-JP" altLang="en-US" dirty="0" smtClean="0">
                <a:solidFill>
                  <a:schemeClr val="tx1"/>
                </a:solidFill>
              </a:rPr>
              <a:t>されてる側</a:t>
            </a:r>
            <a:r>
              <a:rPr lang="ja-JP" altLang="en-US" dirty="0">
                <a:solidFill>
                  <a:schemeClr val="tx1"/>
                </a:solidFill>
              </a:rPr>
              <a:t>は</a:t>
            </a:r>
            <a:r>
              <a:rPr kumimoji="1" lang="ja-JP" altLang="en-US" dirty="0" smtClean="0">
                <a:solidFill>
                  <a:schemeClr val="tx1"/>
                </a:solidFill>
              </a:rPr>
              <a:t>、うんざりしてしまいます</a:t>
            </a:r>
            <a:endParaRPr lang="en-US" altLang="ja-JP" dirty="0">
              <a:solidFill>
                <a:schemeClr val="tx1"/>
              </a:solidFill>
            </a:endParaRPr>
          </a:p>
          <a:p>
            <a:pPr algn="ctr"/>
            <a:r>
              <a:rPr kumimoji="1" lang="ja-JP" altLang="en-US" dirty="0" smtClean="0">
                <a:solidFill>
                  <a:schemeClr val="tx1"/>
                </a:solidFill>
              </a:rPr>
              <a:t>やる気もなえてしまいます。</a:t>
            </a:r>
            <a:endParaRPr kumimoji="1" lang="en-US" altLang="ja-JP" dirty="0" smtClean="0">
              <a:solidFill>
                <a:schemeClr val="tx1"/>
              </a:solidFill>
            </a:endParaRPr>
          </a:p>
          <a:p>
            <a:pPr algn="ctr"/>
            <a:r>
              <a:rPr lang="ja-JP" altLang="en-US" dirty="0">
                <a:solidFill>
                  <a:schemeClr val="tx1"/>
                </a:solidFill>
              </a:rPr>
              <a:t>相手</a:t>
            </a:r>
            <a:r>
              <a:rPr lang="ja-JP" altLang="en-US" dirty="0" smtClean="0">
                <a:solidFill>
                  <a:schemeClr val="tx1"/>
                </a:solidFill>
              </a:rPr>
              <a:t>のことも考えてあげましょうね</a:t>
            </a:r>
            <a:endParaRPr kumimoji="1" lang="ja-JP" altLang="en-US" dirty="0">
              <a:solidFill>
                <a:schemeClr val="tx1"/>
              </a:solidFill>
            </a:endParaRPr>
          </a:p>
        </p:txBody>
      </p:sp>
    </p:spTree>
    <p:extLst>
      <p:ext uri="{BB962C8B-B14F-4D97-AF65-F5344CB8AC3E}">
        <p14:creationId xmlns:p14="http://schemas.microsoft.com/office/powerpoint/2010/main" val="18785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0825" y="334963"/>
            <a:ext cx="8610600"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 name="AutoShape 2"/>
          <p:cNvSpPr>
            <a:spLocks noChangeArrowheads="1"/>
          </p:cNvSpPr>
          <p:nvPr/>
        </p:nvSpPr>
        <p:spPr bwMode="auto">
          <a:xfrm>
            <a:off x="272994" y="3717032"/>
            <a:ext cx="4305300"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8" name="AutoShape 2"/>
          <p:cNvSpPr>
            <a:spLocks noChangeArrowheads="1"/>
          </p:cNvSpPr>
          <p:nvPr/>
        </p:nvSpPr>
        <p:spPr bwMode="auto">
          <a:xfrm>
            <a:off x="4730694" y="3717032"/>
            <a:ext cx="4130731"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 name="テキスト ボックス 3"/>
          <p:cNvSpPr txBox="1"/>
          <p:nvPr/>
        </p:nvSpPr>
        <p:spPr>
          <a:xfrm>
            <a:off x="323528" y="4077072"/>
            <a:ext cx="4320413" cy="923330"/>
          </a:xfrm>
          <a:prstGeom prst="rect">
            <a:avLst/>
          </a:prstGeom>
          <a:noFill/>
        </p:spPr>
        <p:txBody>
          <a:bodyPr wrap="none" rtlCol="0">
            <a:spAutoFit/>
          </a:bodyPr>
          <a:lstStyle/>
          <a:p>
            <a:r>
              <a:rPr kumimoji="1" lang="ja-JP" altLang="en-US" dirty="0" smtClean="0"/>
              <a:t>・メンバーの変化により今まで見えなかった</a:t>
            </a:r>
            <a:endParaRPr kumimoji="1" lang="en-US" altLang="ja-JP" dirty="0" smtClean="0"/>
          </a:p>
          <a:p>
            <a:r>
              <a:rPr lang="ja-JP" altLang="en-US" dirty="0"/>
              <a:t>問題点</a:t>
            </a:r>
            <a:r>
              <a:rPr lang="ja-JP" altLang="en-US" dirty="0" smtClean="0"/>
              <a:t>を見つけ出し解決する事が出来て</a:t>
            </a:r>
            <a:endParaRPr lang="en-US" altLang="ja-JP" dirty="0" smtClean="0"/>
          </a:p>
          <a:p>
            <a:r>
              <a:rPr lang="ja-JP" altLang="en-US" dirty="0" smtClean="0"/>
              <a:t>良かった。</a:t>
            </a:r>
            <a:endParaRPr kumimoji="1" lang="ja-JP" altLang="en-US" dirty="0"/>
          </a:p>
        </p:txBody>
      </p:sp>
      <p:sp>
        <p:nvSpPr>
          <p:cNvPr id="76" name="テキスト ボックス 75"/>
          <p:cNvSpPr txBox="1"/>
          <p:nvPr/>
        </p:nvSpPr>
        <p:spPr>
          <a:xfrm>
            <a:off x="300395" y="5746030"/>
            <a:ext cx="4108817" cy="923330"/>
          </a:xfrm>
          <a:prstGeom prst="rect">
            <a:avLst/>
          </a:prstGeom>
          <a:noFill/>
        </p:spPr>
        <p:txBody>
          <a:bodyPr wrap="none" rtlCol="0">
            <a:spAutoFit/>
          </a:bodyPr>
          <a:lstStyle/>
          <a:p>
            <a:r>
              <a:rPr kumimoji="1" lang="ja-JP" altLang="en-US" dirty="0" smtClean="0"/>
              <a:t>・今後もメンバーの困りごとを吸い上げ</a:t>
            </a:r>
            <a:endParaRPr kumimoji="1" lang="en-US" altLang="ja-JP" dirty="0" smtClean="0"/>
          </a:p>
          <a:p>
            <a:r>
              <a:rPr kumimoji="1" lang="ja-JP" altLang="en-US" dirty="0" smtClean="0"/>
              <a:t>改善を</a:t>
            </a:r>
            <a:r>
              <a:rPr lang="ja-JP" altLang="en-US" dirty="0" smtClean="0"/>
              <a:t>進め誰でも安全で楽に作業できる</a:t>
            </a:r>
            <a:endParaRPr lang="en-US" altLang="ja-JP" dirty="0" smtClean="0"/>
          </a:p>
          <a:p>
            <a:r>
              <a:rPr kumimoji="1" lang="ja-JP" altLang="en-US" dirty="0"/>
              <a:t>環境</a:t>
            </a:r>
            <a:r>
              <a:rPr kumimoji="1" lang="ja-JP" altLang="en-US" dirty="0" smtClean="0"/>
              <a:t>を作り上げていく。</a:t>
            </a:r>
            <a:endParaRPr kumimoji="1" lang="en-US" altLang="ja-JP" dirty="0" smtClean="0"/>
          </a:p>
        </p:txBody>
      </p:sp>
      <p:sp>
        <p:nvSpPr>
          <p:cNvPr id="65" name="テキスト ボックス 64"/>
          <p:cNvSpPr txBox="1"/>
          <p:nvPr/>
        </p:nvSpPr>
        <p:spPr>
          <a:xfrm>
            <a:off x="323528" y="5040317"/>
            <a:ext cx="4249881" cy="646331"/>
          </a:xfrm>
          <a:prstGeom prst="rect">
            <a:avLst/>
          </a:prstGeom>
          <a:noFill/>
        </p:spPr>
        <p:txBody>
          <a:bodyPr wrap="none" rtlCol="0">
            <a:spAutoFit/>
          </a:bodyPr>
          <a:lstStyle/>
          <a:p>
            <a:r>
              <a:rPr kumimoji="1" lang="ja-JP" altLang="en-US" dirty="0" smtClean="0"/>
              <a:t>・からくりについて学ぶことが出来、今後の</a:t>
            </a:r>
            <a:endParaRPr kumimoji="1" lang="en-US" altLang="ja-JP" dirty="0" smtClean="0"/>
          </a:p>
          <a:p>
            <a:r>
              <a:rPr lang="ja-JP" altLang="en-US" dirty="0"/>
              <a:t>改善</a:t>
            </a:r>
            <a:r>
              <a:rPr lang="ja-JP" altLang="en-US" dirty="0" smtClean="0"/>
              <a:t>に活かしていきたい。</a:t>
            </a:r>
            <a:endParaRPr kumimoji="1" lang="en-US" altLang="ja-JP" dirty="0" smtClean="0"/>
          </a:p>
        </p:txBody>
      </p:sp>
      <p:grpSp>
        <p:nvGrpSpPr>
          <p:cNvPr id="68" name="グループ化 67"/>
          <p:cNvGrpSpPr/>
          <p:nvPr/>
        </p:nvGrpSpPr>
        <p:grpSpPr>
          <a:xfrm rot="494591">
            <a:off x="7524750" y="4286984"/>
            <a:ext cx="1209683" cy="1066257"/>
            <a:chOff x="2827112" y="4572483"/>
            <a:chExt cx="1344400" cy="1362125"/>
          </a:xfrm>
        </p:grpSpPr>
        <p:grpSp>
          <p:nvGrpSpPr>
            <p:cNvPr id="69" name="グループ化 68"/>
            <p:cNvGrpSpPr/>
            <p:nvPr/>
          </p:nvGrpSpPr>
          <p:grpSpPr>
            <a:xfrm flipH="1">
              <a:off x="2827112" y="5161798"/>
              <a:ext cx="1344400" cy="772810"/>
              <a:chOff x="662758" y="4048703"/>
              <a:chExt cx="1344400" cy="772810"/>
            </a:xfrm>
          </p:grpSpPr>
          <p:sp>
            <p:nvSpPr>
              <p:cNvPr id="86" name="Freeform 195"/>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a:extLst/>
            </p:spPr>
            <p:txBody>
              <a:bodyPr/>
              <a:lstStyle/>
              <a:p>
                <a:endParaRPr lang="ja-JP" altLang="en-US"/>
              </a:p>
            </p:txBody>
          </p:sp>
          <p:sp>
            <p:nvSpPr>
              <p:cNvPr id="87" name="Freeform 197"/>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199"/>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210"/>
              <p:cNvSpPr>
                <a:spLocks/>
              </p:cNvSpPr>
              <p:nvPr/>
            </p:nvSpPr>
            <p:spPr bwMode="auto">
              <a:xfrm flipH="1">
                <a:off x="1151507" y="4235272"/>
                <a:ext cx="158404" cy="73798"/>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90" name="Freeform 213"/>
              <p:cNvSpPr>
                <a:spLocks/>
              </p:cNvSpPr>
              <p:nvPr/>
            </p:nvSpPr>
            <p:spPr bwMode="auto">
              <a:xfrm flipH="1">
                <a:off x="1305850" y="4254344"/>
                <a:ext cx="98833" cy="52239"/>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 name="Freeform 214"/>
              <p:cNvSpPr>
                <a:spLocks/>
              </p:cNvSpPr>
              <p:nvPr/>
            </p:nvSpPr>
            <p:spPr bwMode="auto">
              <a:xfrm flipH="1">
                <a:off x="1102768" y="4229468"/>
                <a:ext cx="143511" cy="112770"/>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215"/>
              <p:cNvSpPr>
                <a:spLocks/>
              </p:cNvSpPr>
              <p:nvPr/>
            </p:nvSpPr>
            <p:spPr bwMode="auto">
              <a:xfrm flipH="1">
                <a:off x="1710659" y="4048703"/>
                <a:ext cx="296499" cy="148426"/>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93" name="Freeform 216"/>
              <p:cNvSpPr>
                <a:spLocks/>
              </p:cNvSpPr>
              <p:nvPr/>
            </p:nvSpPr>
            <p:spPr bwMode="auto">
              <a:xfrm flipH="1">
                <a:off x="1789184" y="4081871"/>
                <a:ext cx="134034" cy="120233"/>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217"/>
              <p:cNvSpPr>
                <a:spLocks/>
              </p:cNvSpPr>
              <p:nvPr/>
            </p:nvSpPr>
            <p:spPr bwMode="auto">
              <a:xfrm flipH="1">
                <a:off x="1874478" y="4098454"/>
                <a:ext cx="63632" cy="16584"/>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218"/>
              <p:cNvSpPr>
                <a:spLocks/>
              </p:cNvSpPr>
              <p:nvPr/>
            </p:nvSpPr>
            <p:spPr bwMode="auto">
              <a:xfrm flipH="1">
                <a:off x="1809492" y="4163961"/>
                <a:ext cx="29785" cy="33168"/>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70" name="グループ化 69"/>
            <p:cNvGrpSpPr/>
            <p:nvPr/>
          </p:nvGrpSpPr>
          <p:grpSpPr>
            <a:xfrm rot="245351">
              <a:off x="3222212" y="4572483"/>
              <a:ext cx="939887" cy="843979"/>
              <a:chOff x="7348099" y="1288875"/>
              <a:chExt cx="1037085" cy="944037"/>
            </a:xfrm>
          </p:grpSpPr>
          <p:grpSp>
            <p:nvGrpSpPr>
              <p:cNvPr id="72" name="グループ化 71"/>
              <p:cNvGrpSpPr/>
              <p:nvPr/>
            </p:nvGrpSpPr>
            <p:grpSpPr>
              <a:xfrm>
                <a:off x="7438921" y="1422185"/>
                <a:ext cx="748379" cy="810727"/>
                <a:chOff x="10721363" y="466040"/>
                <a:chExt cx="659498" cy="669672"/>
              </a:xfrm>
            </p:grpSpPr>
            <p:sp>
              <p:nvSpPr>
                <p:cNvPr id="82"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83"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84"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73"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grpSp>
            <p:nvGrpSpPr>
              <p:cNvPr id="77" name="グループ化 76"/>
              <p:cNvGrpSpPr/>
              <p:nvPr/>
            </p:nvGrpSpPr>
            <p:grpSpPr>
              <a:xfrm>
                <a:off x="7348099" y="1288875"/>
                <a:ext cx="1037085" cy="490225"/>
                <a:chOff x="6718234" y="592273"/>
                <a:chExt cx="1037085" cy="490225"/>
              </a:xfrm>
            </p:grpSpPr>
            <p:sp>
              <p:nvSpPr>
                <p:cNvPr id="7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テキスト ボックス 80"/>
                <p:cNvSpPr txBox="1"/>
                <p:nvPr/>
              </p:nvSpPr>
              <p:spPr>
                <a:xfrm>
                  <a:off x="6826404" y="592273"/>
                  <a:ext cx="928915" cy="367357"/>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grpSp>
      <p:sp>
        <p:nvSpPr>
          <p:cNvPr id="13" name="角丸四角形吹き出し 12"/>
          <p:cNvSpPr/>
          <p:nvPr/>
        </p:nvSpPr>
        <p:spPr>
          <a:xfrm>
            <a:off x="7406981" y="4077072"/>
            <a:ext cx="1413491" cy="352258"/>
          </a:xfrm>
          <a:prstGeom prst="wedgeRoundRectCallout">
            <a:avLst>
              <a:gd name="adj1" fmla="val -8608"/>
              <a:gd name="adj2" fmla="val 876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93726" y="4085616"/>
            <a:ext cx="1401346" cy="338554"/>
          </a:xfrm>
          <a:prstGeom prst="rect">
            <a:avLst/>
          </a:prstGeom>
          <a:noFill/>
        </p:spPr>
        <p:txBody>
          <a:bodyPr wrap="none" rtlCol="0">
            <a:spAutoFit/>
          </a:bodyPr>
          <a:lstStyle/>
          <a:p>
            <a:r>
              <a:rPr lang="ja-JP" altLang="en-US" sz="1600" b="1" dirty="0" smtClean="0"/>
              <a:t>ステップ</a:t>
            </a:r>
            <a:r>
              <a:rPr lang="ja-JP" altLang="en-US" sz="1600" b="1" dirty="0"/>
              <a:t>アップ</a:t>
            </a:r>
            <a:endParaRPr kumimoji="1" lang="ja-JP" altLang="en-US" sz="1400" b="1" dirty="0"/>
          </a:p>
        </p:txBody>
      </p:sp>
      <p:sp>
        <p:nvSpPr>
          <p:cNvPr id="44" name="正方形/長方形 43"/>
          <p:cNvSpPr/>
          <p:nvPr/>
        </p:nvSpPr>
        <p:spPr>
          <a:xfrm>
            <a:off x="4330433" y="5082511"/>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目指す</a:t>
            </a: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べき姿への挑戦</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6" name="テキスト ボックス 45"/>
          <p:cNvSpPr txBox="1"/>
          <p:nvPr/>
        </p:nvSpPr>
        <p:spPr>
          <a:xfrm>
            <a:off x="8025468" y="306913"/>
            <a:ext cx="795411" cy="276999"/>
          </a:xfrm>
          <a:prstGeom prst="rect">
            <a:avLst/>
          </a:prstGeom>
          <a:noFill/>
        </p:spPr>
        <p:txBody>
          <a:bodyPr wrap="none" rtlCol="0">
            <a:spAutoFit/>
          </a:bodyPr>
          <a:lstStyle/>
          <a:p>
            <a:r>
              <a:rPr kumimoji="1" lang="ja-JP" altLang="en-US" sz="1200" dirty="0" smtClean="0"/>
              <a:t>　</a:t>
            </a:r>
            <a:r>
              <a:rPr kumimoji="1" lang="en-US" altLang="ja-JP" sz="1200" dirty="0" smtClean="0"/>
              <a:t>‘</a:t>
            </a:r>
            <a:r>
              <a:rPr lang="en-US" altLang="ja-JP" sz="1200" dirty="0" smtClean="0"/>
              <a:t>18.7.26</a:t>
            </a:r>
            <a:endParaRPr kumimoji="1" lang="ja-JP" altLang="en-US" sz="1200" dirty="0"/>
          </a:p>
        </p:txBody>
      </p:sp>
      <p:sp>
        <p:nvSpPr>
          <p:cNvPr id="47" name="Rectangle 219"/>
          <p:cNvSpPr>
            <a:spLocks noChangeArrowheads="1"/>
          </p:cNvSpPr>
          <p:nvPr/>
        </p:nvSpPr>
        <p:spPr bwMode="auto">
          <a:xfrm>
            <a:off x="8290873" y="434975"/>
            <a:ext cx="491716"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194" y="4056819"/>
            <a:ext cx="2599532" cy="11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4864731" y="5612440"/>
            <a:ext cx="3672000" cy="1046930"/>
            <a:chOff x="9396536" y="1022587"/>
            <a:chExt cx="3672000" cy="1980000"/>
          </a:xfrm>
        </p:grpSpPr>
        <p:sp>
          <p:nvSpPr>
            <p:cNvPr id="48" name="AutoShape 15"/>
            <p:cNvSpPr>
              <a:spLocks noChangeArrowheads="1"/>
            </p:cNvSpPr>
            <p:nvPr/>
          </p:nvSpPr>
          <p:spPr bwMode="auto">
            <a:xfrm>
              <a:off x="9396536" y="1022587"/>
              <a:ext cx="3672000" cy="1980000"/>
            </a:xfrm>
            <a:prstGeom prst="flowChartDocumen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553" y="1085651"/>
              <a:ext cx="3456383" cy="144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 name="Rectangle 219"/>
          <p:cNvSpPr>
            <a:spLocks noChangeArrowheads="1"/>
          </p:cNvSpPr>
          <p:nvPr/>
        </p:nvSpPr>
        <p:spPr bwMode="auto">
          <a:xfrm>
            <a:off x="6172220" y="5620382"/>
            <a:ext cx="647700" cy="360362"/>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 dirty="0"/>
              <a:t>内藤</a:t>
            </a:r>
            <a:r>
              <a:rPr lang="ja-JP" altLang="en-US" sz="400" dirty="0" smtClean="0"/>
              <a:t>・</a:t>
            </a:r>
            <a:r>
              <a:rPr lang="ja-JP" altLang="en-US" sz="400" dirty="0"/>
              <a:t>鈴木</a:t>
            </a:r>
          </a:p>
          <a:p>
            <a:r>
              <a:rPr lang="ja-JP" altLang="en-US" sz="400" dirty="0"/>
              <a:t>原田</a:t>
            </a:r>
            <a:r>
              <a:rPr lang="ja-JP" altLang="en-US" sz="400" dirty="0" smtClean="0"/>
              <a:t>・</a:t>
            </a:r>
            <a:r>
              <a:rPr lang="ja-JP" altLang="en-US" sz="400" dirty="0"/>
              <a:t>中村</a:t>
            </a:r>
          </a:p>
        </p:txBody>
      </p:sp>
      <p:sp>
        <p:nvSpPr>
          <p:cNvPr id="53" name="Rectangle 219"/>
          <p:cNvSpPr>
            <a:spLocks noChangeArrowheads="1"/>
          </p:cNvSpPr>
          <p:nvPr/>
        </p:nvSpPr>
        <p:spPr bwMode="auto">
          <a:xfrm>
            <a:off x="6176231" y="5781388"/>
            <a:ext cx="647700"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 dirty="0"/>
              <a:t>原田</a:t>
            </a:r>
            <a:r>
              <a:rPr lang="ja-JP" altLang="en-US" sz="400" dirty="0" smtClean="0"/>
              <a:t>・</a:t>
            </a:r>
            <a:r>
              <a:rPr lang="ja-JP" altLang="en-US" sz="400" dirty="0"/>
              <a:t>白井</a:t>
            </a:r>
          </a:p>
          <a:p>
            <a:r>
              <a:rPr lang="ja-JP" altLang="en-US" sz="400" dirty="0"/>
              <a:t>中村</a:t>
            </a:r>
            <a:r>
              <a:rPr lang="ja-JP" altLang="en-US" sz="400" dirty="0" smtClean="0"/>
              <a:t>・木村</a:t>
            </a:r>
            <a:endParaRPr lang="ja-JP" altLang="en-US" sz="400" dirty="0"/>
          </a:p>
        </p:txBody>
      </p:sp>
      <p:sp>
        <p:nvSpPr>
          <p:cNvPr id="54" name="Rectangle 220"/>
          <p:cNvSpPr>
            <a:spLocks noChangeArrowheads="1"/>
          </p:cNvSpPr>
          <p:nvPr/>
        </p:nvSpPr>
        <p:spPr bwMode="auto">
          <a:xfrm>
            <a:off x="6264399" y="6033929"/>
            <a:ext cx="323825" cy="18640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 dirty="0" smtClean="0"/>
              <a:t>全員</a:t>
            </a:r>
            <a:endParaRPr lang="en-US" altLang="ja-JP" sz="400" dirty="0" smtClean="0"/>
          </a:p>
        </p:txBody>
      </p:sp>
      <p:sp>
        <p:nvSpPr>
          <p:cNvPr id="55" name="Rectangle 220"/>
          <p:cNvSpPr>
            <a:spLocks noChangeArrowheads="1"/>
          </p:cNvSpPr>
          <p:nvPr/>
        </p:nvSpPr>
        <p:spPr bwMode="auto">
          <a:xfrm>
            <a:off x="6264399" y="6186374"/>
            <a:ext cx="323825" cy="19397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 dirty="0" smtClean="0"/>
              <a:t>全員</a:t>
            </a:r>
            <a:endParaRPr lang="en-US" altLang="ja-JP" sz="400" dirty="0" smtClean="0"/>
          </a:p>
        </p:txBody>
      </p:sp>
      <p:sp>
        <p:nvSpPr>
          <p:cNvPr id="56" name="Oval 176"/>
          <p:cNvSpPr>
            <a:spLocks noChangeArrowheads="1"/>
          </p:cNvSpPr>
          <p:nvPr/>
        </p:nvSpPr>
        <p:spPr bwMode="auto">
          <a:xfrm>
            <a:off x="6830009" y="5821165"/>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57" name="Line 232"/>
          <p:cNvSpPr>
            <a:spLocks noChangeShapeType="1"/>
          </p:cNvSpPr>
          <p:nvPr/>
        </p:nvSpPr>
        <p:spPr bwMode="auto">
          <a:xfrm flipV="1">
            <a:off x="6714296" y="5810471"/>
            <a:ext cx="181586"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Line 233"/>
          <p:cNvSpPr>
            <a:spLocks noChangeShapeType="1"/>
          </p:cNvSpPr>
          <p:nvPr/>
        </p:nvSpPr>
        <p:spPr bwMode="auto">
          <a:xfrm>
            <a:off x="6685982" y="5877778"/>
            <a:ext cx="1379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Line 12"/>
          <p:cNvSpPr>
            <a:spLocks noChangeShapeType="1"/>
          </p:cNvSpPr>
          <p:nvPr/>
        </p:nvSpPr>
        <p:spPr bwMode="auto">
          <a:xfrm>
            <a:off x="7208940" y="5520778"/>
            <a:ext cx="402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p>
        </p:txBody>
      </p:sp>
      <p:sp>
        <p:nvSpPr>
          <p:cNvPr id="60" name="Line 13"/>
          <p:cNvSpPr>
            <a:spLocks noChangeShapeType="1"/>
          </p:cNvSpPr>
          <p:nvPr/>
        </p:nvSpPr>
        <p:spPr bwMode="auto">
          <a:xfrm>
            <a:off x="7916460" y="5525851"/>
            <a:ext cx="394010"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p>
        </p:txBody>
      </p:sp>
      <p:sp>
        <p:nvSpPr>
          <p:cNvPr id="61" name="Text Box 14"/>
          <p:cNvSpPr txBox="1">
            <a:spLocks noChangeArrowheads="1"/>
          </p:cNvSpPr>
          <p:nvPr/>
        </p:nvSpPr>
        <p:spPr bwMode="auto">
          <a:xfrm>
            <a:off x="8244408" y="5373216"/>
            <a:ext cx="76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計画</a:t>
            </a:r>
          </a:p>
        </p:txBody>
      </p:sp>
      <p:sp>
        <p:nvSpPr>
          <p:cNvPr id="62" name="Text Box 15"/>
          <p:cNvSpPr txBox="1">
            <a:spLocks noChangeArrowheads="1"/>
          </p:cNvSpPr>
          <p:nvPr/>
        </p:nvSpPr>
        <p:spPr bwMode="auto">
          <a:xfrm>
            <a:off x="7571608" y="5373216"/>
            <a:ext cx="613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実施</a:t>
            </a:r>
          </a:p>
        </p:txBody>
      </p:sp>
      <p:sp>
        <p:nvSpPr>
          <p:cNvPr id="64" name="Line 232"/>
          <p:cNvSpPr>
            <a:spLocks noChangeShapeType="1"/>
          </p:cNvSpPr>
          <p:nvPr/>
        </p:nvSpPr>
        <p:spPr bwMode="auto">
          <a:xfrm flipV="1">
            <a:off x="6948264" y="5971653"/>
            <a:ext cx="28803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 name="Line 233"/>
          <p:cNvSpPr>
            <a:spLocks noChangeShapeType="1"/>
          </p:cNvSpPr>
          <p:nvPr/>
        </p:nvSpPr>
        <p:spPr bwMode="auto">
          <a:xfrm>
            <a:off x="6825283" y="6034179"/>
            <a:ext cx="32272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7" name="Line 232"/>
          <p:cNvSpPr>
            <a:spLocks noChangeShapeType="1"/>
          </p:cNvSpPr>
          <p:nvPr/>
        </p:nvSpPr>
        <p:spPr bwMode="auto">
          <a:xfrm flipV="1">
            <a:off x="7236296" y="6133746"/>
            <a:ext cx="26707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 name="Line 233"/>
          <p:cNvSpPr>
            <a:spLocks noChangeShapeType="1"/>
          </p:cNvSpPr>
          <p:nvPr/>
        </p:nvSpPr>
        <p:spPr bwMode="auto">
          <a:xfrm>
            <a:off x="7129709" y="6189084"/>
            <a:ext cx="24800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 name="Oval 176"/>
          <p:cNvSpPr>
            <a:spLocks noChangeArrowheads="1"/>
          </p:cNvSpPr>
          <p:nvPr/>
        </p:nvSpPr>
        <p:spPr bwMode="auto">
          <a:xfrm>
            <a:off x="7139782" y="5987694"/>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99" name="Oval 176"/>
          <p:cNvSpPr>
            <a:spLocks noChangeArrowheads="1"/>
          </p:cNvSpPr>
          <p:nvPr/>
        </p:nvSpPr>
        <p:spPr bwMode="auto">
          <a:xfrm>
            <a:off x="7392227" y="6171303"/>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100" name="Line 232"/>
          <p:cNvSpPr>
            <a:spLocks noChangeShapeType="1"/>
          </p:cNvSpPr>
          <p:nvPr/>
        </p:nvSpPr>
        <p:spPr bwMode="auto">
          <a:xfrm flipV="1">
            <a:off x="7578872" y="6282543"/>
            <a:ext cx="26707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テキスト ボックス 9"/>
          <p:cNvSpPr txBox="1"/>
          <p:nvPr/>
        </p:nvSpPr>
        <p:spPr>
          <a:xfrm>
            <a:off x="5148064" y="5419254"/>
            <a:ext cx="1927131" cy="276999"/>
          </a:xfrm>
          <a:prstGeom prst="rect">
            <a:avLst/>
          </a:prstGeom>
          <a:solidFill>
            <a:srgbClr val="CCFFFF"/>
          </a:solidFill>
          <a:ln>
            <a:solidFill>
              <a:schemeClr val="tx1"/>
            </a:solidFill>
          </a:ln>
        </p:spPr>
        <p:txBody>
          <a:bodyPr wrap="none" rtlCol="0">
            <a:spAutoFit/>
          </a:bodyPr>
          <a:lstStyle/>
          <a:p>
            <a:r>
              <a:rPr kumimoji="1" lang="ja-JP" altLang="en-US" sz="1200" dirty="0" smtClean="0"/>
              <a:t>完成品出荷作業のリフタ化</a:t>
            </a:r>
            <a:endParaRPr kumimoji="1" lang="ja-JP" altLang="en-US" sz="1200" dirty="0"/>
          </a:p>
        </p:txBody>
      </p:sp>
      <p:sp>
        <p:nvSpPr>
          <p:cNvPr id="45" name="正方形/長方形 44"/>
          <p:cNvSpPr/>
          <p:nvPr/>
        </p:nvSpPr>
        <p:spPr>
          <a:xfrm>
            <a:off x="6065434" y="5858108"/>
            <a:ext cx="2312104" cy="52322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現在活動中</a:t>
            </a:r>
            <a:r>
              <a:rPr lang="en-US" altLang="ja-JP" sz="2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38" y="734492"/>
            <a:ext cx="8472434" cy="25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２２</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歯止め</a:t>
            </a:r>
          </a:p>
        </p:txBody>
      </p:sp>
      <p:sp>
        <p:nvSpPr>
          <p:cNvPr id="101" name="Rectangle 5"/>
          <p:cNvSpPr>
            <a:spLocks noChangeArrowheads="1"/>
          </p:cNvSpPr>
          <p:nvPr/>
        </p:nvSpPr>
        <p:spPr bwMode="auto">
          <a:xfrm>
            <a:off x="318355" y="3512304"/>
            <a:ext cx="42377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２３</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活動での良かった点</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02" name="Rectangle 5"/>
          <p:cNvSpPr>
            <a:spLocks noChangeArrowheads="1"/>
          </p:cNvSpPr>
          <p:nvPr/>
        </p:nvSpPr>
        <p:spPr bwMode="auto">
          <a:xfrm>
            <a:off x="4768248" y="3512304"/>
            <a:ext cx="365492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２４</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今後の進め方</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03" name="テキスト ボックス 102"/>
          <p:cNvSpPr txBox="1"/>
          <p:nvPr/>
        </p:nvSpPr>
        <p:spPr>
          <a:xfrm>
            <a:off x="8230345" y="35332"/>
            <a:ext cx="851871" cy="369332"/>
          </a:xfrm>
          <a:prstGeom prst="rect">
            <a:avLst/>
          </a:prstGeom>
          <a:noFill/>
        </p:spPr>
        <p:txBody>
          <a:bodyPr wrap="square" rtlCol="0">
            <a:spAutoFit/>
          </a:bodyPr>
          <a:lstStyle/>
          <a:p>
            <a:r>
              <a:rPr lang="en-US" altLang="ja-JP" dirty="0" smtClean="0"/>
              <a:t>21</a:t>
            </a:r>
            <a:r>
              <a:rPr kumimoji="1" lang="en-US" altLang="ja-JP" dirty="0" smtClean="0"/>
              <a:t>/21</a:t>
            </a:r>
            <a:endParaRPr kumimoji="1" lang="ja-JP" altLang="en-US" dirty="0"/>
          </a:p>
        </p:txBody>
      </p:sp>
      <p:sp>
        <p:nvSpPr>
          <p:cNvPr id="98" name="角丸四角形吹き出し 97"/>
          <p:cNvSpPr/>
          <p:nvPr/>
        </p:nvSpPr>
        <p:spPr>
          <a:xfrm>
            <a:off x="4115560" y="258110"/>
            <a:ext cx="2222074" cy="426673"/>
          </a:xfrm>
          <a:prstGeom prst="wedgeRoundRectCallout">
            <a:avLst>
              <a:gd name="adj1" fmla="val -109182"/>
              <a:gd name="adj2" fmla="val -5505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違</a:t>
            </a:r>
            <a:r>
              <a:rPr lang="ja-JP" altLang="en-US" dirty="0" smtClean="0">
                <a:solidFill>
                  <a:schemeClr val="tx1"/>
                </a:solidFill>
              </a:rPr>
              <a:t>います</a:t>
            </a:r>
            <a:endParaRPr kumimoji="1" lang="ja-JP" altLang="en-US" dirty="0">
              <a:solidFill>
                <a:schemeClr val="tx1"/>
              </a:solidFill>
            </a:endParaRPr>
          </a:p>
        </p:txBody>
      </p:sp>
      <p:sp>
        <p:nvSpPr>
          <p:cNvPr id="104" name="角丸四角形吹き出し 103"/>
          <p:cNvSpPr/>
          <p:nvPr/>
        </p:nvSpPr>
        <p:spPr>
          <a:xfrm>
            <a:off x="4567100" y="3163308"/>
            <a:ext cx="2222074" cy="426673"/>
          </a:xfrm>
          <a:prstGeom prst="wedgeRoundRectCallout">
            <a:avLst>
              <a:gd name="adj1" fmla="val -86320"/>
              <a:gd name="adj2" fmla="val -11133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chemeClr val="tx1"/>
                </a:solidFill>
              </a:rPr>
              <a:t>５Ｗ１Ｈではない</a:t>
            </a:r>
            <a:endParaRPr kumimoji="1" lang="ja-JP" altLang="en-US" dirty="0">
              <a:solidFill>
                <a:schemeClr val="tx1"/>
              </a:solidFill>
            </a:endParaRPr>
          </a:p>
        </p:txBody>
      </p:sp>
      <p:sp>
        <p:nvSpPr>
          <p:cNvPr id="105" name="角丸四角形吹き出し 104"/>
          <p:cNvSpPr/>
          <p:nvPr/>
        </p:nvSpPr>
        <p:spPr>
          <a:xfrm>
            <a:off x="3438068" y="5283100"/>
            <a:ext cx="2222074" cy="426673"/>
          </a:xfrm>
          <a:prstGeom prst="wedgeRoundRectCallout">
            <a:avLst>
              <a:gd name="adj1" fmla="val -86320"/>
              <a:gd name="adj2" fmla="val -11133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昔</a:t>
            </a:r>
            <a:r>
              <a:rPr lang="ja-JP" altLang="en-US" smtClean="0">
                <a:solidFill>
                  <a:schemeClr val="tx1"/>
                </a:solidFill>
              </a:rPr>
              <a:t>の締め方</a:t>
            </a:r>
            <a:endParaRPr kumimoji="1" lang="ja-JP" altLang="en-US" dirty="0">
              <a:solidFill>
                <a:schemeClr val="tx1"/>
              </a:solidFill>
            </a:endParaRPr>
          </a:p>
        </p:txBody>
      </p:sp>
    </p:spTree>
    <p:extLst>
      <p:ext uri="{BB962C8B-B14F-4D97-AF65-F5344CB8AC3E}">
        <p14:creationId xmlns:p14="http://schemas.microsoft.com/office/powerpoint/2010/main" val="7302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down)">
                                      <p:cBhvr>
                                        <p:cTn id="1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4" grpId="0" animBg="1"/>
      <p:bldP spid="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会社</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紹介</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7" name="角丸四角形 6"/>
          <p:cNvSpPr/>
          <p:nvPr/>
        </p:nvSpPr>
        <p:spPr>
          <a:xfrm>
            <a:off x="1829346" y="6309321"/>
            <a:ext cx="6055022" cy="4942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自動車用小型モータ専門の製作所</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8" name="Picture 3"/>
          <p:cNvPicPr>
            <a:picLocks noChangeAspect="1" noChangeArrowheads="1"/>
          </p:cNvPicPr>
          <p:nvPr/>
        </p:nvPicPr>
        <p:blipFill>
          <a:blip r:embed="rId3">
            <a:lum bright="18000" contrast="72000"/>
            <a:extLst>
              <a:ext uri="{28A0092B-C50C-407E-A947-70E740481C1C}">
                <a14:useLocalDpi xmlns:a14="http://schemas.microsoft.com/office/drawing/2010/main" val="0"/>
              </a:ext>
            </a:extLst>
          </a:blip>
          <a:srcRect l="2351" t="-7037" r="1505" b="7037"/>
          <a:stretch>
            <a:fillRect/>
          </a:stretch>
        </p:blipFill>
        <p:spPr bwMode="auto">
          <a:xfrm>
            <a:off x="5036750" y="3587633"/>
            <a:ext cx="3656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8"/>
          <p:cNvGrpSpPr/>
          <p:nvPr/>
        </p:nvGrpSpPr>
        <p:grpSpPr>
          <a:xfrm>
            <a:off x="4788061" y="5091806"/>
            <a:ext cx="1213619" cy="1217515"/>
            <a:chOff x="4672561" y="4935388"/>
            <a:chExt cx="1213619" cy="1217515"/>
          </a:xfrm>
        </p:grpSpPr>
        <p:pic>
          <p:nvPicPr>
            <p:cNvPr id="10" name="Picture 10" descr="http://www.external.asmo/product/safety/images/saf_index_photo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561" y="4939283"/>
              <a:ext cx="1213619" cy="12136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1" name="Text Box 25"/>
            <p:cNvSpPr txBox="1">
              <a:spLocks noChangeArrowheads="1"/>
            </p:cNvSpPr>
            <p:nvPr/>
          </p:nvSpPr>
          <p:spPr bwMode="auto">
            <a:xfrm>
              <a:off x="4772056" y="4935388"/>
              <a:ext cx="990600"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dirty="0">
                  <a:latin typeface="ＭＳ Ｐゴシック" charset="-128"/>
                </a:rPr>
                <a:t>ワイパモータ</a:t>
              </a:r>
            </a:p>
          </p:txBody>
        </p:sp>
      </p:grpSp>
      <p:grpSp>
        <p:nvGrpSpPr>
          <p:cNvPr id="12" name="グループ化 11"/>
          <p:cNvGrpSpPr/>
          <p:nvPr/>
        </p:nvGrpSpPr>
        <p:grpSpPr>
          <a:xfrm>
            <a:off x="6203224" y="5068540"/>
            <a:ext cx="1271588" cy="1209313"/>
            <a:chOff x="5944274" y="4919765"/>
            <a:chExt cx="1271588" cy="1209313"/>
          </a:xfrm>
        </p:grpSpPr>
        <p:pic>
          <p:nvPicPr>
            <p:cNvPr id="13" name="Picture 12" descr="http://www.external.asmo/product/convenience/images/con_index_photo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692" y="5070325"/>
              <a:ext cx="1058752" cy="10587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 Box 26"/>
            <p:cNvSpPr txBox="1">
              <a:spLocks noChangeArrowheads="1"/>
            </p:cNvSpPr>
            <p:nvPr/>
          </p:nvSpPr>
          <p:spPr bwMode="auto">
            <a:xfrm>
              <a:off x="5944274" y="4919765"/>
              <a:ext cx="1271588"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dirty="0">
                  <a:latin typeface="ＭＳ Ｐゴシック" charset="-128"/>
                </a:rPr>
                <a:t>ウインド</a:t>
              </a:r>
              <a:r>
                <a:rPr lang="ja-JP" altLang="en-US" sz="1100" b="1" u="sng" dirty="0"/>
                <a:t>ウ</a:t>
              </a:r>
              <a:r>
                <a:rPr lang="ja-JP" altLang="en-US" sz="1100" b="1" u="sng" dirty="0">
                  <a:latin typeface="ＭＳ Ｐゴシック" charset="-128"/>
                </a:rPr>
                <a:t>モータ</a:t>
              </a: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2702"/>
          <a:stretch/>
        </p:blipFill>
        <p:spPr bwMode="auto">
          <a:xfrm>
            <a:off x="451850" y="1058780"/>
            <a:ext cx="3888178" cy="22474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5" name="Rectangle 50"/>
          <p:cNvSpPr>
            <a:spLocks noChangeArrowheads="1"/>
          </p:cNvSpPr>
          <p:nvPr/>
        </p:nvSpPr>
        <p:spPr bwMode="auto">
          <a:xfrm>
            <a:off x="446985" y="630091"/>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smtClean="0">
                <a:latin typeface="HGP創英角ｺﾞｼｯｸUB" panose="020B0900000000000000" pitchFamily="50" charset="-128"/>
                <a:ea typeface="HGP創英角ｺﾞｼｯｸUB" panose="020B0900000000000000" pitchFamily="50" charset="-128"/>
              </a:rPr>
              <a:t>本社</a:t>
            </a:r>
            <a:r>
              <a:rPr lang="ja-JP" altLang="en-US" sz="1600" dirty="0">
                <a:latin typeface="HGP創英角ｺﾞｼｯｸUB" panose="020B0900000000000000" pitchFamily="50" charset="-128"/>
                <a:ea typeface="HGP創英角ｺﾞｼｯｸUB" panose="020B0900000000000000" pitchFamily="50" charset="-128"/>
              </a:rPr>
              <a:t>　</a:t>
            </a:r>
            <a:r>
              <a:rPr lang="en-US" altLang="ja-JP"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愛知県刈谷市</a:t>
            </a:r>
            <a:r>
              <a:rPr lang="en-US" altLang="ja-JP" sz="1600" dirty="0" smtClean="0">
                <a:latin typeface="HGP創英角ｺﾞｼｯｸUB" panose="020B0900000000000000" pitchFamily="50" charset="-128"/>
                <a:ea typeface="HGP創英角ｺﾞｼｯｸUB" panose="020B0900000000000000" pitchFamily="50" charset="-128"/>
              </a:rPr>
              <a:t>】</a:t>
            </a:r>
            <a:endParaRPr lang="en-US" altLang="ja-JP" sz="1600" dirty="0">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4658455" y="640156"/>
            <a:ext cx="4293279" cy="2649690"/>
            <a:chOff x="4658455" y="640156"/>
            <a:chExt cx="4293279" cy="2649690"/>
          </a:xfrm>
        </p:grpSpPr>
        <p:pic>
          <p:nvPicPr>
            <p:cNvPr id="4" name="Picture 30" descr="image2"/>
            <p:cNvPicPr>
              <a:picLocks noChangeAspect="1" noChangeArrowheads="1"/>
            </p:cNvPicPr>
            <p:nvPr/>
          </p:nvPicPr>
          <p:blipFill rotWithShape="1">
            <a:blip r:embed="rId7">
              <a:lum bright="18000" contrast="12000"/>
            </a:blip>
            <a:srcRect l="2299" t="20642" b="3777"/>
            <a:stretch/>
          </p:blipFill>
          <p:spPr bwMode="auto">
            <a:xfrm>
              <a:off x="4658455" y="1075187"/>
              <a:ext cx="4293279" cy="2214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26" name="Rectangle 50"/>
            <p:cNvSpPr>
              <a:spLocks noChangeArrowheads="1"/>
            </p:cNvSpPr>
            <p:nvPr/>
          </p:nvSpPr>
          <p:spPr bwMode="auto">
            <a:xfrm>
              <a:off x="5172850" y="640156"/>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smtClean="0">
                  <a:latin typeface="HGP創英角ｺﾞｼｯｸUB" panose="020B0900000000000000" pitchFamily="50" charset="-128"/>
                  <a:ea typeface="HGP創英角ｺﾞｼｯｸUB" panose="020B0900000000000000" pitchFamily="50" charset="-128"/>
                </a:rPr>
                <a:t>湖西製作所</a:t>
              </a:r>
              <a:r>
                <a:rPr lang="ja-JP" altLang="en-US" sz="1600" dirty="0">
                  <a:latin typeface="HGP創英角ｺﾞｼｯｸUB" panose="020B0900000000000000" pitchFamily="50" charset="-128"/>
                  <a:ea typeface="HGP創英角ｺﾞｼｯｸUB" panose="020B0900000000000000" pitchFamily="50" charset="-128"/>
                </a:rPr>
                <a:t>　</a:t>
              </a:r>
              <a:r>
                <a:rPr lang="en-US" altLang="ja-JP"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静岡県湖西市梅田</a:t>
              </a:r>
              <a:r>
                <a:rPr lang="en-US" altLang="ja-JP" sz="1600" dirty="0">
                  <a:latin typeface="HGP創英角ｺﾞｼｯｸUB" panose="020B0900000000000000" pitchFamily="50" charset="-128"/>
                  <a:ea typeface="HGP創英角ｺﾞｼｯｸUB" panose="020B0900000000000000" pitchFamily="50" charset="-128"/>
                </a:rPr>
                <a:t>】</a:t>
              </a:r>
            </a:p>
          </p:txBody>
        </p:sp>
      </p:grpSp>
      <p:sp>
        <p:nvSpPr>
          <p:cNvPr id="27" name="テキスト ボックス 26"/>
          <p:cNvSpPr txBox="1"/>
          <p:nvPr/>
        </p:nvSpPr>
        <p:spPr>
          <a:xfrm>
            <a:off x="8336318" y="35332"/>
            <a:ext cx="700178" cy="369332"/>
          </a:xfrm>
          <a:prstGeom prst="rect">
            <a:avLst/>
          </a:prstGeom>
          <a:noFill/>
        </p:spPr>
        <p:txBody>
          <a:bodyPr wrap="square" rtlCol="0">
            <a:spAutoFit/>
          </a:bodyPr>
          <a:lstStyle/>
          <a:p>
            <a:r>
              <a:rPr kumimoji="1" lang="en-US" altLang="ja-JP" dirty="0" smtClean="0"/>
              <a:t>1/21</a:t>
            </a:r>
            <a:endParaRPr kumimoji="1" lang="ja-JP" altLang="en-US" dirty="0"/>
          </a:p>
        </p:txBody>
      </p:sp>
      <p:grpSp>
        <p:nvGrpSpPr>
          <p:cNvPr id="33" name="グループ化 32"/>
          <p:cNvGrpSpPr/>
          <p:nvPr/>
        </p:nvGrpSpPr>
        <p:grpSpPr>
          <a:xfrm>
            <a:off x="283927" y="3394017"/>
            <a:ext cx="4121140" cy="2700799"/>
            <a:chOff x="347100" y="3427901"/>
            <a:chExt cx="4121140" cy="2700799"/>
          </a:xfrm>
        </p:grpSpPr>
        <p:grpSp>
          <p:nvGrpSpPr>
            <p:cNvPr id="15" name="グループ化 14"/>
            <p:cNvGrpSpPr/>
            <p:nvPr/>
          </p:nvGrpSpPr>
          <p:grpSpPr>
            <a:xfrm>
              <a:off x="451850" y="3842700"/>
              <a:ext cx="4016390" cy="2286000"/>
              <a:chOff x="459554" y="1153244"/>
              <a:chExt cx="4112446" cy="2286000"/>
            </a:xfrm>
          </p:grpSpPr>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54" y="1153244"/>
                <a:ext cx="4112446" cy="228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7" name="テキスト ボックス 16"/>
              <p:cNvSpPr txBox="1"/>
              <p:nvPr/>
            </p:nvSpPr>
            <p:spPr>
              <a:xfrm>
                <a:off x="3203848" y="2852936"/>
                <a:ext cx="675545" cy="261610"/>
              </a:xfrm>
              <a:prstGeom prst="rect">
                <a:avLst/>
              </a:prstGeom>
              <a:noFill/>
            </p:spPr>
            <p:txBody>
              <a:bodyPr wrap="square" rtlCol="0">
                <a:spAutoFit/>
              </a:bodyPr>
              <a:lstStyle/>
              <a:p>
                <a:r>
                  <a:rPr kumimoji="1" lang="ja-JP" altLang="en-US" sz="1100" dirty="0" smtClean="0">
                    <a:latin typeface="HGP創英角ｺﾞｼｯｸUB" panose="020B0900000000000000" pitchFamily="50" charset="-128"/>
                    <a:ea typeface="HGP創英角ｺﾞｼｯｸUB" panose="020B0900000000000000" pitchFamily="50" charset="-128"/>
                  </a:rPr>
                  <a:t>浜松市</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grpSp>
        <p:sp>
          <p:nvSpPr>
            <p:cNvPr id="28" name="Rectangle 50"/>
            <p:cNvSpPr>
              <a:spLocks noChangeArrowheads="1"/>
            </p:cNvSpPr>
            <p:nvPr/>
          </p:nvSpPr>
          <p:spPr bwMode="auto">
            <a:xfrm>
              <a:off x="347100" y="3427901"/>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smtClean="0">
                  <a:latin typeface="HGP創英角ｺﾞｼｯｸUB" panose="020B0900000000000000" pitchFamily="50" charset="-128"/>
                  <a:ea typeface="HGP創英角ｺﾞｼｯｸUB" panose="020B0900000000000000" pitchFamily="50" charset="-128"/>
                </a:rPr>
                <a:t>湖西製作所</a:t>
              </a:r>
              <a:r>
                <a:rPr lang="ja-JP" altLang="en-US" sz="1600" dirty="0">
                  <a:latin typeface="HGP創英角ｺﾞｼｯｸUB" panose="020B0900000000000000" pitchFamily="50" charset="-128"/>
                  <a:ea typeface="HGP創英角ｺﾞｼｯｸUB" panose="020B0900000000000000" pitchFamily="50" charset="-128"/>
                </a:rPr>
                <a:t>　所在地</a:t>
              </a:r>
              <a:endParaRPr lang="en-US" altLang="ja-JP" sz="1600" dirty="0">
                <a:latin typeface="HGP創英角ｺﾞｼｯｸUB" panose="020B0900000000000000" pitchFamily="50" charset="-128"/>
                <a:ea typeface="HGP創英角ｺﾞｼｯｸUB" panose="020B0900000000000000" pitchFamily="50" charset="-128"/>
              </a:endParaRPr>
            </a:p>
          </p:txBody>
        </p:sp>
      </p:grpSp>
      <p:sp>
        <p:nvSpPr>
          <p:cNvPr id="29" name="Rectangle 18"/>
          <p:cNvSpPr>
            <a:spLocks noChangeArrowheads="1"/>
          </p:cNvSpPr>
          <p:nvPr/>
        </p:nvSpPr>
        <p:spPr bwMode="auto">
          <a:xfrm>
            <a:off x="4271236" y="3414649"/>
            <a:ext cx="1931988" cy="365125"/>
          </a:xfrm>
          <a:prstGeom prst="rect">
            <a:avLst/>
          </a:prstGeom>
          <a:noFill/>
          <a:ln>
            <a:noFill/>
          </a:ln>
          <a:effectLst/>
          <a:extLst>
            <a:ext uri="{909E8E84-426E-40DD-AFC4-6F175D3DCCD1}">
              <a14:hiddenFill xmlns:a14="http://schemas.microsoft.com/office/drawing/2010/main">
                <a:gradFill rotWithShape="0">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latin typeface="HGP創英角ｺﾞｼｯｸUB" panose="020B0900000000000000" pitchFamily="50" charset="-128"/>
                <a:ea typeface="HGP創英角ｺﾞｼｯｸUB" panose="020B0900000000000000" pitchFamily="50" charset="-128"/>
              </a:rPr>
              <a:t>■生産</a:t>
            </a:r>
            <a:r>
              <a:rPr lang="ja-JP" altLang="en-US" sz="1600" dirty="0">
                <a:latin typeface="HGP創英角ｺﾞｼｯｸUB" panose="020B0900000000000000" pitchFamily="50" charset="-128"/>
                <a:ea typeface="HGP創英角ｺﾞｼｯｸUB" panose="020B0900000000000000" pitchFamily="50" charset="-128"/>
              </a:rPr>
              <a:t>品目等</a:t>
            </a:r>
          </a:p>
        </p:txBody>
      </p:sp>
      <p:sp>
        <p:nvSpPr>
          <p:cNvPr id="30" name="正方形/長方形 29"/>
          <p:cNvSpPr/>
          <p:nvPr/>
        </p:nvSpPr>
        <p:spPr>
          <a:xfrm>
            <a:off x="4627551" y="4619243"/>
            <a:ext cx="3859809" cy="366457"/>
          </a:xfrm>
          <a:prstGeom prst="rect">
            <a:avLst/>
          </a:prstGeom>
          <a:noFill/>
        </p:spPr>
        <p:txBody>
          <a:bodyPr wrap="none" lIns="91440" tIns="45720" rIns="91440" bIns="45720">
            <a:prstTxWarp prst="textPlain">
              <a:avLst/>
            </a:prstTxWarp>
            <a:spAutoFit/>
          </a:bodyPr>
          <a:lstStyle/>
          <a:p>
            <a:pPr algn="ctr"/>
            <a:r>
              <a:rPr lang="ja-JP" altLang="en-US" sz="5400" b="1" dirty="0" smtClean="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モータ約</a:t>
            </a:r>
            <a:r>
              <a:rPr lang="en-US" altLang="ja-JP" sz="5400" b="1" dirty="0" smtClean="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50</a:t>
            </a:r>
            <a:r>
              <a:rPr lang="ja-JP" altLang="en-US" sz="5400" b="1" dirty="0" smtClean="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種装備</a:t>
            </a:r>
            <a:endParaRPr lang="ja-JP" altLang="en-US" sz="5400" b="1" cap="none" spc="0" dirty="0">
              <a:ln w="19050" cmpd="sng">
                <a:solidFill>
                  <a:schemeClr val="tx1"/>
                </a:solidFill>
                <a:prstDash val="solid"/>
              </a:ln>
              <a:solidFill>
                <a:srgbClr val="FFCC00"/>
              </a:solidFill>
              <a:effectLst/>
              <a:latin typeface="HGP創英角ﾎﾟｯﾌﾟ体" panose="040B0A00000000000000" pitchFamily="50" charset="-128"/>
              <a:ea typeface="HGP創英角ﾎﾟｯﾌﾟ体" panose="040B0A00000000000000" pitchFamily="50" charset="-128"/>
            </a:endParaRPr>
          </a:p>
        </p:txBody>
      </p:sp>
      <p:pic>
        <p:nvPicPr>
          <p:cNvPr id="31" name="Picture 3" descr="d0094245_11459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69168" flipH="1">
            <a:off x="4756610" y="3790801"/>
            <a:ext cx="280570" cy="5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43"/>
          <p:cNvSpPr>
            <a:spLocks noChangeArrowheads="1"/>
          </p:cNvSpPr>
          <p:nvPr/>
        </p:nvSpPr>
        <p:spPr bwMode="auto">
          <a:xfrm>
            <a:off x="7461528" y="5415804"/>
            <a:ext cx="1595059" cy="733425"/>
          </a:xfrm>
          <a:prstGeom prst="roundRect">
            <a:avLst>
              <a:gd name="adj" fmla="val 16667"/>
            </a:avLst>
          </a:prstGeom>
          <a:solidFill>
            <a:srgbClr val="FFFF99"/>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smtClean="0">
                <a:latin typeface="HGP創英角ﾎﾟｯﾌﾟ体" pitchFamily="50" charset="-128"/>
                <a:ea typeface="HGP創英角ﾎﾟｯﾌﾟ体" pitchFamily="50" charset="-128"/>
              </a:rPr>
              <a:t>世界中に</a:t>
            </a:r>
            <a:endParaRPr lang="en-US" altLang="ja-JP" sz="1600" b="1" dirty="0" smtClean="0">
              <a:latin typeface="HGP創英角ﾎﾟｯﾌﾟ体" pitchFamily="50" charset="-128"/>
              <a:ea typeface="HGP創英角ﾎﾟｯﾌﾟ体" pitchFamily="50" charset="-128"/>
            </a:endParaRPr>
          </a:p>
          <a:p>
            <a:pPr algn="ctr" eaLnBrk="1" hangingPunct="1">
              <a:spcBef>
                <a:spcPct val="0"/>
              </a:spcBef>
              <a:buFontTx/>
              <a:buNone/>
            </a:pPr>
            <a:r>
              <a:rPr lang="ja-JP" altLang="en-US" sz="1600" b="1" dirty="0" smtClean="0">
                <a:latin typeface="HGP創英角ﾎﾟｯﾌﾟ体" pitchFamily="50" charset="-128"/>
                <a:ea typeface="HGP創英角ﾎﾟｯﾌﾟ体" pitchFamily="50" charset="-128"/>
              </a:rPr>
              <a:t>嬉しさを</a:t>
            </a:r>
            <a:endParaRPr lang="en-US" altLang="ja-JP" sz="1600" b="1" dirty="0" smtClean="0">
              <a:latin typeface="HGP創英角ﾎﾟｯﾌﾟ体" pitchFamily="50" charset="-128"/>
              <a:ea typeface="HGP創英角ﾎﾟｯﾌﾟ体" pitchFamily="50" charset="-128"/>
            </a:endParaRPr>
          </a:p>
          <a:p>
            <a:pPr algn="ctr" eaLnBrk="1" hangingPunct="1">
              <a:spcBef>
                <a:spcPct val="0"/>
              </a:spcBef>
              <a:buFontTx/>
              <a:buNone/>
            </a:pPr>
            <a:r>
              <a:rPr lang="ja-JP" altLang="en-US" sz="1600" b="1" dirty="0" smtClean="0">
                <a:latin typeface="HGP創英角ﾎﾟｯﾌﾟ体" pitchFamily="50" charset="-128"/>
                <a:ea typeface="HGP創英角ﾎﾟｯﾌﾟ体" pitchFamily="50" charset="-128"/>
              </a:rPr>
              <a:t>ご提供してます</a:t>
            </a:r>
            <a:r>
              <a:rPr lang="ja-JP" altLang="en-US" sz="1600" b="1" dirty="0">
                <a:latin typeface="Times New Roman" pitchFamily="18" charset="0"/>
              </a:rPr>
              <a:t>　</a:t>
            </a:r>
          </a:p>
        </p:txBody>
      </p:sp>
      <p:sp>
        <p:nvSpPr>
          <p:cNvPr id="18" name="AutoShape 36"/>
          <p:cNvSpPr>
            <a:spLocks noChangeArrowheads="1"/>
          </p:cNvSpPr>
          <p:nvPr/>
        </p:nvSpPr>
        <p:spPr bwMode="auto">
          <a:xfrm>
            <a:off x="3249377" y="4795200"/>
            <a:ext cx="1052512" cy="381000"/>
          </a:xfrm>
          <a:prstGeom prst="wedgeEllipseCallout">
            <a:avLst>
              <a:gd name="adj1" fmla="val -79385"/>
              <a:gd name="adj2" fmla="val 61250"/>
            </a:avLst>
          </a:prstGeom>
          <a:gradFill rotWithShape="0">
            <a:gsLst>
              <a:gs pos="0">
                <a:srgbClr val="CC9900"/>
              </a:gs>
              <a:gs pos="50000">
                <a:srgbClr val="FFFF66"/>
              </a:gs>
              <a:gs pos="100000">
                <a:srgbClr val="CC99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eaLnBrk="0" hangingPunct="0">
              <a:spcBef>
                <a:spcPct val="20000"/>
              </a:spcBef>
              <a:buChar char="•"/>
              <a:defRPr kumimoji="1" sz="3200">
                <a:solidFill>
                  <a:schemeClr val="tx1"/>
                </a:solidFill>
                <a:latin typeface="Arial" charset="0"/>
                <a:ea typeface="ＭＳ Ｐゴシック" charset="-128"/>
              </a:defRPr>
            </a:lvl1pPr>
            <a:lvl2pPr marL="742950" indent="-285750" defTabSz="762000" eaLnBrk="0" hangingPunct="0">
              <a:spcBef>
                <a:spcPct val="20000"/>
              </a:spcBef>
              <a:buChar char="–"/>
              <a:defRPr kumimoji="1" sz="2800">
                <a:solidFill>
                  <a:schemeClr val="tx1"/>
                </a:solidFill>
                <a:latin typeface="Arial" charset="0"/>
                <a:ea typeface="ＭＳ Ｐゴシック" charset="-128"/>
              </a:defRPr>
            </a:lvl2pPr>
            <a:lvl3pPr marL="1143000" indent="-228600" defTabSz="762000" eaLnBrk="0" hangingPunct="0">
              <a:spcBef>
                <a:spcPct val="20000"/>
              </a:spcBef>
              <a:buChar char="•"/>
              <a:defRPr kumimoji="1" sz="2400">
                <a:solidFill>
                  <a:schemeClr val="tx1"/>
                </a:solidFill>
                <a:latin typeface="Arial" charset="0"/>
                <a:ea typeface="ＭＳ Ｐゴシック" charset="-128"/>
              </a:defRPr>
            </a:lvl3pPr>
            <a:lvl4pPr marL="1600200" indent="-228600" defTabSz="762000" eaLnBrk="0" hangingPunct="0">
              <a:spcBef>
                <a:spcPct val="20000"/>
              </a:spcBef>
              <a:buChar char="–"/>
              <a:defRPr kumimoji="1" sz="2000">
                <a:solidFill>
                  <a:schemeClr val="tx1"/>
                </a:solidFill>
                <a:latin typeface="Arial" charset="0"/>
                <a:ea typeface="ＭＳ Ｐゴシック" charset="-128"/>
              </a:defRPr>
            </a:lvl4pPr>
            <a:lvl5pPr marL="2057400" indent="-228600" defTabSz="762000" eaLnBrk="0" hangingPunct="0">
              <a:spcBef>
                <a:spcPct val="20000"/>
              </a:spcBef>
              <a:buChar char="»"/>
              <a:defRPr kumimoji="1" sz="2000">
                <a:solidFill>
                  <a:schemeClr val="tx1"/>
                </a:solidFill>
                <a:latin typeface="Arial" charset="0"/>
                <a:ea typeface="ＭＳ Ｐゴシック" charset="-128"/>
              </a:defRPr>
            </a:lvl5pPr>
            <a:lvl6pPr marL="25146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00" dirty="0">
                <a:latin typeface="Arial Black" pitchFamily="34" charset="0"/>
                <a:ea typeface="HGP創英角ﾎﾟｯﾌﾟ体" pitchFamily="50" charset="-128"/>
              </a:rPr>
              <a:t>浜名湖</a:t>
            </a:r>
          </a:p>
        </p:txBody>
      </p:sp>
      <p:pic>
        <p:nvPicPr>
          <p:cNvPr id="19" name="Picture 46" descr="m_1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0088" y="4478342"/>
            <a:ext cx="432098" cy="30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5776" y="5666419"/>
            <a:ext cx="470793" cy="42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7" descr="ANd9GcSWWrvIOHDmuqcRMtlbQAWscW2ZADWxZHtUTCr8Z82zqM1-Lzts&amp;t=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9331" y="5275109"/>
            <a:ext cx="480882" cy="41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グループ化 33"/>
          <p:cNvGrpSpPr/>
          <p:nvPr/>
        </p:nvGrpSpPr>
        <p:grpSpPr>
          <a:xfrm>
            <a:off x="893953" y="4806205"/>
            <a:ext cx="1563815" cy="522625"/>
            <a:chOff x="893953" y="4806205"/>
            <a:chExt cx="1563815" cy="522625"/>
          </a:xfrm>
        </p:grpSpPr>
        <p:sp>
          <p:nvSpPr>
            <p:cNvPr id="22" name="AutoShape 49"/>
            <p:cNvSpPr>
              <a:spLocks noChangeArrowheads="1"/>
            </p:cNvSpPr>
            <p:nvPr/>
          </p:nvSpPr>
          <p:spPr bwMode="auto">
            <a:xfrm>
              <a:off x="893953" y="4806205"/>
              <a:ext cx="1217612" cy="344487"/>
            </a:xfrm>
            <a:prstGeom prst="wedgeRectCallout">
              <a:avLst>
                <a:gd name="adj1" fmla="val 72945"/>
                <a:gd name="adj2" fmla="val 8732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smtClean="0">
                  <a:solidFill>
                    <a:srgbClr val="FF0000"/>
                  </a:solidFill>
                  <a:latin typeface="Times New Roman" pitchFamily="18" charset="0"/>
                  <a:ea typeface="HGP創英角ﾎﾟｯﾌﾟ体" pitchFamily="50" charset="-128"/>
                </a:rPr>
                <a:t>湖西製作所</a:t>
              </a:r>
              <a:endParaRPr lang="ja-JP" altLang="en-US" sz="1600" b="1" dirty="0">
                <a:solidFill>
                  <a:srgbClr val="FF0000"/>
                </a:solidFill>
                <a:latin typeface="Times New Roman" pitchFamily="18" charset="0"/>
                <a:ea typeface="HGP創英角ﾎﾟｯﾌﾟ体" pitchFamily="50" charset="-128"/>
              </a:endParaRPr>
            </a:p>
          </p:txBody>
        </p:sp>
        <p:sp>
          <p:nvSpPr>
            <p:cNvPr id="23" name="AutoShape 51"/>
            <p:cNvSpPr>
              <a:spLocks noChangeArrowheads="1"/>
            </p:cNvSpPr>
            <p:nvPr/>
          </p:nvSpPr>
          <p:spPr bwMode="auto">
            <a:xfrm>
              <a:off x="2314893" y="5192305"/>
              <a:ext cx="142875" cy="136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0 w 21600"/>
                <a:gd name="T25" fmla="*/ 3265 h 21600"/>
                <a:gd name="T26" fmla="*/ 18480 w 21600"/>
                <a:gd name="T27" fmla="*/ 183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4" name="正方形/長方形 23"/>
          <p:cNvSpPr/>
          <p:nvPr/>
        </p:nvSpPr>
        <p:spPr>
          <a:xfrm>
            <a:off x="1967186" y="5415804"/>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smtClean="0">
                <a:ln w="10541" cmpd="sng">
                  <a:solidFill>
                    <a:schemeClr val="tx1"/>
                  </a:solidFill>
                  <a:prstDash val="solid"/>
                </a:ln>
                <a:solidFill>
                  <a:schemeClr val="accent6">
                    <a:lumMod val="75000"/>
                  </a:schemeClr>
                </a:solidFill>
                <a:effectLst/>
                <a:latin typeface="HGP創英角ｺﾞｼｯｸUB" panose="020B0900000000000000" pitchFamily="50" charset="-128"/>
                <a:ea typeface="HGP創英角ｺﾞｼｯｸUB" panose="020B0900000000000000" pitchFamily="50" charset="-128"/>
              </a:rPr>
              <a:t>湖西市</a:t>
            </a:r>
            <a:endParaRPr lang="ja-JP" altLang="en-US" sz="5400" b="1" cap="none" spc="0" dirty="0">
              <a:ln w="10541" cmpd="sng">
                <a:solidFill>
                  <a:schemeClr val="tx1"/>
                </a:solidFill>
                <a:prstDash val="solid"/>
              </a:ln>
              <a:solidFill>
                <a:schemeClr val="accent6">
                  <a:lumMod val="75000"/>
                </a:schemeClr>
              </a:solidFill>
              <a:effectLst/>
              <a:latin typeface="HGP創英角ｺﾞｼｯｸUB" panose="020B0900000000000000" pitchFamily="50" charset="-128"/>
              <a:ea typeface="HGP創英角ｺﾞｼｯｸUB" panose="020B0900000000000000" pitchFamily="50" charset="-128"/>
            </a:endParaRPr>
          </a:p>
        </p:txBody>
      </p:sp>
      <p:grpSp>
        <p:nvGrpSpPr>
          <p:cNvPr id="36" name="グループ化 35"/>
          <p:cNvGrpSpPr/>
          <p:nvPr/>
        </p:nvGrpSpPr>
        <p:grpSpPr>
          <a:xfrm>
            <a:off x="2265647" y="3808816"/>
            <a:ext cx="1967460" cy="293321"/>
            <a:chOff x="2316508" y="1412776"/>
            <a:chExt cx="1967460" cy="293321"/>
          </a:xfrm>
        </p:grpSpPr>
        <p:grpSp>
          <p:nvGrpSpPr>
            <p:cNvPr id="37" name="グループ化 36"/>
            <p:cNvGrpSpPr/>
            <p:nvPr/>
          </p:nvGrpSpPr>
          <p:grpSpPr>
            <a:xfrm>
              <a:off x="3563938" y="1412776"/>
              <a:ext cx="720030" cy="293321"/>
              <a:chOff x="3563938" y="1412776"/>
              <a:chExt cx="720030" cy="293321"/>
            </a:xfrm>
          </p:grpSpPr>
          <p:sp>
            <p:nvSpPr>
              <p:cNvPr id="41" name="正方形/長方形 40"/>
              <p:cNvSpPr/>
              <p:nvPr/>
            </p:nvSpPr>
            <p:spPr>
              <a:xfrm>
                <a:off x="3563938"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chemeClr val="tx1"/>
                  </a:solidFill>
                </a:endParaRPr>
              </a:p>
            </p:txBody>
          </p:sp>
          <p:sp>
            <p:nvSpPr>
              <p:cNvPr id="42" name="正方形/長方形 41"/>
              <p:cNvSpPr/>
              <p:nvPr/>
            </p:nvSpPr>
            <p:spPr>
              <a:xfrm>
                <a:off x="3597754" y="1448779"/>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smtClean="0">
                    <a:ln w="10541" cmpd="sng">
                      <a:noFill/>
                      <a:prstDash val="solid"/>
                    </a:ln>
                    <a:solidFill>
                      <a:schemeClr val="tx2">
                        <a:lumMod val="20000"/>
                        <a:lumOff val="80000"/>
                      </a:schemeClr>
                    </a:solidFill>
                    <a:effectLst/>
                  </a:rPr>
                  <a:t>静岡県</a:t>
                </a:r>
                <a:endParaRPr lang="ja-JP" altLang="en-US" sz="5400" b="1" cap="none" spc="0" dirty="0">
                  <a:ln w="10541" cmpd="sng">
                    <a:noFill/>
                    <a:prstDash val="solid"/>
                  </a:ln>
                  <a:solidFill>
                    <a:schemeClr val="tx2">
                      <a:lumMod val="20000"/>
                      <a:lumOff val="80000"/>
                    </a:schemeClr>
                  </a:solidFill>
                  <a:effectLst/>
                </a:endParaRPr>
              </a:p>
            </p:txBody>
          </p:sp>
        </p:grpSp>
        <p:grpSp>
          <p:nvGrpSpPr>
            <p:cNvPr id="38" name="グループ化 37"/>
            <p:cNvGrpSpPr/>
            <p:nvPr/>
          </p:nvGrpSpPr>
          <p:grpSpPr>
            <a:xfrm>
              <a:off x="2316508" y="1412776"/>
              <a:ext cx="720030" cy="293321"/>
              <a:chOff x="2285206" y="1412776"/>
              <a:chExt cx="720030" cy="293321"/>
            </a:xfrm>
          </p:grpSpPr>
          <p:sp>
            <p:nvSpPr>
              <p:cNvPr id="39" name="正方形/長方形 38"/>
              <p:cNvSpPr/>
              <p:nvPr/>
            </p:nvSpPr>
            <p:spPr>
              <a:xfrm>
                <a:off x="2285206"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chemeClr val="tx1"/>
                  </a:solidFill>
                </a:endParaRPr>
              </a:p>
            </p:txBody>
          </p:sp>
          <p:sp>
            <p:nvSpPr>
              <p:cNvPr id="40" name="正方形/長方形 39"/>
              <p:cNvSpPr/>
              <p:nvPr/>
            </p:nvSpPr>
            <p:spPr>
              <a:xfrm>
                <a:off x="2339752" y="1449758"/>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a:ln w="10541" cmpd="sng">
                      <a:noFill/>
                      <a:prstDash val="solid"/>
                    </a:ln>
                    <a:solidFill>
                      <a:schemeClr val="tx2">
                        <a:lumMod val="20000"/>
                        <a:lumOff val="80000"/>
                      </a:schemeClr>
                    </a:solidFill>
                    <a:effectLst/>
                  </a:rPr>
                  <a:t>愛知</a:t>
                </a:r>
                <a:r>
                  <a:rPr lang="ja-JP" altLang="en-US" sz="5400" b="1" dirty="0" smtClean="0">
                    <a:ln w="10541" cmpd="sng">
                      <a:noFill/>
                      <a:prstDash val="solid"/>
                    </a:ln>
                    <a:solidFill>
                      <a:schemeClr val="tx2">
                        <a:lumMod val="20000"/>
                        <a:lumOff val="80000"/>
                      </a:schemeClr>
                    </a:solidFill>
                    <a:effectLst/>
                  </a:rPr>
                  <a:t>県</a:t>
                </a:r>
                <a:endParaRPr lang="ja-JP" altLang="en-US" sz="5400" b="1" cap="none" spc="0" dirty="0">
                  <a:ln w="10541" cmpd="sng">
                    <a:noFill/>
                    <a:prstDash val="solid"/>
                  </a:ln>
                  <a:solidFill>
                    <a:schemeClr val="tx2">
                      <a:lumMod val="20000"/>
                      <a:lumOff val="80000"/>
                    </a:schemeClr>
                  </a:solidFill>
                  <a:effectLst/>
                </a:endParaRPr>
              </a:p>
            </p:txBody>
          </p:sp>
        </p:grpSp>
      </p:grpSp>
      <p:sp>
        <p:nvSpPr>
          <p:cNvPr id="43" name="テキスト ボックス 42"/>
          <p:cNvSpPr txBox="1"/>
          <p:nvPr/>
        </p:nvSpPr>
        <p:spPr>
          <a:xfrm>
            <a:off x="3728637" y="2573591"/>
            <a:ext cx="2236467" cy="646331"/>
          </a:xfrm>
          <a:prstGeom prst="rect">
            <a:avLst/>
          </a:prstGeom>
          <a:solidFill>
            <a:schemeClr val="bg1"/>
          </a:solidFill>
        </p:spPr>
        <p:txBody>
          <a:bodyPr wrap="square" rtlCol="0">
            <a:spAutoFit/>
          </a:bodyPr>
          <a:lstStyle/>
          <a:p>
            <a:r>
              <a:rPr kumimoji="1" lang="ja-JP" altLang="en-US" dirty="0" smtClean="0"/>
              <a:t>会社の所在と会社の</a:t>
            </a:r>
            <a:endParaRPr kumimoji="1" lang="en-US" altLang="ja-JP" dirty="0" smtClean="0"/>
          </a:p>
          <a:p>
            <a:r>
              <a:rPr kumimoji="1" lang="ja-JP" altLang="en-US" dirty="0" smtClean="0"/>
              <a:t>特徴を説明</a:t>
            </a:r>
            <a:endParaRPr kumimoji="1" lang="ja-JP" altLang="en-US" dirty="0"/>
          </a:p>
        </p:txBody>
      </p:sp>
    </p:spTree>
    <p:extLst>
      <p:ext uri="{BB962C8B-B14F-4D97-AF65-F5344CB8AC3E}">
        <p14:creationId xmlns:p14="http://schemas.microsoft.com/office/powerpoint/2010/main" val="134768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p:cNvGrpSpPr/>
          <p:nvPr/>
        </p:nvGrpSpPr>
        <p:grpSpPr>
          <a:xfrm>
            <a:off x="6689878" y="4093801"/>
            <a:ext cx="1191413" cy="1343873"/>
            <a:chOff x="6473061" y="2878850"/>
            <a:chExt cx="659190" cy="846689"/>
          </a:xfrm>
        </p:grpSpPr>
        <p:sp>
          <p:nvSpPr>
            <p:cNvPr id="49" name="Freeform 742"/>
            <p:cNvSpPr>
              <a:spLocks/>
            </p:cNvSpPr>
            <p:nvPr/>
          </p:nvSpPr>
          <p:spPr bwMode="auto">
            <a:xfrm>
              <a:off x="6551553" y="3160536"/>
              <a:ext cx="540979" cy="56500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50" name="Freeform 743"/>
            <p:cNvSpPr>
              <a:spLocks/>
            </p:cNvSpPr>
            <p:nvPr/>
          </p:nvSpPr>
          <p:spPr bwMode="auto">
            <a:xfrm>
              <a:off x="6773177" y="3508982"/>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51" name="Freeform 744"/>
            <p:cNvSpPr>
              <a:spLocks/>
            </p:cNvSpPr>
            <p:nvPr/>
          </p:nvSpPr>
          <p:spPr bwMode="auto">
            <a:xfrm>
              <a:off x="6717001" y="3506540"/>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745"/>
            <p:cNvSpPr>
              <a:spLocks/>
            </p:cNvSpPr>
            <p:nvPr/>
          </p:nvSpPr>
          <p:spPr bwMode="auto">
            <a:xfrm>
              <a:off x="6820118" y="3534220"/>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46"/>
            <p:cNvSpPr>
              <a:spLocks/>
            </p:cNvSpPr>
            <p:nvPr/>
          </p:nvSpPr>
          <p:spPr bwMode="auto">
            <a:xfrm>
              <a:off x="6667752" y="3522822"/>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747"/>
            <p:cNvSpPr>
              <a:spLocks/>
            </p:cNvSpPr>
            <p:nvPr/>
          </p:nvSpPr>
          <p:spPr bwMode="auto">
            <a:xfrm>
              <a:off x="6473061" y="2878850"/>
              <a:ext cx="238554" cy="327278"/>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68" name="Freeform 750"/>
            <p:cNvSpPr>
              <a:spLocks/>
            </p:cNvSpPr>
            <p:nvPr/>
          </p:nvSpPr>
          <p:spPr bwMode="auto">
            <a:xfrm>
              <a:off x="6635431" y="2915485"/>
              <a:ext cx="56945" cy="75713"/>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751"/>
            <p:cNvSpPr>
              <a:spLocks/>
            </p:cNvSpPr>
            <p:nvPr/>
          </p:nvSpPr>
          <p:spPr bwMode="auto">
            <a:xfrm>
              <a:off x="6610806" y="2940723"/>
              <a:ext cx="73875" cy="1408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97" name="グループ化 96"/>
            <p:cNvGrpSpPr/>
            <p:nvPr/>
          </p:nvGrpSpPr>
          <p:grpSpPr>
            <a:xfrm>
              <a:off x="6600700" y="3039538"/>
              <a:ext cx="531551" cy="530347"/>
              <a:chOff x="10397964" y="1691419"/>
              <a:chExt cx="715318" cy="622062"/>
            </a:xfrm>
          </p:grpSpPr>
          <p:sp>
            <p:nvSpPr>
              <p:cNvPr id="98"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00"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103" name="グループ化 102"/>
              <p:cNvGrpSpPr/>
              <p:nvPr/>
            </p:nvGrpSpPr>
            <p:grpSpPr>
              <a:xfrm>
                <a:off x="10397964" y="1691419"/>
                <a:ext cx="715318" cy="622062"/>
                <a:chOff x="10225882" y="1682483"/>
                <a:chExt cx="715318" cy="622062"/>
              </a:xfrm>
            </p:grpSpPr>
            <p:sp>
              <p:nvSpPr>
                <p:cNvPr id="105"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06"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07"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08"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sp>
        <p:nvSpPr>
          <p:cNvPr id="3075" name="Text Box 132"/>
          <p:cNvSpPr txBox="1">
            <a:spLocks noChangeArrowheads="1"/>
          </p:cNvSpPr>
          <p:nvPr/>
        </p:nvSpPr>
        <p:spPr bwMode="auto">
          <a:xfrm>
            <a:off x="509072" y="2292112"/>
            <a:ext cx="2550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2800" dirty="0" smtClean="0">
                <a:effectLst>
                  <a:outerShdw blurRad="38100" dist="38100" dir="2700000" algn="tl">
                    <a:srgbClr val="000000">
                      <a:alpha val="43137"/>
                    </a:srgbClr>
                  </a:outerShdw>
                </a:effectLst>
                <a:latin typeface="HG創英角ﾎﾟｯﾌﾟ体" pitchFamily="49" charset="-128"/>
                <a:ea typeface="HG創英角ﾎﾟｯﾌﾟ体" pitchFamily="49" charset="-128"/>
              </a:rPr>
              <a:t>&lt;</a:t>
            </a:r>
            <a:r>
              <a:rPr lang="ja-JP" altLang="en-US" sz="2800" dirty="0" smtClean="0">
                <a:effectLst>
                  <a:outerShdw blurRad="38100" dist="38100" dir="2700000" algn="tl">
                    <a:srgbClr val="000000">
                      <a:alpha val="43137"/>
                    </a:srgbClr>
                  </a:outerShdw>
                </a:effectLst>
                <a:latin typeface="HG創英角ﾎﾟｯﾌﾟ体" pitchFamily="49" charset="-128"/>
                <a:ea typeface="HG創英角ﾎﾟｯﾌﾟ体" pitchFamily="49" charset="-128"/>
              </a:rPr>
              <a:t>サブテーマ</a:t>
            </a:r>
            <a:r>
              <a:rPr lang="en-US" altLang="ja-JP" sz="2800" dirty="0" smtClean="0">
                <a:effectLst>
                  <a:outerShdw blurRad="38100" dist="38100" dir="2700000" algn="tl">
                    <a:srgbClr val="000000">
                      <a:alpha val="43137"/>
                    </a:srgbClr>
                  </a:outerShdw>
                </a:effectLst>
                <a:latin typeface="HG創英角ﾎﾟｯﾌﾟ体" pitchFamily="49" charset="-128"/>
                <a:ea typeface="HG創英角ﾎﾟｯﾌﾟ体" pitchFamily="49" charset="-128"/>
              </a:rPr>
              <a:t>&gt;</a:t>
            </a:r>
            <a:endParaRPr lang="ja-JP" altLang="en-US" sz="2800" dirty="0">
              <a:effectLst>
                <a:outerShdw blurRad="38100" dist="38100" dir="2700000" algn="tl">
                  <a:srgbClr val="000000">
                    <a:alpha val="43137"/>
                  </a:srgbClr>
                </a:outerShdw>
              </a:effectLst>
              <a:latin typeface="HG創英角ﾎﾟｯﾌﾟ体" pitchFamily="49" charset="-128"/>
              <a:ea typeface="HG創英角ﾎﾟｯﾌﾟ体" pitchFamily="49" charset="-128"/>
            </a:endParaRPr>
          </a:p>
        </p:txBody>
      </p:sp>
      <p:pic>
        <p:nvPicPr>
          <p:cNvPr id="3076" name="Picture 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4225925"/>
            <a:ext cx="55562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30"/>
          <p:cNvSpPr txBox="1">
            <a:spLocks noChangeArrowheads="1"/>
          </p:cNvSpPr>
          <p:nvPr/>
        </p:nvSpPr>
        <p:spPr bwMode="auto">
          <a:xfrm>
            <a:off x="5416830" y="5374609"/>
            <a:ext cx="33051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r" eaLnBrk="1" hangingPunct="1"/>
            <a:r>
              <a:rPr lang="ja-JP" altLang="en-US" i="1" dirty="0">
                <a:latin typeface="HGP創英角ﾎﾟｯﾌﾟ体" pitchFamily="50" charset="-128"/>
              </a:rPr>
              <a:t>ＡＧＶサークル</a:t>
            </a:r>
          </a:p>
          <a:p>
            <a:pPr algn="r" eaLnBrk="1" hangingPunct="1"/>
            <a:r>
              <a:rPr lang="ja-JP" altLang="en-US" i="1" dirty="0">
                <a:latin typeface="HGP創英角ﾎﾟｯﾌﾟ体" pitchFamily="50" charset="-128"/>
              </a:rPr>
              <a:t>発表者</a:t>
            </a:r>
            <a:r>
              <a:rPr lang="ja-JP" altLang="en-US" i="1" dirty="0" smtClean="0">
                <a:latin typeface="HGP創英角ﾎﾟｯﾌﾟ体" pitchFamily="50" charset="-128"/>
              </a:rPr>
              <a:t>：春夏　秋男</a:t>
            </a:r>
            <a:endParaRPr lang="en-US" altLang="ja-JP" i="1" dirty="0" smtClean="0">
              <a:latin typeface="HGP創英角ﾎﾟｯﾌﾟ体" pitchFamily="50" charset="-128"/>
            </a:endParaRPr>
          </a:p>
          <a:p>
            <a:pPr algn="r" eaLnBrk="1" hangingPunct="1"/>
            <a:r>
              <a:rPr lang="ja-JP" altLang="en-US" i="1" dirty="0" smtClean="0">
                <a:latin typeface="HGP創英角ﾎﾟｯﾌﾟ体" pitchFamily="50" charset="-128"/>
              </a:rPr>
              <a:t>モータ製造〇部</a:t>
            </a:r>
            <a:r>
              <a:rPr lang="ja-JP" altLang="en-US" i="1" dirty="0">
                <a:latin typeface="HGP創英角ﾎﾟｯﾌﾟ体" pitchFamily="50" charset="-128"/>
              </a:rPr>
              <a:t>〇</a:t>
            </a:r>
            <a:r>
              <a:rPr lang="ja-JP" altLang="en-US" i="1" dirty="0" smtClean="0">
                <a:latin typeface="HGP創英角ﾎﾟｯﾌﾟ体" pitchFamily="50" charset="-128"/>
              </a:rPr>
              <a:t>工場</a:t>
            </a:r>
            <a:endParaRPr lang="ja-JP" altLang="en-US" i="1" dirty="0">
              <a:latin typeface="HGP創英角ﾎﾟｯﾌﾟ体" pitchFamily="50" charset="-128"/>
            </a:endParaRPr>
          </a:p>
          <a:p>
            <a:pPr algn="r" eaLnBrk="1" hangingPunct="1"/>
            <a:r>
              <a:rPr lang="ja-JP" altLang="en-US" i="1" dirty="0" smtClean="0">
                <a:latin typeface="HGP創英角ﾎﾟｯﾌﾟ体" pitchFamily="50" charset="-128"/>
              </a:rPr>
              <a:t>生産〇課</a:t>
            </a:r>
            <a:r>
              <a:rPr lang="ja-JP" altLang="en-US" i="1" dirty="0">
                <a:latin typeface="HGP創英角ﾎﾟｯﾌﾟ体" pitchFamily="50" charset="-128"/>
              </a:rPr>
              <a:t>〇</a:t>
            </a:r>
            <a:r>
              <a:rPr lang="ja-JP" altLang="en-US" i="1" dirty="0" smtClean="0">
                <a:latin typeface="HGP創英角ﾎﾟｯﾌﾟ体" pitchFamily="50" charset="-128"/>
              </a:rPr>
              <a:t>係</a:t>
            </a:r>
            <a:r>
              <a:rPr lang="ja-JP" altLang="en-US" i="1" dirty="0">
                <a:latin typeface="HGP創英角ﾎﾟｯﾌﾟ体" pitchFamily="50" charset="-128"/>
              </a:rPr>
              <a:t>〇</a:t>
            </a:r>
            <a:r>
              <a:rPr lang="ja-JP" altLang="en-US" i="1" dirty="0" smtClean="0">
                <a:latin typeface="HGP創英角ﾎﾟｯﾌﾟ体" pitchFamily="50" charset="-128"/>
              </a:rPr>
              <a:t>班</a:t>
            </a:r>
            <a:endParaRPr lang="ja-JP" altLang="en-US" i="1" dirty="0">
              <a:latin typeface="HGP創英角ﾎﾟｯﾌﾟ体" pitchFamily="50" charset="-128"/>
            </a:endParaRPr>
          </a:p>
        </p:txBody>
      </p:sp>
      <p:sp>
        <p:nvSpPr>
          <p:cNvPr id="3078" name="WordArt 397"/>
          <p:cNvSpPr>
            <a:spLocks noChangeArrowheads="1" noChangeShapeType="1" noTextEdit="1"/>
          </p:cNvSpPr>
          <p:nvPr/>
        </p:nvSpPr>
        <p:spPr bwMode="auto">
          <a:xfrm>
            <a:off x="395288" y="764406"/>
            <a:ext cx="8361362" cy="1512887"/>
          </a:xfrm>
          <a:prstGeom prst="rect">
            <a:avLst/>
          </a:prstGeom>
        </p:spPr>
        <p:txBody>
          <a:bodyPr wrap="none" fromWordArt="1">
            <a:prstTxWarp prst="textPlain">
              <a:avLst>
                <a:gd name="adj" fmla="val 50000"/>
              </a:avLst>
            </a:prstTxWarp>
          </a:bodyPr>
          <a:lstStyle/>
          <a:p>
            <a:pPr>
              <a:defRPr/>
            </a:pPr>
            <a:r>
              <a:rPr lang="ja-JP" altLang="en-US" sz="3600" i="1" kern="10" dirty="0" smtClean="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rPr>
              <a:t>誰でも安全で楽に作業できる環境を目指して</a:t>
            </a:r>
            <a:r>
              <a:rPr lang="en-US" altLang="ja-JP" sz="3600" i="1" kern="10" dirty="0" smtClean="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rPr>
              <a:t>!!</a:t>
            </a:r>
            <a:endParaRPr lang="ja-JP" altLang="en-US" sz="3600" i="1" kern="10" dirty="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endParaRPr>
          </a:p>
        </p:txBody>
      </p:sp>
      <p:sp>
        <p:nvSpPr>
          <p:cNvPr id="3081" name="WordArt 397"/>
          <p:cNvSpPr>
            <a:spLocks noChangeArrowheads="1" noChangeShapeType="1" noTextEdit="1"/>
          </p:cNvSpPr>
          <p:nvPr/>
        </p:nvSpPr>
        <p:spPr bwMode="auto">
          <a:xfrm>
            <a:off x="401638" y="2811011"/>
            <a:ext cx="8361362" cy="1152525"/>
          </a:xfrm>
          <a:prstGeom prst="rect">
            <a:avLst/>
          </a:prstGeom>
        </p:spPr>
        <p:txBody>
          <a:bodyPr wrap="none" fromWordArt="1">
            <a:prstTxWarp prst="textPlain">
              <a:avLst>
                <a:gd name="adj" fmla="val 50000"/>
              </a:avLst>
            </a:prstTxWarp>
          </a:bodyPr>
          <a:lstStyle/>
          <a:p>
            <a:r>
              <a:rPr lang="ja-JP" altLang="en-US" sz="3600" i="1" kern="10" dirty="0" smtClean="0">
                <a:ln w="9525">
                  <a:solidFill>
                    <a:srgbClr val="000000"/>
                  </a:solidFill>
                  <a:round/>
                  <a:headEnd/>
                  <a:tailEnd/>
                </a:ln>
                <a:solidFill>
                  <a:srgbClr val="0000FF"/>
                </a:solidFill>
                <a:effectLst>
                  <a:outerShdw dist="35921" dir="2700000" algn="ctr" rotWithShape="0">
                    <a:srgbClr val="808080"/>
                  </a:outerShdw>
                </a:effectLst>
                <a:latin typeface="HGP創英角ﾎﾟｯﾌﾟ体"/>
                <a:ea typeface="HGP創英角ﾎﾟｯﾌﾟ体"/>
              </a:rPr>
              <a:t>外観チェック作業の負荷軽減</a:t>
            </a:r>
            <a:endParaRPr lang="ja-JP" altLang="en-US" sz="3600" i="1" kern="10" dirty="0">
              <a:ln w="9525">
                <a:solidFill>
                  <a:srgbClr val="000000"/>
                </a:solidFill>
                <a:round/>
                <a:headEnd/>
                <a:tailEnd/>
              </a:ln>
              <a:solidFill>
                <a:srgbClr val="0000FF"/>
              </a:solidFill>
              <a:effectLst>
                <a:outerShdw dist="35921" dir="2700000" algn="ctr" rotWithShape="0">
                  <a:srgbClr val="808080"/>
                </a:outerShdw>
              </a:effectLst>
              <a:latin typeface="HGP創英角ﾎﾟｯﾌﾟ体"/>
              <a:ea typeface="HGP創英角ﾎﾟｯﾌﾟ体"/>
            </a:endParaRPr>
          </a:p>
        </p:txBody>
      </p:sp>
      <p:grpSp>
        <p:nvGrpSpPr>
          <p:cNvPr id="72" name="Group 538"/>
          <p:cNvGrpSpPr>
            <a:grpSpLocks/>
          </p:cNvGrpSpPr>
          <p:nvPr/>
        </p:nvGrpSpPr>
        <p:grpSpPr bwMode="auto">
          <a:xfrm flipH="1">
            <a:off x="7549280" y="4356094"/>
            <a:ext cx="1401825" cy="1081580"/>
            <a:chOff x="3504" y="3168"/>
            <a:chExt cx="760" cy="937"/>
          </a:xfrm>
        </p:grpSpPr>
        <p:sp>
          <p:nvSpPr>
            <p:cNvPr id="73" name="Freeform 539"/>
            <p:cNvSpPr>
              <a:spLocks/>
            </p:cNvSpPr>
            <p:nvPr/>
          </p:nvSpPr>
          <p:spPr bwMode="auto">
            <a:xfrm>
              <a:off x="3552" y="3168"/>
              <a:ext cx="522" cy="317"/>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74" name="Freeform 540"/>
            <p:cNvSpPr>
              <a:spLocks/>
            </p:cNvSpPr>
            <p:nvPr/>
          </p:nvSpPr>
          <p:spPr bwMode="auto">
            <a:xfrm>
              <a:off x="3604" y="3288"/>
              <a:ext cx="428" cy="459"/>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5" name="Freeform 541"/>
            <p:cNvSpPr>
              <a:spLocks/>
            </p:cNvSpPr>
            <p:nvPr/>
          </p:nvSpPr>
          <p:spPr bwMode="auto">
            <a:xfrm>
              <a:off x="3627" y="3473"/>
              <a:ext cx="44" cy="89"/>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 name="Freeform 542"/>
            <p:cNvSpPr>
              <a:spLocks/>
            </p:cNvSpPr>
            <p:nvPr/>
          </p:nvSpPr>
          <p:spPr bwMode="auto">
            <a:xfrm>
              <a:off x="3763" y="3518"/>
              <a:ext cx="233" cy="21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77" name="Oval 543"/>
            <p:cNvSpPr>
              <a:spLocks noChangeArrowheads="1"/>
            </p:cNvSpPr>
            <p:nvPr/>
          </p:nvSpPr>
          <p:spPr bwMode="auto">
            <a:xfrm>
              <a:off x="3867" y="3461"/>
              <a:ext cx="1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8" name="Oval 544"/>
            <p:cNvSpPr>
              <a:spLocks noChangeArrowheads="1"/>
            </p:cNvSpPr>
            <p:nvPr/>
          </p:nvSpPr>
          <p:spPr bwMode="auto">
            <a:xfrm>
              <a:off x="3951" y="3470"/>
              <a:ext cx="21" cy="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9" name="Freeform 545"/>
            <p:cNvSpPr>
              <a:spLocks/>
            </p:cNvSpPr>
            <p:nvPr/>
          </p:nvSpPr>
          <p:spPr bwMode="auto">
            <a:xfrm>
              <a:off x="4022" y="3415"/>
              <a:ext cx="62" cy="132"/>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80" name="Freeform 546"/>
            <p:cNvSpPr>
              <a:spLocks/>
            </p:cNvSpPr>
            <p:nvPr/>
          </p:nvSpPr>
          <p:spPr bwMode="auto">
            <a:xfrm>
              <a:off x="3735" y="3275"/>
              <a:ext cx="164" cy="139"/>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81" name="Freeform 547"/>
            <p:cNvSpPr>
              <a:spLocks/>
            </p:cNvSpPr>
            <p:nvPr/>
          </p:nvSpPr>
          <p:spPr bwMode="auto">
            <a:xfrm>
              <a:off x="3940" y="3299"/>
              <a:ext cx="125" cy="111"/>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82" name="Freeform 548"/>
            <p:cNvSpPr>
              <a:spLocks/>
            </p:cNvSpPr>
            <p:nvPr/>
          </p:nvSpPr>
          <p:spPr bwMode="auto">
            <a:xfrm>
              <a:off x="3504" y="3669"/>
              <a:ext cx="658" cy="436"/>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83" name="Freeform 549"/>
            <p:cNvSpPr>
              <a:spLocks/>
            </p:cNvSpPr>
            <p:nvPr/>
          </p:nvSpPr>
          <p:spPr bwMode="auto">
            <a:xfrm>
              <a:off x="3860" y="3731"/>
              <a:ext cx="59" cy="81"/>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84" name="Freeform 550"/>
            <p:cNvSpPr>
              <a:spLocks/>
            </p:cNvSpPr>
            <p:nvPr/>
          </p:nvSpPr>
          <p:spPr bwMode="auto">
            <a:xfrm>
              <a:off x="3786" y="3726"/>
              <a:ext cx="119" cy="86"/>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5" name="Freeform 551"/>
            <p:cNvSpPr>
              <a:spLocks/>
            </p:cNvSpPr>
            <p:nvPr/>
          </p:nvSpPr>
          <p:spPr bwMode="auto">
            <a:xfrm>
              <a:off x="3915" y="3736"/>
              <a:ext cx="40" cy="63"/>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6" name="Freeform 552"/>
            <p:cNvSpPr>
              <a:spLocks/>
            </p:cNvSpPr>
            <p:nvPr/>
          </p:nvSpPr>
          <p:spPr bwMode="auto">
            <a:xfrm>
              <a:off x="4008" y="3756"/>
              <a:ext cx="31" cy="26"/>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7" name="Freeform 553"/>
            <p:cNvSpPr>
              <a:spLocks/>
            </p:cNvSpPr>
            <p:nvPr/>
          </p:nvSpPr>
          <p:spPr bwMode="auto">
            <a:xfrm>
              <a:off x="3988" y="3872"/>
              <a:ext cx="20" cy="65"/>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8" name="Freeform 554"/>
            <p:cNvSpPr>
              <a:spLocks/>
            </p:cNvSpPr>
            <p:nvPr/>
          </p:nvSpPr>
          <p:spPr bwMode="auto">
            <a:xfrm>
              <a:off x="3633" y="3786"/>
              <a:ext cx="66" cy="96"/>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555"/>
            <p:cNvSpPr>
              <a:spLocks/>
            </p:cNvSpPr>
            <p:nvPr/>
          </p:nvSpPr>
          <p:spPr bwMode="auto">
            <a:xfrm>
              <a:off x="3651" y="3865"/>
              <a:ext cx="70" cy="37"/>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0" name="Freeform 556"/>
            <p:cNvSpPr>
              <a:spLocks/>
            </p:cNvSpPr>
            <p:nvPr/>
          </p:nvSpPr>
          <p:spPr bwMode="auto">
            <a:xfrm>
              <a:off x="3604" y="4001"/>
              <a:ext cx="187" cy="100"/>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1" name="Freeform 557"/>
            <p:cNvSpPr>
              <a:spLocks/>
            </p:cNvSpPr>
            <p:nvPr/>
          </p:nvSpPr>
          <p:spPr bwMode="auto">
            <a:xfrm>
              <a:off x="3675" y="3786"/>
              <a:ext cx="250" cy="224"/>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92" name="Freeform 558"/>
            <p:cNvSpPr>
              <a:spLocks/>
            </p:cNvSpPr>
            <p:nvPr/>
          </p:nvSpPr>
          <p:spPr bwMode="auto">
            <a:xfrm>
              <a:off x="3711" y="3837"/>
              <a:ext cx="103" cy="68"/>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3" name="Freeform 559"/>
            <p:cNvSpPr>
              <a:spLocks/>
            </p:cNvSpPr>
            <p:nvPr/>
          </p:nvSpPr>
          <p:spPr bwMode="auto">
            <a:xfrm>
              <a:off x="3833" y="3920"/>
              <a:ext cx="56" cy="12"/>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560"/>
            <p:cNvSpPr>
              <a:spLocks/>
            </p:cNvSpPr>
            <p:nvPr/>
          </p:nvSpPr>
          <p:spPr bwMode="auto">
            <a:xfrm>
              <a:off x="4031" y="3636"/>
              <a:ext cx="233" cy="202"/>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95" name="Freeform 561"/>
            <p:cNvSpPr>
              <a:spLocks/>
            </p:cNvSpPr>
            <p:nvPr/>
          </p:nvSpPr>
          <p:spPr bwMode="auto">
            <a:xfrm>
              <a:off x="4067" y="3740"/>
              <a:ext cx="53" cy="42"/>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562"/>
            <p:cNvSpPr>
              <a:spLocks/>
            </p:cNvSpPr>
            <p:nvPr/>
          </p:nvSpPr>
          <p:spPr bwMode="auto">
            <a:xfrm>
              <a:off x="4147" y="3690"/>
              <a:ext cx="41" cy="25"/>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7"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a:t>
            </a:r>
          </a:p>
        </p:txBody>
      </p:sp>
      <p:sp>
        <p:nvSpPr>
          <p:cNvPr id="58" name="テキスト ボックス 57"/>
          <p:cNvSpPr txBox="1"/>
          <p:nvPr/>
        </p:nvSpPr>
        <p:spPr>
          <a:xfrm>
            <a:off x="8336318" y="35332"/>
            <a:ext cx="700178" cy="369332"/>
          </a:xfrm>
          <a:prstGeom prst="rect">
            <a:avLst/>
          </a:prstGeom>
          <a:noFill/>
        </p:spPr>
        <p:txBody>
          <a:bodyPr wrap="square" rtlCol="0">
            <a:spAutoFit/>
          </a:bodyPr>
          <a:lstStyle/>
          <a:p>
            <a:r>
              <a:rPr lang="en-US" altLang="ja-JP" dirty="0" smtClean="0"/>
              <a:t>2</a:t>
            </a:r>
            <a:r>
              <a:rPr kumimoji="1" lang="en-US" altLang="ja-JP" dirty="0" smtClean="0"/>
              <a:t>/21</a:t>
            </a:r>
            <a:endParaRPr kumimoji="1" lang="ja-JP" altLang="en-US" dirty="0"/>
          </a:p>
        </p:txBody>
      </p:sp>
      <p:sp>
        <p:nvSpPr>
          <p:cNvPr id="2" name="楕円 1"/>
          <p:cNvSpPr/>
          <p:nvPr/>
        </p:nvSpPr>
        <p:spPr>
          <a:xfrm>
            <a:off x="5940152" y="5877272"/>
            <a:ext cx="3096344" cy="867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6444208" y="4415555"/>
            <a:ext cx="2506897" cy="1173685"/>
          </a:xfrm>
          <a:prstGeom prst="wedgeRoundRectCallout">
            <a:avLst>
              <a:gd name="adj1" fmla="val -19807"/>
              <a:gd name="adj2" fmla="val 68676"/>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社外では会社代表</a:t>
            </a:r>
            <a:endParaRPr kumimoji="1" lang="en-US" altLang="ja-JP" dirty="0" smtClean="0">
              <a:solidFill>
                <a:schemeClr val="tx1"/>
              </a:solidFill>
            </a:endParaRPr>
          </a:p>
          <a:p>
            <a:pPr algn="ctr"/>
            <a:r>
              <a:rPr lang="ja-JP" altLang="en-US" dirty="0" smtClean="0">
                <a:solidFill>
                  <a:schemeClr val="tx1"/>
                </a:solidFill>
              </a:rPr>
              <a:t>湖西製作所の代表なんでここまでの部署はいらない</a:t>
            </a:r>
            <a:endParaRPr kumimoji="1" lang="ja-JP" altLang="en-US" dirty="0">
              <a:solidFill>
                <a:schemeClr val="tx1"/>
              </a:solidFill>
            </a:endParaRPr>
          </a:p>
        </p:txBody>
      </p:sp>
      <p:sp>
        <p:nvSpPr>
          <p:cNvPr id="59" name="角丸四角形吹き出し 58"/>
          <p:cNvSpPr/>
          <p:nvPr/>
        </p:nvSpPr>
        <p:spPr>
          <a:xfrm>
            <a:off x="3364169" y="5028231"/>
            <a:ext cx="2506897" cy="1173685"/>
          </a:xfrm>
          <a:prstGeom prst="wedgeRoundRectCallout">
            <a:avLst>
              <a:gd name="adj1" fmla="val -88705"/>
              <a:gd name="adj2" fmla="val 886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この絵が内容にかかわってるか否かを</a:t>
            </a:r>
            <a:endParaRPr lang="en-US" altLang="ja-JP" dirty="0" smtClean="0">
              <a:solidFill>
                <a:schemeClr val="tx1"/>
              </a:solidFill>
            </a:endParaRPr>
          </a:p>
          <a:p>
            <a:pPr algn="ctr"/>
            <a:r>
              <a:rPr kumimoji="1" lang="ja-JP" altLang="en-US" dirty="0" smtClean="0">
                <a:solidFill>
                  <a:schemeClr val="tx1"/>
                </a:solidFill>
              </a:rPr>
              <a:t>確認。関係なければ</a:t>
            </a:r>
            <a:endParaRPr kumimoji="1" lang="en-US" altLang="ja-JP" dirty="0" smtClean="0">
              <a:solidFill>
                <a:schemeClr val="tx1"/>
              </a:solidFill>
            </a:endParaRPr>
          </a:p>
          <a:p>
            <a:pPr algn="ctr"/>
            <a:r>
              <a:rPr lang="ja-JP" altLang="en-US" dirty="0">
                <a:solidFill>
                  <a:schemeClr val="tx1"/>
                </a:solidFill>
              </a:rPr>
              <a:t>変</a:t>
            </a:r>
            <a:r>
              <a:rPr lang="ja-JP" altLang="en-US" dirty="0" smtClean="0">
                <a:solidFill>
                  <a:schemeClr val="tx1"/>
                </a:solidFill>
              </a:rPr>
              <a:t>えさせる</a:t>
            </a:r>
            <a:endParaRPr kumimoji="1" lang="ja-JP" altLang="en-US" dirty="0">
              <a:solidFill>
                <a:schemeClr val="tx1"/>
              </a:solidFill>
            </a:endParaRPr>
          </a:p>
        </p:txBody>
      </p:sp>
      <p:sp>
        <p:nvSpPr>
          <p:cNvPr id="60" name="角丸四角形吹き出し 59"/>
          <p:cNvSpPr/>
          <p:nvPr/>
        </p:nvSpPr>
        <p:spPr>
          <a:xfrm>
            <a:off x="4317299" y="2334276"/>
            <a:ext cx="3048453" cy="380778"/>
          </a:xfrm>
          <a:prstGeom prst="wedgeRoundRectCallout">
            <a:avLst>
              <a:gd name="adj1" fmla="val -83422"/>
              <a:gd name="adj2" fmla="val -61172"/>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選定理由で言ってるか確認</a:t>
            </a:r>
            <a:endParaRPr kumimoji="1" lang="ja-JP" altLang="en-US" dirty="0">
              <a:solidFill>
                <a:schemeClr val="tx1"/>
              </a:solidFill>
            </a:endParaRPr>
          </a:p>
        </p:txBody>
      </p:sp>
      <p:sp>
        <p:nvSpPr>
          <p:cNvPr id="61" name="角丸四角形吹き出し 60"/>
          <p:cNvSpPr/>
          <p:nvPr/>
        </p:nvSpPr>
        <p:spPr>
          <a:xfrm>
            <a:off x="2095930" y="4139630"/>
            <a:ext cx="4221460" cy="380778"/>
          </a:xfrm>
          <a:prstGeom prst="wedgeRoundRectCallout">
            <a:avLst>
              <a:gd name="adj1" fmla="val -58224"/>
              <a:gd name="adj2" fmla="val -129090"/>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選定理由のテーマの後に言ってるか確認</a:t>
            </a:r>
            <a:endParaRPr kumimoji="1" lang="ja-JP" altLang="en-US" dirty="0">
              <a:solidFill>
                <a:schemeClr val="tx1"/>
              </a:solidFill>
            </a:endParaRPr>
          </a:p>
        </p:txBody>
      </p:sp>
      <p:sp>
        <p:nvSpPr>
          <p:cNvPr id="62" name="角丸四角形吹き出し 61"/>
          <p:cNvSpPr/>
          <p:nvPr/>
        </p:nvSpPr>
        <p:spPr>
          <a:xfrm>
            <a:off x="3132173" y="147969"/>
            <a:ext cx="4907746" cy="420158"/>
          </a:xfrm>
          <a:prstGeom prst="wedgeRoundRectCallout">
            <a:avLst>
              <a:gd name="adj1" fmla="val -60099"/>
              <a:gd name="adj2" fmla="val 1326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テーマはステップ１でナンバーリングはいらない</a:t>
            </a:r>
            <a:endParaRPr kumimoji="1" lang="ja-JP" altLang="en-US" dirty="0">
              <a:solidFill>
                <a:schemeClr val="tx1"/>
              </a:solidFill>
            </a:endParaRPr>
          </a:p>
        </p:txBody>
      </p:sp>
      <p:sp>
        <p:nvSpPr>
          <p:cNvPr id="63" name="角丸四角形吹き出し 62"/>
          <p:cNvSpPr/>
          <p:nvPr/>
        </p:nvSpPr>
        <p:spPr>
          <a:xfrm>
            <a:off x="5600346" y="3371982"/>
            <a:ext cx="2506897" cy="438318"/>
          </a:xfrm>
          <a:prstGeom prst="wedgeRoundRectCallout">
            <a:avLst>
              <a:gd name="adj1" fmla="val -88705"/>
              <a:gd name="adj2" fmla="val 8867"/>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テーマとサブ逆だよね</a:t>
            </a:r>
            <a:endParaRPr kumimoji="1" lang="ja-JP" altLang="en-US" dirty="0">
              <a:solidFill>
                <a:schemeClr val="tx1"/>
              </a:solidFill>
            </a:endParaRPr>
          </a:p>
        </p:txBody>
      </p:sp>
    </p:spTree>
    <p:extLst>
      <p:ext uri="{BB962C8B-B14F-4D97-AF65-F5344CB8AC3E}">
        <p14:creationId xmlns:p14="http://schemas.microsoft.com/office/powerpoint/2010/main" val="13794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down)">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620688"/>
            <a:ext cx="2600065" cy="646331"/>
          </a:xfrm>
          <a:prstGeom prst="rect">
            <a:avLst/>
          </a:prstGeom>
          <a:noFill/>
        </p:spPr>
        <p:txBody>
          <a:bodyPr wrap="square" rtlCol="0">
            <a:spAutoFit/>
          </a:bodyPr>
          <a:lstStyle/>
          <a:p>
            <a:r>
              <a:rPr kumimoji="1" lang="en-US" altLang="ja-JP" sz="3600" dirty="0" smtClean="0">
                <a:latin typeface="HG創英角ﾎﾟｯﾌﾟ体" pitchFamily="49" charset="-128"/>
                <a:ea typeface="HG創英角ﾎﾟｯﾌﾟ体" pitchFamily="49" charset="-128"/>
              </a:rPr>
              <a:t>&lt;</a:t>
            </a:r>
            <a:r>
              <a:rPr kumimoji="1" lang="ja-JP" altLang="en-US" sz="3600" dirty="0" smtClean="0">
                <a:latin typeface="HG創英角ﾎﾟｯﾌﾟ体" pitchFamily="49" charset="-128"/>
                <a:ea typeface="HG創英角ﾎﾟｯﾌﾟ体" pitchFamily="49" charset="-128"/>
              </a:rPr>
              <a:t>テーマ</a:t>
            </a:r>
            <a:r>
              <a:rPr kumimoji="1" lang="en-US" altLang="ja-JP" sz="3600" dirty="0" smtClean="0">
                <a:latin typeface="HG創英角ﾎﾟｯﾌﾟ体" pitchFamily="49" charset="-128"/>
                <a:ea typeface="HG創英角ﾎﾟｯﾌﾟ体" pitchFamily="49" charset="-128"/>
              </a:rPr>
              <a:t>&gt;</a:t>
            </a:r>
            <a:endParaRPr kumimoji="1" lang="ja-JP" altLang="en-US" sz="3600" dirty="0">
              <a:latin typeface="HG創英角ﾎﾟｯﾌﾟ体" pitchFamily="49" charset="-128"/>
              <a:ea typeface="HG創英角ﾎﾟｯﾌﾟ体" pitchFamily="49" charset="-128"/>
            </a:endParaRPr>
          </a:p>
        </p:txBody>
      </p:sp>
      <p:sp>
        <p:nvSpPr>
          <p:cNvPr id="3" name="テキスト ボックス 2"/>
          <p:cNvSpPr txBox="1"/>
          <p:nvPr/>
        </p:nvSpPr>
        <p:spPr>
          <a:xfrm>
            <a:off x="3779912" y="35913"/>
            <a:ext cx="1832553" cy="584775"/>
          </a:xfrm>
          <a:prstGeom prst="rect">
            <a:avLst/>
          </a:prstGeom>
          <a:noFill/>
        </p:spPr>
        <p:txBody>
          <a:bodyPr wrap="none" rtlCol="0">
            <a:spAutoFit/>
          </a:bodyPr>
          <a:lstStyle/>
          <a:p>
            <a:r>
              <a:rPr lang="ja-JP" altLang="en-US" sz="3200" b="1" smtClean="0"/>
              <a:t>補足説明</a:t>
            </a:r>
            <a:endParaRPr kumimoji="1" lang="ja-JP" altLang="en-US" sz="3200" b="1" dirty="0"/>
          </a:p>
        </p:txBody>
      </p:sp>
      <p:sp>
        <p:nvSpPr>
          <p:cNvPr id="4" name="テキスト ボックス 3"/>
          <p:cNvSpPr txBox="1"/>
          <p:nvPr/>
        </p:nvSpPr>
        <p:spPr>
          <a:xfrm>
            <a:off x="879764" y="1288836"/>
            <a:ext cx="7632848" cy="923330"/>
          </a:xfrm>
          <a:prstGeom prst="rect">
            <a:avLst/>
          </a:prstGeom>
          <a:noFill/>
        </p:spPr>
        <p:txBody>
          <a:bodyPr wrap="square" rtlCol="0">
            <a:spAutoFit/>
          </a:bodyPr>
          <a:lstStyle/>
          <a:p>
            <a:r>
              <a:rPr kumimoji="1" lang="ja-JP" altLang="en-US" sz="5400" dirty="0" smtClean="0">
                <a:latin typeface="HGP創英角ﾎﾟｯﾌﾟ体" panose="040B0A00000000000000" pitchFamily="50" charset="-128"/>
                <a:ea typeface="HGP創英角ﾎﾟｯﾌﾟ体" panose="040B0A00000000000000" pitchFamily="50" charset="-128"/>
              </a:rPr>
              <a:t>○○における△△の＊＊</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3419872" y="2212166"/>
            <a:ext cx="2376264" cy="369332"/>
          </a:xfrm>
          <a:prstGeom prst="rect">
            <a:avLst/>
          </a:prstGeom>
          <a:noFill/>
        </p:spPr>
        <p:txBody>
          <a:bodyPr wrap="square" rtlCol="0">
            <a:spAutoFit/>
          </a:bodyPr>
          <a:lstStyle/>
          <a:p>
            <a:r>
              <a:rPr kumimoji="1" lang="ja-JP" altLang="en-US" dirty="0" smtClean="0">
                <a:solidFill>
                  <a:srgbClr val="FF0000"/>
                </a:solidFill>
              </a:rPr>
              <a:t>選定理由が</a:t>
            </a:r>
            <a:r>
              <a:rPr lang="ja-JP" altLang="en-US" dirty="0">
                <a:solidFill>
                  <a:srgbClr val="FF0000"/>
                </a:solidFill>
              </a:rPr>
              <a:t>必要</a:t>
            </a:r>
            <a:r>
              <a:rPr lang="ja-JP" altLang="en-US" dirty="0" smtClean="0">
                <a:solidFill>
                  <a:srgbClr val="FF0000"/>
                </a:solidFill>
              </a:rPr>
              <a:t>です</a:t>
            </a:r>
            <a:endParaRPr kumimoji="1" lang="ja-JP" altLang="en-US" dirty="0">
              <a:solidFill>
                <a:srgbClr val="FF0000"/>
              </a:solidFill>
            </a:endParaRPr>
          </a:p>
        </p:txBody>
      </p:sp>
      <p:sp>
        <p:nvSpPr>
          <p:cNvPr id="6" name="テキスト ボックス 5"/>
          <p:cNvSpPr txBox="1"/>
          <p:nvPr/>
        </p:nvSpPr>
        <p:spPr>
          <a:xfrm>
            <a:off x="819807" y="2396832"/>
            <a:ext cx="2600065" cy="523220"/>
          </a:xfrm>
          <a:prstGeom prst="rect">
            <a:avLst/>
          </a:prstGeom>
          <a:noFill/>
        </p:spPr>
        <p:txBody>
          <a:bodyPr wrap="square" rtlCol="0">
            <a:spAutoFit/>
          </a:bodyPr>
          <a:lstStyle/>
          <a:p>
            <a:r>
              <a:rPr kumimoji="1" lang="en-US" altLang="ja-JP" sz="2800" dirty="0" smtClean="0">
                <a:latin typeface="HG創英角ﾎﾟｯﾌﾟ体" pitchFamily="49" charset="-128"/>
                <a:ea typeface="HG創英角ﾎﾟｯﾌﾟ体" pitchFamily="49" charset="-128"/>
              </a:rPr>
              <a:t>&lt;</a:t>
            </a:r>
            <a:r>
              <a:rPr kumimoji="1" lang="ja-JP" altLang="en-US" sz="2800" dirty="0" smtClean="0">
                <a:latin typeface="HG創英角ﾎﾟｯﾌﾟ体" pitchFamily="49" charset="-128"/>
                <a:ea typeface="HG創英角ﾎﾟｯﾌﾟ体" pitchFamily="49" charset="-128"/>
              </a:rPr>
              <a:t>サブテーマ</a:t>
            </a:r>
            <a:r>
              <a:rPr kumimoji="1" lang="en-US" altLang="ja-JP" sz="2800" dirty="0" smtClean="0">
                <a:latin typeface="HG創英角ﾎﾟｯﾌﾟ体" pitchFamily="49" charset="-128"/>
                <a:ea typeface="HG創英角ﾎﾟｯﾌﾟ体" pitchFamily="49" charset="-128"/>
              </a:rPr>
              <a:t>&gt;</a:t>
            </a:r>
            <a:endParaRPr kumimoji="1" lang="ja-JP" altLang="en-US" sz="2800" dirty="0">
              <a:latin typeface="HG創英角ﾎﾟｯﾌﾟ体" pitchFamily="49" charset="-128"/>
              <a:ea typeface="HG創英角ﾎﾟｯﾌﾟ体" pitchFamily="49" charset="-128"/>
            </a:endParaRPr>
          </a:p>
        </p:txBody>
      </p:sp>
      <p:sp>
        <p:nvSpPr>
          <p:cNvPr id="7" name="テキスト ボックス 6"/>
          <p:cNvSpPr txBox="1"/>
          <p:nvPr/>
        </p:nvSpPr>
        <p:spPr>
          <a:xfrm>
            <a:off x="819807" y="2826502"/>
            <a:ext cx="7632848" cy="769441"/>
          </a:xfrm>
          <a:prstGeom prst="rect">
            <a:avLst/>
          </a:prstGeom>
          <a:noFill/>
        </p:spPr>
        <p:txBody>
          <a:bodyPr wrap="square" rtlCol="0">
            <a:spAutoFit/>
          </a:bodyPr>
          <a:lstStyle/>
          <a:p>
            <a:r>
              <a:rPr kumimoji="1" lang="ja-JP" altLang="en-US" sz="4400" dirty="0" smtClean="0">
                <a:latin typeface="HGP創英角ﾎﾟｯﾌﾟ体" panose="040B0A00000000000000" pitchFamily="50" charset="-128"/>
                <a:ea typeface="HGP創英角ﾎﾟｯﾌﾟ体" panose="040B0A00000000000000" pitchFamily="50" charset="-128"/>
              </a:rPr>
              <a:t>○○を楽に作業をさせよう！</a:t>
            </a:r>
            <a:endParaRPr kumimoji="1" lang="ja-JP" altLang="en-US" sz="4400" dirty="0">
              <a:latin typeface="HGP創英角ﾎﾟｯﾌﾟ体" panose="040B0A00000000000000" pitchFamily="50" charset="-128"/>
              <a:ea typeface="HGP創英角ﾎﾟｯﾌﾟ体" panose="040B0A00000000000000" pitchFamily="50" charset="-128"/>
            </a:endParaRPr>
          </a:p>
        </p:txBody>
      </p:sp>
      <p:sp>
        <p:nvSpPr>
          <p:cNvPr id="8" name="テキスト ボックス 7"/>
          <p:cNvSpPr txBox="1"/>
          <p:nvPr/>
        </p:nvSpPr>
        <p:spPr>
          <a:xfrm>
            <a:off x="3404808" y="3504828"/>
            <a:ext cx="3039399" cy="369332"/>
          </a:xfrm>
          <a:prstGeom prst="rect">
            <a:avLst/>
          </a:prstGeom>
          <a:noFill/>
        </p:spPr>
        <p:txBody>
          <a:bodyPr wrap="square" rtlCol="0">
            <a:spAutoFit/>
          </a:bodyPr>
          <a:lstStyle/>
          <a:p>
            <a:r>
              <a:rPr kumimoji="1" lang="ja-JP" altLang="en-US" dirty="0" smtClean="0">
                <a:solidFill>
                  <a:srgbClr val="FF0000"/>
                </a:solidFill>
              </a:rPr>
              <a:t>これも選定理由が</a:t>
            </a:r>
            <a:r>
              <a:rPr lang="ja-JP" altLang="en-US" dirty="0">
                <a:solidFill>
                  <a:srgbClr val="FF0000"/>
                </a:solidFill>
              </a:rPr>
              <a:t>必要</a:t>
            </a:r>
            <a:r>
              <a:rPr lang="ja-JP" altLang="en-US" dirty="0" smtClean="0">
                <a:solidFill>
                  <a:srgbClr val="FF0000"/>
                </a:solidFill>
              </a:rPr>
              <a:t>ですよ</a:t>
            </a:r>
            <a:endParaRPr kumimoji="1" lang="ja-JP" altLang="en-US" dirty="0">
              <a:solidFill>
                <a:srgbClr val="FF0000"/>
              </a:solidFill>
            </a:endParaRPr>
          </a:p>
        </p:txBody>
      </p:sp>
      <p:sp>
        <p:nvSpPr>
          <p:cNvPr id="9" name="テキスト ボックス 8"/>
          <p:cNvSpPr txBox="1"/>
          <p:nvPr/>
        </p:nvSpPr>
        <p:spPr>
          <a:xfrm>
            <a:off x="569947" y="3998700"/>
            <a:ext cx="8252481" cy="769441"/>
          </a:xfrm>
          <a:prstGeom prst="rect">
            <a:avLst/>
          </a:prstGeom>
          <a:noFill/>
        </p:spPr>
        <p:txBody>
          <a:bodyPr wrap="square" rtlCol="0">
            <a:spAutoFit/>
          </a:bodyPr>
          <a:lstStyle/>
          <a:p>
            <a:r>
              <a:rPr kumimoji="1" lang="ja-JP" altLang="en-US" sz="4400" dirty="0" smtClean="0">
                <a:solidFill>
                  <a:srgbClr val="00B0F0"/>
                </a:solidFill>
                <a:latin typeface="HGP創英角ﾎﾟｯﾌﾟ体" panose="040B0A00000000000000" pitchFamily="50" charset="-128"/>
                <a:ea typeface="HGP創英角ﾎﾟｯﾌﾟ体" panose="040B0A00000000000000" pitchFamily="50" charset="-128"/>
              </a:rPr>
              <a:t>～</a:t>
            </a:r>
            <a:r>
              <a:rPr kumimoji="1" lang="ja-JP" altLang="en-US" sz="4400" dirty="0" smtClean="0">
                <a:latin typeface="HGP創英角ﾎﾟｯﾌﾟ体" panose="040B0A00000000000000" pitchFamily="50" charset="-128"/>
                <a:ea typeface="HGP創英角ﾎﾟｯﾌﾟ体" panose="040B0A00000000000000" pitchFamily="50" charset="-128"/>
              </a:rPr>
              <a:t>○○を楽に作業をさせよう！</a:t>
            </a:r>
            <a:r>
              <a:rPr kumimoji="1" lang="ja-JP" altLang="en-US" sz="4400" dirty="0" smtClean="0">
                <a:solidFill>
                  <a:srgbClr val="00B0F0"/>
                </a:solidFill>
                <a:latin typeface="HGP創英角ﾎﾟｯﾌﾟ体" panose="040B0A00000000000000" pitchFamily="50" charset="-128"/>
                <a:ea typeface="HGP創英角ﾎﾟｯﾌﾟ体" panose="040B0A00000000000000" pitchFamily="50" charset="-128"/>
              </a:rPr>
              <a:t>～</a:t>
            </a:r>
            <a:endParaRPr kumimoji="1" lang="ja-JP" altLang="en-US" sz="4400" dirty="0">
              <a:solidFill>
                <a:srgbClr val="00B0F0"/>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723105" y="4892681"/>
            <a:ext cx="8064896" cy="923330"/>
          </a:xfrm>
          <a:prstGeom prst="rect">
            <a:avLst/>
          </a:prstGeom>
          <a:noFill/>
        </p:spPr>
        <p:txBody>
          <a:bodyPr wrap="square" rtlCol="0">
            <a:spAutoFit/>
          </a:bodyPr>
          <a:lstStyle/>
          <a:p>
            <a:r>
              <a:rPr lang="ja-JP" altLang="en-US" dirty="0" smtClean="0">
                <a:solidFill>
                  <a:srgbClr val="FF0000"/>
                </a:solidFill>
              </a:rPr>
              <a:t>この場合は選定理由は現在の所いりませんが、ここに入る言葉は○○不良の低減等は入れないこと、あくまでもサークルの意気込みや今回の活動運営の特徴を</a:t>
            </a:r>
            <a:endParaRPr lang="en-US" altLang="ja-JP" dirty="0" smtClean="0">
              <a:solidFill>
                <a:srgbClr val="FF0000"/>
              </a:solidFill>
            </a:endParaRPr>
          </a:p>
          <a:p>
            <a:r>
              <a:rPr kumimoji="1" lang="ja-JP" altLang="en-US" dirty="0">
                <a:solidFill>
                  <a:srgbClr val="FF0000"/>
                </a:solidFill>
              </a:rPr>
              <a:t>入</a:t>
            </a:r>
            <a:r>
              <a:rPr kumimoji="1" lang="ja-JP" altLang="en-US" dirty="0" smtClean="0">
                <a:solidFill>
                  <a:srgbClr val="FF0000"/>
                </a:solidFill>
              </a:rPr>
              <a:t>れてください</a:t>
            </a:r>
            <a:r>
              <a:rPr kumimoji="1" lang="ja-JP" altLang="en-US" dirty="0">
                <a:solidFill>
                  <a:srgbClr val="FF0000"/>
                </a:solidFill>
              </a:rPr>
              <a:t>。</a:t>
            </a:r>
          </a:p>
        </p:txBody>
      </p:sp>
      <p:sp>
        <p:nvSpPr>
          <p:cNvPr id="11" name="楕円 10"/>
          <p:cNvSpPr/>
          <p:nvPr/>
        </p:nvSpPr>
        <p:spPr>
          <a:xfrm>
            <a:off x="8058779" y="4060970"/>
            <a:ext cx="763649" cy="769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497939" y="4049865"/>
            <a:ext cx="763649" cy="769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13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2"/>
          <p:cNvSpPr>
            <a:spLocks noChangeArrowheads="1"/>
          </p:cNvSpPr>
          <p:nvPr/>
        </p:nvSpPr>
        <p:spPr bwMode="auto">
          <a:xfrm>
            <a:off x="295275"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358" name="AutoShape 928"/>
          <p:cNvSpPr>
            <a:spLocks noChangeArrowheads="1"/>
          </p:cNvSpPr>
          <p:nvPr/>
        </p:nvSpPr>
        <p:spPr bwMode="auto">
          <a:xfrm>
            <a:off x="460375"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サークルのモット</a:t>
            </a:r>
            <a:r>
              <a:rPr lang="ja-JP" altLang="en-US" sz="2400" dirty="0" smtClean="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　何事に</a:t>
            </a:r>
            <a:r>
              <a:rPr lang="ja-JP" altLang="en-US" sz="2400" dirty="0" smtClean="0">
                <a:latin typeface="HGP創英角ｺﾞｼｯｸUB" pitchFamily="50" charset="-128"/>
                <a:ea typeface="HGP創英角ｺﾞｼｯｸUB" pitchFamily="50" charset="-128"/>
              </a:rPr>
              <a:t>もチャレンジ精神を忘れない！</a:t>
            </a:r>
            <a:endParaRPr lang="ja-JP" altLang="en-US" sz="2400" dirty="0">
              <a:latin typeface="HGP創英角ｺﾞｼｯｸUB" pitchFamily="50" charset="-128"/>
              <a:ea typeface="HGP創英角ｺﾞｼｯｸUB" pitchFamily="50" charset="-128"/>
            </a:endParaRPr>
          </a:p>
        </p:txBody>
      </p:sp>
      <p:grpSp>
        <p:nvGrpSpPr>
          <p:cNvPr id="16" name="グループ化 15"/>
          <p:cNvGrpSpPr/>
          <p:nvPr/>
        </p:nvGrpSpPr>
        <p:grpSpPr>
          <a:xfrm>
            <a:off x="414981" y="1088439"/>
            <a:ext cx="5415832" cy="4865271"/>
            <a:chOff x="235345" y="1167929"/>
            <a:chExt cx="5415832" cy="4865271"/>
          </a:xfrm>
        </p:grpSpPr>
        <p:sp>
          <p:nvSpPr>
            <p:cNvPr id="4100" name="Oval 934"/>
            <p:cNvSpPr>
              <a:spLocks noChangeArrowheads="1"/>
            </p:cNvSpPr>
            <p:nvPr/>
          </p:nvSpPr>
          <p:spPr bwMode="auto">
            <a:xfrm>
              <a:off x="428929" y="1167929"/>
              <a:ext cx="4748583" cy="4805886"/>
            </a:xfrm>
            <a:prstGeom prst="ellipse">
              <a:avLst/>
            </a:prstGeom>
            <a:noFill/>
            <a:ln w="8890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sz="1600" dirty="0"/>
            </a:p>
          </p:txBody>
        </p:sp>
        <p:grpSp>
          <p:nvGrpSpPr>
            <p:cNvPr id="4104" name="Group 538"/>
            <p:cNvGrpSpPr>
              <a:grpSpLocks/>
            </p:cNvGrpSpPr>
            <p:nvPr/>
          </p:nvGrpSpPr>
          <p:grpSpPr bwMode="auto">
            <a:xfrm>
              <a:off x="1691680" y="2699233"/>
              <a:ext cx="1375775" cy="1233823"/>
              <a:chOff x="3504" y="3168"/>
              <a:chExt cx="760" cy="937"/>
            </a:xfrm>
          </p:grpSpPr>
          <p:sp>
            <p:nvSpPr>
              <p:cNvPr id="4306" name="Freeform 539"/>
              <p:cNvSpPr>
                <a:spLocks/>
              </p:cNvSpPr>
              <p:nvPr/>
            </p:nvSpPr>
            <p:spPr bwMode="auto">
              <a:xfrm>
                <a:off x="3552" y="3168"/>
                <a:ext cx="522" cy="317"/>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07" name="Freeform 540"/>
              <p:cNvSpPr>
                <a:spLocks/>
              </p:cNvSpPr>
              <p:nvPr/>
            </p:nvSpPr>
            <p:spPr bwMode="auto">
              <a:xfrm>
                <a:off x="3604" y="3288"/>
                <a:ext cx="428" cy="459"/>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08" name="Freeform 541"/>
              <p:cNvSpPr>
                <a:spLocks/>
              </p:cNvSpPr>
              <p:nvPr/>
            </p:nvSpPr>
            <p:spPr bwMode="auto">
              <a:xfrm>
                <a:off x="3627" y="3473"/>
                <a:ext cx="44" cy="89"/>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9" name="Freeform 542"/>
              <p:cNvSpPr>
                <a:spLocks/>
              </p:cNvSpPr>
              <p:nvPr/>
            </p:nvSpPr>
            <p:spPr bwMode="auto">
              <a:xfrm>
                <a:off x="3763" y="3518"/>
                <a:ext cx="233" cy="21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310" name="Oval 543"/>
              <p:cNvSpPr>
                <a:spLocks noChangeArrowheads="1"/>
              </p:cNvSpPr>
              <p:nvPr/>
            </p:nvSpPr>
            <p:spPr bwMode="auto">
              <a:xfrm>
                <a:off x="3867" y="3461"/>
                <a:ext cx="1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1" name="Oval 544"/>
              <p:cNvSpPr>
                <a:spLocks noChangeArrowheads="1"/>
              </p:cNvSpPr>
              <p:nvPr/>
            </p:nvSpPr>
            <p:spPr bwMode="auto">
              <a:xfrm>
                <a:off x="3951" y="3470"/>
                <a:ext cx="21" cy="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2" name="Freeform 545"/>
              <p:cNvSpPr>
                <a:spLocks/>
              </p:cNvSpPr>
              <p:nvPr/>
            </p:nvSpPr>
            <p:spPr bwMode="auto">
              <a:xfrm>
                <a:off x="4022" y="3415"/>
                <a:ext cx="62" cy="132"/>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3" name="Freeform 546"/>
              <p:cNvSpPr>
                <a:spLocks/>
              </p:cNvSpPr>
              <p:nvPr/>
            </p:nvSpPr>
            <p:spPr bwMode="auto">
              <a:xfrm>
                <a:off x="3735" y="3275"/>
                <a:ext cx="164" cy="139"/>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4" name="Freeform 547"/>
              <p:cNvSpPr>
                <a:spLocks/>
              </p:cNvSpPr>
              <p:nvPr/>
            </p:nvSpPr>
            <p:spPr bwMode="auto">
              <a:xfrm>
                <a:off x="3940" y="3299"/>
                <a:ext cx="125" cy="111"/>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5" name="Freeform 548"/>
              <p:cNvSpPr>
                <a:spLocks/>
              </p:cNvSpPr>
              <p:nvPr/>
            </p:nvSpPr>
            <p:spPr bwMode="auto">
              <a:xfrm>
                <a:off x="3504" y="3669"/>
                <a:ext cx="658" cy="436"/>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316" name="Freeform 549"/>
              <p:cNvSpPr>
                <a:spLocks/>
              </p:cNvSpPr>
              <p:nvPr/>
            </p:nvSpPr>
            <p:spPr bwMode="auto">
              <a:xfrm>
                <a:off x="3860" y="3731"/>
                <a:ext cx="59" cy="81"/>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7" name="Freeform 550"/>
              <p:cNvSpPr>
                <a:spLocks/>
              </p:cNvSpPr>
              <p:nvPr/>
            </p:nvSpPr>
            <p:spPr bwMode="auto">
              <a:xfrm>
                <a:off x="3786" y="3726"/>
                <a:ext cx="119" cy="86"/>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8" name="Freeform 551"/>
              <p:cNvSpPr>
                <a:spLocks/>
              </p:cNvSpPr>
              <p:nvPr/>
            </p:nvSpPr>
            <p:spPr bwMode="auto">
              <a:xfrm>
                <a:off x="3915" y="3736"/>
                <a:ext cx="40" cy="63"/>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9" name="Freeform 552"/>
              <p:cNvSpPr>
                <a:spLocks/>
              </p:cNvSpPr>
              <p:nvPr/>
            </p:nvSpPr>
            <p:spPr bwMode="auto">
              <a:xfrm>
                <a:off x="4008" y="3756"/>
                <a:ext cx="31" cy="26"/>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0" name="Freeform 553"/>
              <p:cNvSpPr>
                <a:spLocks/>
              </p:cNvSpPr>
              <p:nvPr/>
            </p:nvSpPr>
            <p:spPr bwMode="auto">
              <a:xfrm>
                <a:off x="3988" y="3872"/>
                <a:ext cx="20" cy="65"/>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1" name="Freeform 554"/>
              <p:cNvSpPr>
                <a:spLocks/>
              </p:cNvSpPr>
              <p:nvPr/>
            </p:nvSpPr>
            <p:spPr bwMode="auto">
              <a:xfrm>
                <a:off x="3633" y="3786"/>
                <a:ext cx="66" cy="96"/>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2" name="Freeform 555"/>
              <p:cNvSpPr>
                <a:spLocks/>
              </p:cNvSpPr>
              <p:nvPr/>
            </p:nvSpPr>
            <p:spPr bwMode="auto">
              <a:xfrm>
                <a:off x="3651" y="3865"/>
                <a:ext cx="70" cy="37"/>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3" name="Freeform 556"/>
              <p:cNvSpPr>
                <a:spLocks/>
              </p:cNvSpPr>
              <p:nvPr/>
            </p:nvSpPr>
            <p:spPr bwMode="auto">
              <a:xfrm>
                <a:off x="3604" y="4001"/>
                <a:ext cx="187" cy="100"/>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4" name="Freeform 557"/>
              <p:cNvSpPr>
                <a:spLocks/>
              </p:cNvSpPr>
              <p:nvPr/>
            </p:nvSpPr>
            <p:spPr bwMode="auto">
              <a:xfrm>
                <a:off x="3675" y="3786"/>
                <a:ext cx="250" cy="224"/>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5" name="Freeform 558"/>
              <p:cNvSpPr>
                <a:spLocks/>
              </p:cNvSpPr>
              <p:nvPr/>
            </p:nvSpPr>
            <p:spPr bwMode="auto">
              <a:xfrm>
                <a:off x="3711" y="3837"/>
                <a:ext cx="103" cy="68"/>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6" name="Freeform 559"/>
              <p:cNvSpPr>
                <a:spLocks/>
              </p:cNvSpPr>
              <p:nvPr/>
            </p:nvSpPr>
            <p:spPr bwMode="auto">
              <a:xfrm>
                <a:off x="3833" y="3920"/>
                <a:ext cx="56" cy="12"/>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7" name="Freeform 560"/>
              <p:cNvSpPr>
                <a:spLocks/>
              </p:cNvSpPr>
              <p:nvPr/>
            </p:nvSpPr>
            <p:spPr bwMode="auto">
              <a:xfrm>
                <a:off x="4031" y="3636"/>
                <a:ext cx="233" cy="202"/>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8" name="Freeform 561"/>
              <p:cNvSpPr>
                <a:spLocks/>
              </p:cNvSpPr>
              <p:nvPr/>
            </p:nvSpPr>
            <p:spPr bwMode="auto">
              <a:xfrm>
                <a:off x="4067" y="3740"/>
                <a:ext cx="53" cy="42"/>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9" name="Freeform 562"/>
              <p:cNvSpPr>
                <a:spLocks/>
              </p:cNvSpPr>
              <p:nvPr/>
            </p:nvSpPr>
            <p:spPr bwMode="auto">
              <a:xfrm>
                <a:off x="4147" y="3690"/>
                <a:ext cx="41" cy="25"/>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 name="グループ化 1"/>
            <p:cNvGrpSpPr/>
            <p:nvPr/>
          </p:nvGrpSpPr>
          <p:grpSpPr>
            <a:xfrm>
              <a:off x="235345" y="3573016"/>
              <a:ext cx="1006477" cy="964225"/>
              <a:chOff x="10449475" y="4957794"/>
              <a:chExt cx="1006477" cy="964225"/>
            </a:xfrm>
          </p:grpSpPr>
          <p:sp>
            <p:nvSpPr>
              <p:cNvPr id="4289" name="Freeform 564"/>
              <p:cNvSpPr>
                <a:spLocks/>
              </p:cNvSpPr>
              <p:nvPr/>
            </p:nvSpPr>
            <p:spPr bwMode="auto">
              <a:xfrm flipH="1">
                <a:off x="10449475" y="4957794"/>
                <a:ext cx="1006477" cy="496134"/>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4290" name="Freeform 565"/>
              <p:cNvSpPr>
                <a:spLocks/>
              </p:cNvSpPr>
              <p:nvPr/>
            </p:nvSpPr>
            <p:spPr bwMode="auto">
              <a:xfrm flipH="1">
                <a:off x="10544064" y="5158499"/>
                <a:ext cx="835036" cy="550229"/>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291" name="Freeform 566"/>
              <p:cNvSpPr>
                <a:spLocks/>
              </p:cNvSpPr>
              <p:nvPr/>
            </p:nvSpPr>
            <p:spPr bwMode="auto">
              <a:xfrm flipH="1">
                <a:off x="10620917" y="5467616"/>
                <a:ext cx="31037" cy="69551"/>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2" name="Freeform 567"/>
              <p:cNvSpPr>
                <a:spLocks/>
              </p:cNvSpPr>
              <p:nvPr/>
            </p:nvSpPr>
            <p:spPr bwMode="auto">
              <a:xfrm flipH="1">
                <a:off x="10841130" y="5371790"/>
                <a:ext cx="140404" cy="95826"/>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3" name="Freeform 568"/>
              <p:cNvSpPr>
                <a:spLocks/>
              </p:cNvSpPr>
              <p:nvPr/>
            </p:nvSpPr>
            <p:spPr bwMode="auto">
              <a:xfrm flipH="1">
                <a:off x="10681513" y="53764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4" name="Line 569"/>
              <p:cNvSpPr>
                <a:spLocks noChangeShapeType="1"/>
              </p:cNvSpPr>
              <p:nvPr/>
            </p:nvSpPr>
            <p:spPr bwMode="auto">
              <a:xfrm flipH="1" flipV="1">
                <a:off x="10981535" y="5415066"/>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5" name="Line 570"/>
              <p:cNvSpPr>
                <a:spLocks noChangeShapeType="1"/>
              </p:cNvSpPr>
              <p:nvPr/>
            </p:nvSpPr>
            <p:spPr bwMode="auto">
              <a:xfrm flipH="1" flipV="1">
                <a:off x="10787924" y="5407338"/>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6" name="Line 571"/>
              <p:cNvSpPr>
                <a:spLocks noChangeShapeType="1"/>
              </p:cNvSpPr>
              <p:nvPr/>
            </p:nvSpPr>
            <p:spPr bwMode="auto">
              <a:xfrm flipH="1">
                <a:off x="10651954" y="5407338"/>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7" name="Freeform 572"/>
              <p:cNvSpPr>
                <a:spLocks/>
              </p:cNvSpPr>
              <p:nvPr/>
            </p:nvSpPr>
            <p:spPr bwMode="auto">
              <a:xfrm flipH="1">
                <a:off x="11201748" y="5458343"/>
                <a:ext cx="90154" cy="85007"/>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8" name="Freeform 573"/>
              <p:cNvSpPr>
                <a:spLocks/>
              </p:cNvSpPr>
              <p:nvPr/>
            </p:nvSpPr>
            <p:spPr bwMode="auto">
              <a:xfrm flipH="1">
                <a:off x="10739152" y="5543350"/>
                <a:ext cx="320713"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9" name="Freeform 574"/>
              <p:cNvSpPr>
                <a:spLocks/>
              </p:cNvSpPr>
              <p:nvPr/>
            </p:nvSpPr>
            <p:spPr bwMode="auto">
              <a:xfrm flipH="1">
                <a:off x="10993358" y="5626812"/>
                <a:ext cx="156662" cy="143740"/>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300" name="Freeform 575"/>
              <p:cNvSpPr>
                <a:spLocks/>
              </p:cNvSpPr>
              <p:nvPr/>
            </p:nvSpPr>
            <p:spPr bwMode="auto">
              <a:xfrm flipH="1">
                <a:off x="10776101" y="5670088"/>
                <a:ext cx="672463" cy="251931"/>
              </a:xfrm>
              <a:custGeom>
                <a:avLst/>
                <a:gdLst>
                  <a:gd name="T0" fmla="*/ 22945 w 198"/>
                  <a:gd name="T1" fmla="*/ 204 h 116"/>
                  <a:gd name="T2" fmla="*/ 22111 w 198"/>
                  <a:gd name="T3" fmla="*/ 117 h 116"/>
                  <a:gd name="T4" fmla="*/ 19744 w 198"/>
                  <a:gd name="T5" fmla="*/ 77 h 116"/>
                  <a:gd name="T6" fmla="*/ 18260 w 198"/>
                  <a:gd name="T7" fmla="*/ 356 h 116"/>
                  <a:gd name="T8" fmla="*/ 12938 w 198"/>
                  <a:gd name="T9" fmla="*/ 15 h 116"/>
                  <a:gd name="T10" fmla="*/ 10911 w 198"/>
                  <a:gd name="T11" fmla="*/ 0 h 116"/>
                  <a:gd name="T12" fmla="*/ 10460 w 198"/>
                  <a:gd name="T13" fmla="*/ 152 h 116"/>
                  <a:gd name="T14" fmla="*/ 4748 w 198"/>
                  <a:gd name="T15" fmla="*/ 892 h 116"/>
                  <a:gd name="T16" fmla="*/ 29171 w 198"/>
                  <a:gd name="T17" fmla="*/ 892 h 116"/>
                  <a:gd name="T18" fmla="*/ 22945 w 198"/>
                  <a:gd name="T19" fmla="*/ 20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16">
                    <a:moveTo>
                      <a:pt x="156" y="26"/>
                    </a:moveTo>
                    <a:cubicBezTo>
                      <a:pt x="150" y="15"/>
                      <a:pt x="150" y="15"/>
                      <a:pt x="150" y="15"/>
                    </a:cubicBezTo>
                    <a:cubicBezTo>
                      <a:pt x="144" y="14"/>
                      <a:pt x="139" y="12"/>
                      <a:pt x="134" y="10"/>
                    </a:cubicBezTo>
                    <a:cubicBezTo>
                      <a:pt x="124" y="46"/>
                      <a:pt x="124" y="46"/>
                      <a:pt x="124" y="46"/>
                    </a:cubicBezTo>
                    <a:cubicBezTo>
                      <a:pt x="88" y="2"/>
                      <a:pt x="88" y="2"/>
                      <a:pt x="88" y="2"/>
                    </a:cubicBezTo>
                    <a:cubicBezTo>
                      <a:pt x="74" y="0"/>
                      <a:pt x="74" y="0"/>
                      <a:pt x="74" y="0"/>
                    </a:cubicBezTo>
                    <a:cubicBezTo>
                      <a:pt x="71" y="20"/>
                      <a:pt x="71" y="20"/>
                      <a:pt x="71" y="20"/>
                    </a:cubicBezTo>
                    <a:cubicBezTo>
                      <a:pt x="71" y="20"/>
                      <a:pt x="0" y="44"/>
                      <a:pt x="32" y="116"/>
                    </a:cubicBezTo>
                    <a:cubicBezTo>
                      <a:pt x="198" y="116"/>
                      <a:pt x="198" y="116"/>
                      <a:pt x="198" y="116"/>
                    </a:cubicBezTo>
                    <a:cubicBezTo>
                      <a:pt x="198" y="116"/>
                      <a:pt x="190" y="59"/>
                      <a:pt x="156" y="26"/>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301" name="Freeform 576"/>
              <p:cNvSpPr>
                <a:spLocks/>
              </p:cNvSpPr>
              <p:nvPr/>
            </p:nvSpPr>
            <p:spPr bwMode="auto">
              <a:xfrm flipH="1">
                <a:off x="11058387" y="5714910"/>
                <a:ext cx="183265" cy="81916"/>
              </a:xfrm>
              <a:custGeom>
                <a:avLst/>
                <a:gdLst>
                  <a:gd name="T0" fmla="*/ 7920 w 54"/>
                  <a:gd name="T1" fmla="*/ 172 h 38"/>
                  <a:gd name="T2" fmla="*/ 691 w 54"/>
                  <a:gd name="T3" fmla="*/ 240 h 38"/>
                  <a:gd name="T4" fmla="*/ 1477 w 54"/>
                  <a:gd name="T5" fmla="*/ 0 h 38"/>
                  <a:gd name="T6" fmla="*/ 0 60000 65536"/>
                  <a:gd name="T7" fmla="*/ 0 60000 65536"/>
                  <a:gd name="T8" fmla="*/ 0 60000 65536"/>
                </a:gdLst>
                <a:ahLst/>
                <a:cxnLst>
                  <a:cxn ang="T6">
                    <a:pos x="T0" y="T1"/>
                  </a:cxn>
                  <a:cxn ang="T7">
                    <a:pos x="T2" y="T3"/>
                  </a:cxn>
                  <a:cxn ang="T8">
                    <a:pos x="T4" y="T5"/>
                  </a:cxn>
                </a:cxnLst>
                <a:rect l="0" t="0" r="r" b="b"/>
                <a:pathLst>
                  <a:path w="54" h="38">
                    <a:moveTo>
                      <a:pt x="54" y="23"/>
                    </a:moveTo>
                    <a:cubicBezTo>
                      <a:pt x="54" y="23"/>
                      <a:pt x="9" y="38"/>
                      <a:pt x="5" y="32"/>
                    </a:cubicBezTo>
                    <a:cubicBezTo>
                      <a:pt x="0" y="26"/>
                      <a:pt x="10" y="0"/>
                      <a:pt x="1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2" name="Line 577"/>
              <p:cNvSpPr>
                <a:spLocks noChangeShapeType="1"/>
              </p:cNvSpPr>
              <p:nvPr/>
            </p:nvSpPr>
            <p:spPr bwMode="auto">
              <a:xfrm flipH="1" flipV="1">
                <a:off x="10894336" y="5739640"/>
                <a:ext cx="116757" cy="1236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303" name="Freeform 578"/>
              <p:cNvSpPr>
                <a:spLocks/>
              </p:cNvSpPr>
              <p:nvPr/>
            </p:nvSpPr>
            <p:spPr bwMode="auto">
              <a:xfrm flipH="1">
                <a:off x="11260865" y="5818465"/>
                <a:ext cx="82765" cy="103554"/>
              </a:xfrm>
              <a:custGeom>
                <a:avLst/>
                <a:gdLst>
                  <a:gd name="T0" fmla="*/ 3887 w 24"/>
                  <a:gd name="T1" fmla="*/ 0 h 48"/>
                  <a:gd name="T2" fmla="*/ 152 w 24"/>
                  <a:gd name="T3" fmla="*/ 356 h 48"/>
                  <a:gd name="T4" fmla="*/ 0 60000 65536"/>
                  <a:gd name="T5" fmla="*/ 0 60000 65536"/>
                </a:gdLst>
                <a:ahLst/>
                <a:cxnLst>
                  <a:cxn ang="T4">
                    <a:pos x="T0" y="T1"/>
                  </a:cxn>
                  <a:cxn ang="T5">
                    <a:pos x="T2" y="T3"/>
                  </a:cxn>
                </a:cxnLst>
                <a:rect l="0" t="0" r="r" b="b"/>
                <a:pathLst>
                  <a:path w="24" h="48">
                    <a:moveTo>
                      <a:pt x="24" y="0"/>
                    </a:moveTo>
                    <a:cubicBezTo>
                      <a:pt x="24" y="0"/>
                      <a:pt x="0" y="32"/>
                      <a:pt x="1" y="4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4" name="Freeform 579"/>
              <p:cNvSpPr>
                <a:spLocks/>
              </p:cNvSpPr>
              <p:nvPr/>
            </p:nvSpPr>
            <p:spPr bwMode="auto">
              <a:xfrm flipH="1">
                <a:off x="10875123" y="5401156"/>
                <a:ext cx="48772" cy="26275"/>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5" name="Freeform 580"/>
              <p:cNvSpPr>
                <a:spLocks/>
              </p:cNvSpPr>
              <p:nvPr/>
            </p:nvSpPr>
            <p:spPr bwMode="auto">
              <a:xfrm flipH="1">
                <a:off x="10711072" y="5401156"/>
                <a:ext cx="45816" cy="26275"/>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4106" name="Group 669"/>
            <p:cNvGrpSpPr>
              <a:grpSpLocks/>
            </p:cNvGrpSpPr>
            <p:nvPr/>
          </p:nvGrpSpPr>
          <p:grpSpPr bwMode="auto">
            <a:xfrm>
              <a:off x="611560" y="1340768"/>
              <a:ext cx="1150937" cy="1008062"/>
              <a:chOff x="2971" y="663"/>
              <a:chExt cx="691" cy="816"/>
            </a:xfrm>
          </p:grpSpPr>
          <p:sp>
            <p:nvSpPr>
              <p:cNvPr id="4269" name="Freeform 670"/>
              <p:cNvSpPr>
                <a:spLocks/>
              </p:cNvSpPr>
              <p:nvPr/>
            </p:nvSpPr>
            <p:spPr bwMode="auto">
              <a:xfrm>
                <a:off x="2971" y="1129"/>
                <a:ext cx="691" cy="350"/>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70" name="Freeform 671"/>
              <p:cNvSpPr>
                <a:spLocks/>
              </p:cNvSpPr>
              <p:nvPr/>
            </p:nvSpPr>
            <p:spPr bwMode="auto">
              <a:xfrm>
                <a:off x="3053" y="663"/>
                <a:ext cx="543" cy="365"/>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4271" name="Freeform 672"/>
              <p:cNvSpPr>
                <a:spLocks/>
              </p:cNvSpPr>
              <p:nvPr/>
            </p:nvSpPr>
            <p:spPr bwMode="auto">
              <a:xfrm>
                <a:off x="3070" y="796"/>
                <a:ext cx="523" cy="419"/>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2" name="Freeform 673"/>
              <p:cNvSpPr>
                <a:spLocks/>
              </p:cNvSpPr>
              <p:nvPr/>
            </p:nvSpPr>
            <p:spPr bwMode="auto">
              <a:xfrm>
                <a:off x="3504" y="1079"/>
                <a:ext cx="11" cy="38"/>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3" name="Freeform 674"/>
              <p:cNvSpPr>
                <a:spLocks/>
              </p:cNvSpPr>
              <p:nvPr/>
            </p:nvSpPr>
            <p:spPr bwMode="auto">
              <a:xfrm>
                <a:off x="3531" y="991"/>
                <a:ext cx="33" cy="83"/>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4" name="Freeform 675"/>
              <p:cNvSpPr>
                <a:spLocks/>
              </p:cNvSpPr>
              <p:nvPr/>
            </p:nvSpPr>
            <p:spPr bwMode="auto">
              <a:xfrm>
                <a:off x="3193" y="881"/>
                <a:ext cx="63" cy="51"/>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5" name="Freeform 676"/>
              <p:cNvSpPr>
                <a:spLocks/>
              </p:cNvSpPr>
              <p:nvPr/>
            </p:nvSpPr>
            <p:spPr bwMode="auto">
              <a:xfrm>
                <a:off x="3277" y="893"/>
                <a:ext cx="47" cy="37"/>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6" name="Oval 677"/>
              <p:cNvSpPr>
                <a:spLocks noChangeArrowheads="1"/>
              </p:cNvSpPr>
              <p:nvPr/>
            </p:nvSpPr>
            <p:spPr bwMode="auto">
              <a:xfrm>
                <a:off x="3238" y="949"/>
                <a:ext cx="18"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7" name="Oval 678"/>
              <p:cNvSpPr>
                <a:spLocks noChangeArrowheads="1"/>
              </p:cNvSpPr>
              <p:nvPr/>
            </p:nvSpPr>
            <p:spPr bwMode="auto">
              <a:xfrm>
                <a:off x="3272" y="949"/>
                <a:ext cx="14"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8" name="Freeform 679"/>
              <p:cNvSpPr>
                <a:spLocks/>
              </p:cNvSpPr>
              <p:nvPr/>
            </p:nvSpPr>
            <p:spPr bwMode="auto">
              <a:xfrm>
                <a:off x="3200" y="1193"/>
                <a:ext cx="105" cy="65"/>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9" name="Freeform 680"/>
              <p:cNvSpPr>
                <a:spLocks/>
              </p:cNvSpPr>
              <p:nvPr/>
            </p:nvSpPr>
            <p:spPr bwMode="auto">
              <a:xfrm>
                <a:off x="3142" y="1180"/>
                <a:ext cx="74" cy="5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0" name="Freeform 681"/>
              <p:cNvSpPr>
                <a:spLocks/>
              </p:cNvSpPr>
              <p:nvPr/>
            </p:nvSpPr>
            <p:spPr bwMode="auto">
              <a:xfrm>
                <a:off x="3286" y="1197"/>
                <a:ext cx="109" cy="55"/>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1" name="Freeform 682"/>
              <p:cNvSpPr>
                <a:spLocks/>
              </p:cNvSpPr>
              <p:nvPr/>
            </p:nvSpPr>
            <p:spPr bwMode="auto">
              <a:xfrm>
                <a:off x="3309" y="1297"/>
                <a:ext cx="65" cy="52"/>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2" name="Freeform 683"/>
              <p:cNvSpPr>
                <a:spLocks/>
              </p:cNvSpPr>
              <p:nvPr/>
            </p:nvSpPr>
            <p:spPr bwMode="auto">
              <a:xfrm>
                <a:off x="3065" y="1226"/>
                <a:ext cx="133" cy="75"/>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3" name="Freeform 684"/>
              <p:cNvSpPr>
                <a:spLocks/>
              </p:cNvSpPr>
              <p:nvPr/>
            </p:nvSpPr>
            <p:spPr bwMode="auto">
              <a:xfrm>
                <a:off x="3086" y="1271"/>
                <a:ext cx="288" cy="171"/>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4" name="Freeform 685"/>
              <p:cNvSpPr>
                <a:spLocks/>
              </p:cNvSpPr>
              <p:nvPr/>
            </p:nvSpPr>
            <p:spPr bwMode="auto">
              <a:xfrm>
                <a:off x="3446" y="1245"/>
                <a:ext cx="69" cy="21"/>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5" name="Freeform 686"/>
              <p:cNvSpPr>
                <a:spLocks/>
              </p:cNvSpPr>
              <p:nvPr/>
            </p:nvSpPr>
            <p:spPr bwMode="auto">
              <a:xfrm>
                <a:off x="3374" y="1281"/>
                <a:ext cx="163" cy="3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6" name="Freeform 687"/>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7" name="Freeform 688"/>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8" name="Freeform 689"/>
              <p:cNvSpPr>
                <a:spLocks/>
              </p:cNvSpPr>
              <p:nvPr/>
            </p:nvSpPr>
            <p:spPr bwMode="auto">
              <a:xfrm>
                <a:off x="3152" y="1023"/>
                <a:ext cx="227" cy="131"/>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grpSp>
          <p:nvGrpSpPr>
            <p:cNvPr id="4109" name="Group 850"/>
            <p:cNvGrpSpPr>
              <a:grpSpLocks/>
            </p:cNvGrpSpPr>
            <p:nvPr/>
          </p:nvGrpSpPr>
          <p:grpSpPr bwMode="auto">
            <a:xfrm flipH="1">
              <a:off x="323131" y="2348880"/>
              <a:ext cx="1152525" cy="1008062"/>
              <a:chOff x="657" y="1483"/>
              <a:chExt cx="480" cy="566"/>
            </a:xfrm>
          </p:grpSpPr>
          <p:sp>
            <p:nvSpPr>
              <p:cNvPr id="4204" name="Freeform 851"/>
              <p:cNvSpPr>
                <a:spLocks/>
              </p:cNvSpPr>
              <p:nvPr/>
            </p:nvSpPr>
            <p:spPr bwMode="auto">
              <a:xfrm flipH="1">
                <a:off x="657" y="1808"/>
                <a:ext cx="433" cy="241"/>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05" name="Line 852"/>
              <p:cNvSpPr>
                <a:spLocks noChangeShapeType="1"/>
              </p:cNvSpPr>
              <p:nvPr/>
            </p:nvSpPr>
            <p:spPr bwMode="auto">
              <a:xfrm flipH="1">
                <a:off x="725" y="1962"/>
                <a:ext cx="11" cy="8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06" name="Freeform 853"/>
              <p:cNvSpPr>
                <a:spLocks/>
              </p:cNvSpPr>
              <p:nvPr/>
            </p:nvSpPr>
            <p:spPr bwMode="auto">
              <a:xfrm flipH="1">
                <a:off x="952" y="1953"/>
                <a:ext cx="19" cy="26"/>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7" name="Freeform 854"/>
              <p:cNvSpPr>
                <a:spLocks/>
              </p:cNvSpPr>
              <p:nvPr/>
            </p:nvSpPr>
            <p:spPr bwMode="auto">
              <a:xfrm flipH="1">
                <a:off x="859" y="1886"/>
                <a:ext cx="59" cy="5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8" name="Freeform 855"/>
              <p:cNvSpPr>
                <a:spLocks/>
              </p:cNvSpPr>
              <p:nvPr/>
            </p:nvSpPr>
            <p:spPr bwMode="auto">
              <a:xfrm flipH="1">
                <a:off x="761" y="1875"/>
                <a:ext cx="60" cy="69"/>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9" name="Freeform 856"/>
              <p:cNvSpPr>
                <a:spLocks/>
              </p:cNvSpPr>
              <p:nvPr/>
            </p:nvSpPr>
            <p:spPr bwMode="auto">
              <a:xfrm flipH="1">
                <a:off x="954" y="1835"/>
                <a:ext cx="12" cy="4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0" name="Freeform 857"/>
              <p:cNvSpPr>
                <a:spLocks/>
              </p:cNvSpPr>
              <p:nvPr/>
            </p:nvSpPr>
            <p:spPr bwMode="auto">
              <a:xfrm flipH="1">
                <a:off x="806" y="1892"/>
                <a:ext cx="66" cy="6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1" name="Freeform 858"/>
              <p:cNvSpPr>
                <a:spLocks/>
              </p:cNvSpPr>
              <p:nvPr/>
            </p:nvSpPr>
            <p:spPr bwMode="auto">
              <a:xfrm flipH="1">
                <a:off x="667" y="1483"/>
                <a:ext cx="369" cy="283"/>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4212" name="Freeform 859"/>
              <p:cNvSpPr>
                <a:spLocks/>
              </p:cNvSpPr>
              <p:nvPr/>
            </p:nvSpPr>
            <p:spPr bwMode="auto">
              <a:xfrm flipH="1">
                <a:off x="714" y="1540"/>
                <a:ext cx="269" cy="36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4213" name="Freeform 860"/>
              <p:cNvSpPr>
                <a:spLocks/>
              </p:cNvSpPr>
              <p:nvPr/>
            </p:nvSpPr>
            <p:spPr bwMode="auto">
              <a:xfrm flipH="1">
                <a:off x="682" y="1648"/>
                <a:ext cx="50" cy="110"/>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4" name="Freeform 861"/>
              <p:cNvSpPr>
                <a:spLocks/>
              </p:cNvSpPr>
              <p:nvPr/>
            </p:nvSpPr>
            <p:spPr bwMode="auto">
              <a:xfrm flipH="1">
                <a:off x="974" y="1654"/>
                <a:ext cx="51" cy="10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5" name="Freeform 862"/>
              <p:cNvSpPr>
                <a:spLocks/>
              </p:cNvSpPr>
              <p:nvPr/>
            </p:nvSpPr>
            <p:spPr bwMode="auto">
              <a:xfrm flipH="1">
                <a:off x="853" y="1616"/>
                <a:ext cx="73" cy="6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6" name="Line 863"/>
              <p:cNvSpPr>
                <a:spLocks noChangeShapeType="1"/>
              </p:cNvSpPr>
              <p:nvPr/>
            </p:nvSpPr>
            <p:spPr bwMode="auto">
              <a:xfrm flipH="1" flipV="1">
                <a:off x="816" y="1613"/>
                <a:ext cx="27" cy="6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17" name="Oval 864"/>
              <p:cNvSpPr>
                <a:spLocks noChangeArrowheads="1"/>
              </p:cNvSpPr>
              <p:nvPr/>
            </p:nvSpPr>
            <p:spPr bwMode="auto">
              <a:xfrm flipH="1">
                <a:off x="855" y="1648"/>
                <a:ext cx="28" cy="5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8" name="Oval 865"/>
              <p:cNvSpPr>
                <a:spLocks noChangeArrowheads="1"/>
              </p:cNvSpPr>
              <p:nvPr/>
            </p:nvSpPr>
            <p:spPr bwMode="auto">
              <a:xfrm flipH="1">
                <a:off x="812" y="1652"/>
                <a:ext cx="25" cy="5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9" name="Freeform 866"/>
              <p:cNvSpPr>
                <a:spLocks/>
              </p:cNvSpPr>
              <p:nvPr/>
            </p:nvSpPr>
            <p:spPr bwMode="auto">
              <a:xfrm flipH="1">
                <a:off x="698" y="1673"/>
                <a:ext cx="15" cy="62"/>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0" name="Freeform 867"/>
              <p:cNvSpPr>
                <a:spLocks/>
              </p:cNvSpPr>
              <p:nvPr/>
            </p:nvSpPr>
            <p:spPr bwMode="auto">
              <a:xfrm flipH="1">
                <a:off x="996" y="1690"/>
                <a:ext cx="12" cy="52"/>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1" name="Freeform 868"/>
              <p:cNvSpPr>
                <a:spLocks/>
              </p:cNvSpPr>
              <p:nvPr/>
            </p:nvSpPr>
            <p:spPr bwMode="auto">
              <a:xfrm flipH="1">
                <a:off x="971" y="1725"/>
                <a:ext cx="166" cy="16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2" name="Freeform 869"/>
              <p:cNvSpPr>
                <a:spLocks/>
              </p:cNvSpPr>
              <p:nvPr/>
            </p:nvSpPr>
            <p:spPr bwMode="auto">
              <a:xfrm flipH="1">
                <a:off x="1011" y="1694"/>
                <a:ext cx="52" cy="4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3" name="Freeform 870"/>
              <p:cNvSpPr>
                <a:spLocks/>
              </p:cNvSpPr>
              <p:nvPr/>
            </p:nvSpPr>
            <p:spPr bwMode="auto">
              <a:xfrm flipH="1">
                <a:off x="986" y="1783"/>
                <a:ext cx="14" cy="3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4" name="Freeform 871"/>
              <p:cNvSpPr>
                <a:spLocks/>
              </p:cNvSpPr>
              <p:nvPr/>
            </p:nvSpPr>
            <p:spPr bwMode="auto">
              <a:xfrm flipH="1">
                <a:off x="993" y="1804"/>
                <a:ext cx="13" cy="30"/>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5" name="Freeform 872"/>
              <p:cNvSpPr>
                <a:spLocks/>
              </p:cNvSpPr>
              <p:nvPr/>
            </p:nvSpPr>
            <p:spPr bwMode="auto">
              <a:xfrm flipH="1">
                <a:off x="1002" y="1818"/>
                <a:ext cx="9" cy="29"/>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6" name="Freeform 873"/>
              <p:cNvSpPr>
                <a:spLocks/>
              </p:cNvSpPr>
              <p:nvPr/>
            </p:nvSpPr>
            <p:spPr bwMode="auto">
              <a:xfrm flipH="1">
                <a:off x="1021" y="1823"/>
                <a:ext cx="47" cy="41"/>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7" name="Freeform 874"/>
              <p:cNvSpPr>
                <a:spLocks/>
              </p:cNvSpPr>
              <p:nvPr/>
            </p:nvSpPr>
            <p:spPr bwMode="auto">
              <a:xfrm flipH="1">
                <a:off x="1017" y="1752"/>
                <a:ext cx="35" cy="49"/>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8" name="Freeform 875"/>
              <p:cNvSpPr>
                <a:spLocks/>
              </p:cNvSpPr>
              <p:nvPr/>
            </p:nvSpPr>
            <p:spPr bwMode="auto">
              <a:xfrm flipH="1">
                <a:off x="792" y="1765"/>
                <a:ext cx="113" cy="9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sp>
          <p:nvSpPr>
            <p:cNvPr id="4110" name="Text Box 876"/>
            <p:cNvSpPr txBox="1">
              <a:spLocks noChangeArrowheads="1"/>
            </p:cNvSpPr>
            <p:nvPr/>
          </p:nvSpPr>
          <p:spPr bwMode="auto">
            <a:xfrm>
              <a:off x="1943381" y="5692502"/>
              <a:ext cx="71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谷野</a:t>
              </a:r>
            </a:p>
          </p:txBody>
        </p:sp>
        <p:sp>
          <p:nvSpPr>
            <p:cNvPr id="4111" name="Text Box 877"/>
            <p:cNvSpPr txBox="1">
              <a:spLocks noChangeArrowheads="1"/>
            </p:cNvSpPr>
            <p:nvPr/>
          </p:nvSpPr>
          <p:spPr bwMode="auto">
            <a:xfrm>
              <a:off x="4366248" y="525068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芦木</a:t>
              </a:r>
              <a:endParaRPr lang="ja-JP" altLang="en-US" sz="1600" dirty="0"/>
            </a:p>
          </p:txBody>
        </p:sp>
        <p:grpSp>
          <p:nvGrpSpPr>
            <p:cNvPr id="9" name="グループ化 8"/>
            <p:cNvGrpSpPr/>
            <p:nvPr/>
          </p:nvGrpSpPr>
          <p:grpSpPr>
            <a:xfrm>
              <a:off x="3923928" y="4052008"/>
              <a:ext cx="1046306" cy="1177192"/>
              <a:chOff x="-1580903" y="458990"/>
              <a:chExt cx="1229424" cy="1468675"/>
            </a:xfrm>
          </p:grpSpPr>
          <p:sp>
            <p:nvSpPr>
              <p:cNvPr id="4258" name="Freeform 742"/>
              <p:cNvSpPr>
                <a:spLocks/>
              </p:cNvSpPr>
              <p:nvPr/>
            </p:nvSpPr>
            <p:spPr bwMode="auto">
              <a:xfrm>
                <a:off x="-1497088" y="946664"/>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4259" name="Freeform 743"/>
              <p:cNvSpPr>
                <a:spLocks/>
              </p:cNvSpPr>
              <p:nvPr/>
            </p:nvSpPr>
            <p:spPr bwMode="auto">
              <a:xfrm>
                <a:off x="-1045037" y="1553075"/>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0" name="Freeform 744"/>
              <p:cNvSpPr>
                <a:spLocks/>
              </p:cNvSpPr>
              <p:nvPr/>
            </p:nvSpPr>
            <p:spPr bwMode="auto">
              <a:xfrm>
                <a:off x="-1145340" y="1548834"/>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1" name="Freeform 745"/>
              <p:cNvSpPr>
                <a:spLocks/>
              </p:cNvSpPr>
              <p:nvPr/>
            </p:nvSpPr>
            <p:spPr bwMode="auto">
              <a:xfrm>
                <a:off x="-961223" y="1596895"/>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2" name="Freeform 746"/>
              <p:cNvSpPr>
                <a:spLocks/>
              </p:cNvSpPr>
              <p:nvPr/>
            </p:nvSpPr>
            <p:spPr bwMode="auto">
              <a:xfrm>
                <a:off x="-1233277" y="1577105"/>
                <a:ext cx="75571" cy="40993"/>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3" name="Freeform 747"/>
              <p:cNvSpPr>
                <a:spLocks/>
              </p:cNvSpPr>
              <p:nvPr/>
            </p:nvSpPr>
            <p:spPr bwMode="auto">
              <a:xfrm>
                <a:off x="-1580903" y="458990"/>
                <a:ext cx="425944" cy="56824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4" name="Line 748"/>
              <p:cNvSpPr>
                <a:spLocks noChangeShapeType="1"/>
              </p:cNvSpPr>
              <p:nvPr/>
            </p:nvSpPr>
            <p:spPr bwMode="auto">
              <a:xfrm>
                <a:off x="-1469608" y="952318"/>
                <a:ext cx="0" cy="1414"/>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65" name="Freeform 749"/>
              <p:cNvSpPr>
                <a:spLocks/>
              </p:cNvSpPr>
              <p:nvPr/>
            </p:nvSpPr>
            <p:spPr bwMode="auto">
              <a:xfrm>
                <a:off x="-1378923" y="741699"/>
                <a:ext cx="97555" cy="1512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6" name="Freeform 750"/>
              <p:cNvSpPr>
                <a:spLocks/>
              </p:cNvSpPr>
              <p:nvPr/>
            </p:nvSpPr>
            <p:spPr bwMode="auto">
              <a:xfrm>
                <a:off x="-1290986" y="522600"/>
                <a:ext cx="101677" cy="131460"/>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7" name="Freeform 751"/>
              <p:cNvSpPr>
                <a:spLocks/>
              </p:cNvSpPr>
              <p:nvPr/>
            </p:nvSpPr>
            <p:spPr bwMode="auto">
              <a:xfrm>
                <a:off x="-1334954" y="566420"/>
                <a:ext cx="131905" cy="2445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8" name="Line 752"/>
              <p:cNvSpPr>
                <a:spLocks noChangeShapeType="1"/>
              </p:cNvSpPr>
              <p:nvPr/>
            </p:nvSpPr>
            <p:spPr bwMode="auto">
              <a:xfrm flipH="1">
                <a:off x="-1361061" y="727564"/>
                <a:ext cx="26106" cy="2403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51" name="Freeform 696"/>
              <p:cNvSpPr>
                <a:spLocks/>
              </p:cNvSpPr>
              <p:nvPr/>
            </p:nvSpPr>
            <p:spPr bwMode="auto">
              <a:xfrm>
                <a:off x="-1335566" y="689397"/>
                <a:ext cx="984087" cy="8403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4252" name="Freeform 697"/>
              <p:cNvSpPr>
                <a:spLocks/>
              </p:cNvSpPr>
              <p:nvPr/>
            </p:nvSpPr>
            <p:spPr bwMode="auto">
              <a:xfrm>
                <a:off x="-1205839" y="842180"/>
                <a:ext cx="680081" cy="7448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253" name="Freeform 698"/>
              <p:cNvSpPr>
                <a:spLocks/>
              </p:cNvSpPr>
              <p:nvPr/>
            </p:nvSpPr>
            <p:spPr bwMode="auto">
              <a:xfrm>
                <a:off x="-1110183" y="1149338"/>
                <a:ext cx="470422" cy="23872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254" name="Freeform 699"/>
              <p:cNvSpPr>
                <a:spLocks/>
              </p:cNvSpPr>
              <p:nvPr/>
            </p:nvSpPr>
            <p:spPr bwMode="auto">
              <a:xfrm>
                <a:off x="-1070871" y="1025202"/>
                <a:ext cx="93036" cy="60477"/>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5" name="Freeform 700"/>
              <p:cNvSpPr>
                <a:spLocks/>
              </p:cNvSpPr>
              <p:nvPr/>
            </p:nvSpPr>
            <p:spPr bwMode="auto">
              <a:xfrm>
                <a:off x="-879558" y="1010879"/>
                <a:ext cx="103519" cy="6206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6" name="Freeform 701"/>
              <p:cNvSpPr>
                <a:spLocks/>
              </p:cNvSpPr>
              <p:nvPr/>
            </p:nvSpPr>
            <p:spPr bwMode="auto">
              <a:xfrm>
                <a:off x="-866454" y="931304"/>
                <a:ext cx="116623" cy="827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7" name="Freeform 702"/>
              <p:cNvSpPr>
                <a:spLocks/>
              </p:cNvSpPr>
              <p:nvPr/>
            </p:nvSpPr>
            <p:spPr bwMode="auto">
              <a:xfrm>
                <a:off x="-1091837" y="955176"/>
                <a:ext cx="112692" cy="60477"/>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4" name="Text Box 881"/>
            <p:cNvSpPr txBox="1">
              <a:spLocks noChangeArrowheads="1"/>
            </p:cNvSpPr>
            <p:nvPr/>
          </p:nvSpPr>
          <p:spPr bwMode="auto">
            <a:xfrm>
              <a:off x="1332582" y="2348880"/>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毛利</a:t>
              </a:r>
            </a:p>
          </p:txBody>
        </p:sp>
        <p:sp>
          <p:nvSpPr>
            <p:cNvPr id="4115" name="Text Box 882"/>
            <p:cNvSpPr txBox="1">
              <a:spLocks noChangeArrowheads="1"/>
            </p:cNvSpPr>
            <p:nvPr/>
          </p:nvSpPr>
          <p:spPr bwMode="auto">
            <a:xfrm>
              <a:off x="1979712" y="3956546"/>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内藤</a:t>
              </a:r>
            </a:p>
          </p:txBody>
        </p:sp>
        <p:sp>
          <p:nvSpPr>
            <p:cNvPr id="4116" name="Text Box 885"/>
            <p:cNvSpPr txBox="1">
              <a:spLocks noChangeArrowheads="1"/>
            </p:cNvSpPr>
            <p:nvPr/>
          </p:nvSpPr>
          <p:spPr bwMode="auto">
            <a:xfrm>
              <a:off x="4716512" y="3956546"/>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佐原</a:t>
              </a:r>
              <a:endParaRPr lang="ja-JP" altLang="en-US" sz="1600" dirty="0"/>
            </a:p>
          </p:txBody>
        </p:sp>
        <p:grpSp>
          <p:nvGrpSpPr>
            <p:cNvPr id="3" name="グループ化 2"/>
            <p:cNvGrpSpPr/>
            <p:nvPr/>
          </p:nvGrpSpPr>
          <p:grpSpPr>
            <a:xfrm>
              <a:off x="539552" y="4797152"/>
              <a:ext cx="1150938" cy="936626"/>
              <a:chOff x="-2244444" y="5687038"/>
              <a:chExt cx="1150938" cy="936626"/>
            </a:xfrm>
          </p:grpSpPr>
          <p:sp>
            <p:nvSpPr>
              <p:cNvPr id="4160"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61"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2"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163"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4"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5"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6"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167"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8"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169"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170"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1"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2"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3"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4"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5"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6"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7"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8"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9"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4124" name="Text Box 878"/>
            <p:cNvSpPr txBox="1">
              <a:spLocks noChangeArrowheads="1"/>
            </p:cNvSpPr>
            <p:nvPr/>
          </p:nvSpPr>
          <p:spPr bwMode="auto">
            <a:xfrm>
              <a:off x="755576" y="5684738"/>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辻</a:t>
              </a:r>
            </a:p>
          </p:txBody>
        </p:sp>
        <p:sp>
          <p:nvSpPr>
            <p:cNvPr id="4125" name="Text Box 883"/>
            <p:cNvSpPr txBox="1">
              <a:spLocks noChangeArrowheads="1"/>
            </p:cNvSpPr>
            <p:nvPr/>
          </p:nvSpPr>
          <p:spPr bwMode="auto">
            <a:xfrm>
              <a:off x="2124671" y="2298358"/>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木村</a:t>
              </a:r>
            </a:p>
          </p:txBody>
        </p:sp>
        <p:sp>
          <p:nvSpPr>
            <p:cNvPr id="4126" name="Text Box 884"/>
            <p:cNvSpPr txBox="1">
              <a:spLocks noChangeArrowheads="1"/>
            </p:cNvSpPr>
            <p:nvPr/>
          </p:nvSpPr>
          <p:spPr bwMode="auto">
            <a:xfrm>
              <a:off x="539552" y="458112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鈴木</a:t>
              </a:r>
              <a:endParaRPr lang="ja-JP" altLang="en-US" sz="1600" dirty="0"/>
            </a:p>
          </p:txBody>
        </p:sp>
        <p:grpSp>
          <p:nvGrpSpPr>
            <p:cNvPr id="8" name="グループ化 7"/>
            <p:cNvGrpSpPr/>
            <p:nvPr/>
          </p:nvGrpSpPr>
          <p:grpSpPr>
            <a:xfrm>
              <a:off x="3328598" y="1268760"/>
              <a:ext cx="1171394" cy="1032144"/>
              <a:chOff x="9972600" y="1701896"/>
              <a:chExt cx="1227652" cy="1377341"/>
            </a:xfrm>
          </p:grpSpPr>
          <p:sp>
            <p:nvSpPr>
              <p:cNvPr id="286" name="Freeform 696"/>
              <p:cNvSpPr>
                <a:spLocks/>
              </p:cNvSpPr>
              <p:nvPr/>
            </p:nvSpPr>
            <p:spPr bwMode="auto">
              <a:xfrm rot="21236550" flipH="1">
                <a:off x="9975675" y="1701896"/>
                <a:ext cx="915574" cy="793043"/>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39" name="Freeform 1376"/>
              <p:cNvSpPr>
                <a:spLocks/>
              </p:cNvSpPr>
              <p:nvPr/>
            </p:nvSpPr>
            <p:spPr bwMode="auto">
              <a:xfrm rot="19109818" flipH="1">
                <a:off x="10835218" y="2094193"/>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40" name="Freeform 1362"/>
              <p:cNvSpPr>
                <a:spLocks/>
              </p:cNvSpPr>
              <p:nvPr/>
            </p:nvSpPr>
            <p:spPr bwMode="auto">
              <a:xfrm rot="19109818" flipH="1">
                <a:off x="10507593" y="2449556"/>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42" name="Freeform 1373"/>
              <p:cNvSpPr>
                <a:spLocks/>
              </p:cNvSpPr>
              <p:nvPr/>
            </p:nvSpPr>
            <p:spPr bwMode="auto">
              <a:xfrm rot="19109818" flipH="1">
                <a:off x="10641785" y="2573491"/>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4" name="Freeform 1375"/>
              <p:cNvSpPr>
                <a:spLocks/>
              </p:cNvSpPr>
              <p:nvPr/>
            </p:nvSpPr>
            <p:spPr bwMode="auto">
              <a:xfrm rot="19109818" flipH="1">
                <a:off x="10886581" y="2563789"/>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Freeform 1377"/>
              <p:cNvSpPr>
                <a:spLocks/>
              </p:cNvSpPr>
              <p:nvPr/>
            </p:nvSpPr>
            <p:spPr bwMode="auto">
              <a:xfrm rot="19109818" flipH="1">
                <a:off x="11043703" y="2218435"/>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 name="Freeform 1378"/>
              <p:cNvSpPr>
                <a:spLocks/>
              </p:cNvSpPr>
              <p:nvPr/>
            </p:nvSpPr>
            <p:spPr bwMode="auto">
              <a:xfrm rot="19109818" flipH="1">
                <a:off x="10963662" y="219980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7" name="Line 1379"/>
              <p:cNvSpPr>
                <a:spLocks noChangeShapeType="1"/>
              </p:cNvSpPr>
              <p:nvPr/>
            </p:nvSpPr>
            <p:spPr bwMode="auto">
              <a:xfrm rot="19109818">
                <a:off x="11030231" y="2263902"/>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3" name="Freeform 1192"/>
              <p:cNvSpPr>
                <a:spLocks/>
              </p:cNvSpPr>
              <p:nvPr/>
            </p:nvSpPr>
            <p:spPr bwMode="auto">
              <a:xfrm>
                <a:off x="9972600" y="2634427"/>
                <a:ext cx="906193" cy="444810"/>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4" name="Freeform 1203"/>
              <p:cNvSpPr>
                <a:spLocks/>
              </p:cNvSpPr>
              <p:nvPr/>
            </p:nvSpPr>
            <p:spPr bwMode="auto">
              <a:xfrm>
                <a:off x="10380488" y="2670121"/>
                <a:ext cx="138641" cy="219659"/>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295" name="Freeform 1204"/>
              <p:cNvSpPr>
                <a:spLocks/>
              </p:cNvSpPr>
              <p:nvPr/>
            </p:nvSpPr>
            <p:spPr bwMode="auto">
              <a:xfrm>
                <a:off x="10332265" y="2705817"/>
                <a:ext cx="116539" cy="225151"/>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solidFill>
                <a:srgbClr val="CCECFF"/>
              </a:solidFill>
              <a:ln w="17463" cap="rnd">
                <a:solidFill>
                  <a:srgbClr val="000000"/>
                </a:solidFill>
                <a:prstDash val="solid"/>
                <a:round/>
                <a:headEnd/>
                <a:tailEnd/>
              </a:ln>
              <a:extLst/>
            </p:spPr>
            <p:txBody>
              <a:bodyPr/>
              <a:lstStyle/>
              <a:p>
                <a:endParaRPr lang="ja-JP" altLang="en-US"/>
              </a:p>
            </p:txBody>
          </p:sp>
          <p:sp>
            <p:nvSpPr>
              <p:cNvPr id="296" name="Freeform 1205"/>
              <p:cNvSpPr>
                <a:spLocks/>
              </p:cNvSpPr>
              <p:nvPr/>
            </p:nvSpPr>
            <p:spPr bwMode="auto">
              <a:xfrm>
                <a:off x="10507074" y="2664629"/>
                <a:ext cx="106492" cy="189457"/>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solidFill>
                <a:srgbClr val="CCECFF"/>
              </a:solidFill>
              <a:ln w="17463" cap="rnd">
                <a:solidFill>
                  <a:srgbClr val="000000"/>
                </a:solidFill>
                <a:prstDash val="solid"/>
                <a:round/>
                <a:headEnd/>
                <a:tailEnd/>
              </a:ln>
              <a:extLst/>
            </p:spPr>
            <p:txBody>
              <a:bodyPr/>
              <a:lstStyle/>
              <a:p>
                <a:endParaRPr lang="ja-JP" altLang="en-US"/>
              </a:p>
            </p:txBody>
          </p:sp>
          <p:sp>
            <p:nvSpPr>
              <p:cNvPr id="297" name="Freeform 1206"/>
              <p:cNvSpPr>
                <a:spLocks/>
              </p:cNvSpPr>
              <p:nvPr/>
            </p:nvSpPr>
            <p:spPr bwMode="auto">
              <a:xfrm>
                <a:off x="10675854" y="2925476"/>
                <a:ext cx="42195" cy="118068"/>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solidFill>
                <a:srgbClr val="CCFFFF"/>
              </a:solidFill>
              <a:ln w="17463" cap="rnd">
                <a:solidFill>
                  <a:srgbClr val="000000"/>
                </a:solidFill>
                <a:prstDash val="solid"/>
                <a:round/>
                <a:headEnd/>
                <a:tailEnd/>
              </a:ln>
              <a:extLst/>
            </p:spPr>
            <p:txBody>
              <a:bodyPr/>
              <a:lstStyle/>
              <a:p>
                <a:endParaRPr lang="ja-JP" altLang="en-US"/>
              </a:p>
            </p:txBody>
          </p:sp>
          <p:sp>
            <p:nvSpPr>
              <p:cNvPr id="287" name="Freeform 697"/>
              <p:cNvSpPr>
                <a:spLocks/>
              </p:cNvSpPr>
              <p:nvPr/>
            </p:nvSpPr>
            <p:spPr bwMode="auto">
              <a:xfrm rot="21236550" flipH="1">
                <a:off x="10161719" y="2078516"/>
                <a:ext cx="632734" cy="70292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88" name="Freeform 698"/>
              <p:cNvSpPr>
                <a:spLocks/>
              </p:cNvSpPr>
              <p:nvPr/>
            </p:nvSpPr>
            <p:spPr bwMode="auto">
              <a:xfrm rot="21236550" flipH="1">
                <a:off x="10283875" y="2468503"/>
                <a:ext cx="437671" cy="22529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89" name="Freeform 699"/>
              <p:cNvSpPr>
                <a:spLocks/>
              </p:cNvSpPr>
              <p:nvPr/>
            </p:nvSpPr>
            <p:spPr bwMode="auto">
              <a:xfrm rot="21236550" flipH="1">
                <a:off x="10565647" y="2236515"/>
                <a:ext cx="86560" cy="57076"/>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0" name="Freeform 700"/>
              <p:cNvSpPr>
                <a:spLocks/>
              </p:cNvSpPr>
              <p:nvPr/>
            </p:nvSpPr>
            <p:spPr bwMode="auto">
              <a:xfrm rot="21236550" flipH="1">
                <a:off x="10377576" y="2242368"/>
                <a:ext cx="96312" cy="58577"/>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701"/>
              <p:cNvSpPr>
                <a:spLocks/>
              </p:cNvSpPr>
              <p:nvPr/>
            </p:nvSpPr>
            <p:spPr bwMode="auto">
              <a:xfrm rot="21236550" flipH="1">
                <a:off x="10346399" y="2169563"/>
                <a:ext cx="108503" cy="7810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702"/>
              <p:cNvSpPr>
                <a:spLocks/>
              </p:cNvSpPr>
              <p:nvPr/>
            </p:nvSpPr>
            <p:spPr bwMode="auto">
              <a:xfrm rot="21236550" flipH="1">
                <a:off x="10559835" y="2169706"/>
                <a:ext cx="104846" cy="5707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7" name="グループ化 6"/>
            <p:cNvGrpSpPr/>
            <p:nvPr/>
          </p:nvGrpSpPr>
          <p:grpSpPr>
            <a:xfrm>
              <a:off x="4355740" y="1535632"/>
              <a:ext cx="967380" cy="1243357"/>
              <a:chOff x="4355740" y="1535632"/>
              <a:chExt cx="967380" cy="1243357"/>
            </a:xfrm>
          </p:grpSpPr>
          <p:grpSp>
            <p:nvGrpSpPr>
              <p:cNvPr id="6" name="グループ化 5"/>
              <p:cNvGrpSpPr/>
              <p:nvPr/>
            </p:nvGrpSpPr>
            <p:grpSpPr>
              <a:xfrm>
                <a:off x="4355740" y="1535632"/>
                <a:ext cx="967380" cy="1243357"/>
                <a:chOff x="10155339" y="1412776"/>
                <a:chExt cx="967380" cy="1243357"/>
              </a:xfrm>
            </p:grpSpPr>
            <p:sp>
              <p:nvSpPr>
                <p:cNvPr id="331" name="Freeform 1180"/>
                <p:cNvSpPr>
                  <a:spLocks/>
                </p:cNvSpPr>
                <p:nvPr/>
              </p:nvSpPr>
              <p:spPr bwMode="auto">
                <a:xfrm>
                  <a:off x="10155339" y="2084130"/>
                  <a:ext cx="967380" cy="572003"/>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32" name="Freeform 1181"/>
                <p:cNvSpPr>
                  <a:spLocks/>
                </p:cNvSpPr>
                <p:nvPr/>
              </p:nvSpPr>
              <p:spPr bwMode="auto">
                <a:xfrm>
                  <a:off x="10693969" y="2128735"/>
                  <a:ext cx="94799" cy="238772"/>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3" name="Freeform 1182"/>
                <p:cNvSpPr>
                  <a:spLocks/>
                </p:cNvSpPr>
                <p:nvPr/>
              </p:nvSpPr>
              <p:spPr bwMode="auto">
                <a:xfrm>
                  <a:off x="10581934" y="2170717"/>
                  <a:ext cx="112035" cy="18629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1183"/>
                <p:cNvSpPr>
                  <a:spLocks/>
                </p:cNvSpPr>
                <p:nvPr/>
              </p:nvSpPr>
              <p:spPr bwMode="auto">
                <a:xfrm>
                  <a:off x="10728442" y="2141855"/>
                  <a:ext cx="133580" cy="225652"/>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Freeform 1184"/>
                <p:cNvSpPr>
                  <a:spLocks/>
                </p:cNvSpPr>
                <p:nvPr/>
              </p:nvSpPr>
              <p:spPr bwMode="auto">
                <a:xfrm>
                  <a:off x="10536690" y="2559049"/>
                  <a:ext cx="60327" cy="97084"/>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Line 1185"/>
                <p:cNvSpPr>
                  <a:spLocks noChangeShapeType="1"/>
                </p:cNvSpPr>
                <p:nvPr/>
              </p:nvSpPr>
              <p:spPr bwMode="auto">
                <a:xfrm>
                  <a:off x="10444045" y="2241562"/>
                  <a:ext cx="73254" cy="7609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 name="Line 1186"/>
                <p:cNvSpPr>
                  <a:spLocks noChangeShapeType="1"/>
                </p:cNvSpPr>
                <p:nvPr/>
              </p:nvSpPr>
              <p:spPr bwMode="auto">
                <a:xfrm>
                  <a:off x="10355710" y="227042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 name="Freeform 1188"/>
                <p:cNvSpPr>
                  <a:spLocks/>
                </p:cNvSpPr>
                <p:nvPr/>
              </p:nvSpPr>
              <p:spPr bwMode="auto">
                <a:xfrm>
                  <a:off x="10284610" y="2270424"/>
                  <a:ext cx="75408" cy="125946"/>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696"/>
                <p:cNvSpPr>
                  <a:spLocks/>
                </p:cNvSpPr>
                <p:nvPr/>
              </p:nvSpPr>
              <p:spPr bwMode="auto">
                <a:xfrm>
                  <a:off x="10317138" y="1412776"/>
                  <a:ext cx="800769" cy="70514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26" name="Freeform 697"/>
                <p:cNvSpPr>
                  <a:spLocks/>
                </p:cNvSpPr>
                <p:nvPr/>
              </p:nvSpPr>
              <p:spPr bwMode="auto">
                <a:xfrm>
                  <a:off x="10363969" y="1557944"/>
                  <a:ext cx="592418" cy="64638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7" name="Freeform 699"/>
                <p:cNvSpPr>
                  <a:spLocks/>
                </p:cNvSpPr>
                <p:nvPr/>
              </p:nvSpPr>
              <p:spPr bwMode="auto">
                <a:xfrm>
                  <a:off x="10481540" y="1716777"/>
                  <a:ext cx="81044" cy="5248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8" name="Freeform 700"/>
                <p:cNvSpPr>
                  <a:spLocks/>
                </p:cNvSpPr>
                <p:nvPr/>
              </p:nvSpPr>
              <p:spPr bwMode="auto">
                <a:xfrm>
                  <a:off x="10648192" y="1704347"/>
                  <a:ext cx="90176" cy="5386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9" name="Freeform 701"/>
                <p:cNvSpPr>
                  <a:spLocks/>
                </p:cNvSpPr>
                <p:nvPr/>
              </p:nvSpPr>
              <p:spPr bwMode="auto">
                <a:xfrm>
                  <a:off x="10659607" y="1635289"/>
                  <a:ext cx="101589" cy="718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702"/>
                <p:cNvSpPr>
                  <a:spLocks/>
                </p:cNvSpPr>
                <p:nvPr/>
              </p:nvSpPr>
              <p:spPr bwMode="auto">
                <a:xfrm>
                  <a:off x="10463277" y="1656007"/>
                  <a:ext cx="98165" cy="524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4" name="Freeform 573"/>
                <p:cNvSpPr>
                  <a:spLocks/>
                </p:cNvSpPr>
                <p:nvPr/>
              </p:nvSpPr>
              <p:spPr bwMode="auto">
                <a:xfrm flipH="1">
                  <a:off x="10453486" y="1907709"/>
                  <a:ext cx="389412" cy="12788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62" name="Freeform 747"/>
              <p:cNvSpPr>
                <a:spLocks/>
              </p:cNvSpPr>
              <p:nvPr/>
            </p:nvSpPr>
            <p:spPr bwMode="auto">
              <a:xfrm>
                <a:off x="4360296" y="2098465"/>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sp>
          <p:nvSpPr>
            <p:cNvPr id="416" name="Text Box 879"/>
            <p:cNvSpPr txBox="1">
              <a:spLocks noChangeArrowheads="1"/>
            </p:cNvSpPr>
            <p:nvPr/>
          </p:nvSpPr>
          <p:spPr bwMode="auto">
            <a:xfrm>
              <a:off x="756519" y="3356992"/>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原田</a:t>
              </a:r>
              <a:endParaRPr lang="ja-JP" altLang="en-US" sz="1600" dirty="0"/>
            </a:p>
          </p:txBody>
        </p:sp>
        <p:grpSp>
          <p:nvGrpSpPr>
            <p:cNvPr id="27" name="グループ化 26"/>
            <p:cNvGrpSpPr/>
            <p:nvPr/>
          </p:nvGrpSpPr>
          <p:grpSpPr>
            <a:xfrm>
              <a:off x="4623187" y="2853699"/>
              <a:ext cx="884917" cy="1079357"/>
              <a:chOff x="9752636" y="1297641"/>
              <a:chExt cx="884917" cy="1079357"/>
            </a:xfrm>
          </p:grpSpPr>
          <p:grpSp>
            <p:nvGrpSpPr>
              <p:cNvPr id="22" name="グループ化 21"/>
              <p:cNvGrpSpPr/>
              <p:nvPr/>
            </p:nvGrpSpPr>
            <p:grpSpPr>
              <a:xfrm>
                <a:off x="9752636" y="1297641"/>
                <a:ext cx="884917" cy="1079357"/>
                <a:chOff x="10562832" y="1528291"/>
                <a:chExt cx="884917" cy="1079357"/>
              </a:xfrm>
            </p:grpSpPr>
            <p:sp>
              <p:nvSpPr>
                <p:cNvPr id="367" name="Freeform 742"/>
                <p:cNvSpPr>
                  <a:spLocks/>
                </p:cNvSpPr>
                <p:nvPr/>
              </p:nvSpPr>
              <p:spPr bwMode="auto">
                <a:xfrm>
                  <a:off x="10663410" y="1887384"/>
                  <a:ext cx="693203" cy="72026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368" name="Freeform 743"/>
                <p:cNvSpPr>
                  <a:spLocks/>
                </p:cNvSpPr>
                <p:nvPr/>
              </p:nvSpPr>
              <p:spPr bwMode="auto">
                <a:xfrm>
                  <a:off x="10947397" y="2331582"/>
                  <a:ext cx="102551" cy="108974"/>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9" name="Freeform 744"/>
                <p:cNvSpPr>
                  <a:spLocks/>
                </p:cNvSpPr>
                <p:nvPr/>
              </p:nvSpPr>
              <p:spPr bwMode="auto">
                <a:xfrm>
                  <a:off x="10875414" y="2328468"/>
                  <a:ext cx="94662" cy="91330"/>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Freeform 745"/>
                <p:cNvSpPr>
                  <a:spLocks/>
                </p:cNvSpPr>
                <p:nvPr/>
              </p:nvSpPr>
              <p:spPr bwMode="auto">
                <a:xfrm>
                  <a:off x="11007547" y="2363755"/>
                  <a:ext cx="108467" cy="88217"/>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746"/>
                <p:cNvSpPr>
                  <a:spLocks/>
                </p:cNvSpPr>
                <p:nvPr/>
              </p:nvSpPr>
              <p:spPr bwMode="auto">
                <a:xfrm>
                  <a:off x="10812306" y="2349225"/>
                  <a:ext cx="54233" cy="3009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Freeform 747"/>
                <p:cNvSpPr>
                  <a:spLocks/>
                </p:cNvSpPr>
                <p:nvPr/>
              </p:nvSpPr>
              <p:spPr bwMode="auto">
                <a:xfrm>
                  <a:off x="10562832" y="1528291"/>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74" name="Freeform 749"/>
                <p:cNvSpPr>
                  <a:spLocks/>
                </p:cNvSpPr>
                <p:nvPr/>
              </p:nvSpPr>
              <p:spPr bwMode="auto">
                <a:xfrm>
                  <a:off x="10707783" y="1735859"/>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Freeform 750"/>
                <p:cNvSpPr>
                  <a:spLocks/>
                </p:cNvSpPr>
                <p:nvPr/>
              </p:nvSpPr>
              <p:spPr bwMode="auto">
                <a:xfrm>
                  <a:off x="10770891" y="1574993"/>
                  <a:ext cx="72969" cy="9651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6" name="Freeform 751"/>
                <p:cNvSpPr>
                  <a:spLocks/>
                </p:cNvSpPr>
                <p:nvPr/>
              </p:nvSpPr>
              <p:spPr bwMode="auto">
                <a:xfrm>
                  <a:off x="10739337" y="1607167"/>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7" name="Line 752"/>
                <p:cNvSpPr>
                  <a:spLocks noChangeShapeType="1"/>
                </p:cNvSpPr>
                <p:nvPr/>
              </p:nvSpPr>
              <p:spPr bwMode="auto">
                <a:xfrm flipH="1">
                  <a:off x="10720602" y="1725481"/>
                  <a:ext cx="18735" cy="1764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 name="Freeform 696"/>
                <p:cNvSpPr>
                  <a:spLocks/>
                </p:cNvSpPr>
                <p:nvPr/>
              </p:nvSpPr>
              <p:spPr bwMode="auto">
                <a:xfrm>
                  <a:off x="10741746" y="1720291"/>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379" name="Freeform 697"/>
                <p:cNvSpPr>
                  <a:spLocks/>
                </p:cNvSpPr>
                <p:nvPr/>
              </p:nvSpPr>
              <p:spPr bwMode="auto">
                <a:xfrm>
                  <a:off x="10834814" y="183246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80" name="Freeform 699"/>
                <p:cNvSpPr>
                  <a:spLocks/>
                </p:cNvSpPr>
                <p:nvPr/>
              </p:nvSpPr>
              <p:spPr bwMode="auto">
                <a:xfrm>
                  <a:off x="10931643" y="196684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 name="Freeform 700"/>
                <p:cNvSpPr>
                  <a:spLocks/>
                </p:cNvSpPr>
                <p:nvPr/>
              </p:nvSpPr>
              <p:spPr bwMode="auto">
                <a:xfrm>
                  <a:off x="11068895" y="195632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 name="Freeform 701"/>
                <p:cNvSpPr>
                  <a:spLocks/>
                </p:cNvSpPr>
                <p:nvPr/>
              </p:nvSpPr>
              <p:spPr bwMode="auto">
                <a:xfrm>
                  <a:off x="11078296" y="189790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3" name="Freeform 702"/>
                <p:cNvSpPr>
                  <a:spLocks/>
                </p:cNvSpPr>
                <p:nvPr/>
              </p:nvSpPr>
              <p:spPr bwMode="auto">
                <a:xfrm>
                  <a:off x="10916602" y="191543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フリーフォーム 383"/>
                <p:cNvSpPr/>
                <p:nvPr/>
              </p:nvSpPr>
              <p:spPr>
                <a:xfrm>
                  <a:off x="10944005" y="2159209"/>
                  <a:ext cx="220331" cy="93471"/>
                </a:xfrm>
                <a:custGeom>
                  <a:avLst/>
                  <a:gdLst>
                    <a:gd name="connsiteX0" fmla="*/ 0 w 218941"/>
                    <a:gd name="connsiteY0" fmla="*/ 193183 h 193183"/>
                    <a:gd name="connsiteX1" fmla="*/ 128789 w 218941"/>
                    <a:gd name="connsiteY1" fmla="*/ 0 h 193183"/>
                    <a:gd name="connsiteX2" fmla="*/ 128789 w 218941"/>
                    <a:gd name="connsiteY2" fmla="*/ 0 h 193183"/>
                    <a:gd name="connsiteX3" fmla="*/ 218941 w 218941"/>
                    <a:gd name="connsiteY3" fmla="*/ 180304 h 193183"/>
                  </a:gdLst>
                  <a:ahLst/>
                  <a:cxnLst>
                    <a:cxn ang="0">
                      <a:pos x="connsiteX0" y="connsiteY0"/>
                    </a:cxn>
                    <a:cxn ang="0">
                      <a:pos x="connsiteX1" y="connsiteY1"/>
                    </a:cxn>
                    <a:cxn ang="0">
                      <a:pos x="connsiteX2" y="connsiteY2"/>
                    </a:cxn>
                    <a:cxn ang="0">
                      <a:pos x="connsiteX3" y="connsiteY3"/>
                    </a:cxn>
                  </a:cxnLst>
                  <a:rect l="l" t="t" r="r" b="b"/>
                  <a:pathLst>
                    <a:path w="218941" h="193183">
                      <a:moveTo>
                        <a:pt x="0" y="193183"/>
                      </a:moveTo>
                      <a:lnTo>
                        <a:pt x="128789" y="0"/>
                      </a:lnTo>
                      <a:lnTo>
                        <a:pt x="128789" y="0"/>
                      </a:lnTo>
                      <a:lnTo>
                        <a:pt x="218941" y="18030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0082946" y="1753474"/>
                <a:ext cx="461118" cy="86554"/>
                <a:chOff x="10082946" y="1419927"/>
                <a:chExt cx="461118" cy="86554"/>
              </a:xfrm>
            </p:grpSpPr>
            <p:sp>
              <p:nvSpPr>
                <p:cNvPr id="386" name="Freeform 568"/>
                <p:cNvSpPr>
                  <a:spLocks/>
                </p:cNvSpPr>
                <p:nvPr/>
              </p:nvSpPr>
              <p:spPr bwMode="auto">
                <a:xfrm flipH="1">
                  <a:off x="10112505" y="1419928"/>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7" name="Line 569"/>
                <p:cNvSpPr>
                  <a:spLocks noChangeShapeType="1"/>
                </p:cNvSpPr>
                <p:nvPr/>
              </p:nvSpPr>
              <p:spPr bwMode="auto">
                <a:xfrm flipH="1" flipV="1">
                  <a:off x="10412527" y="1458567"/>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8" name="Line 570"/>
                <p:cNvSpPr>
                  <a:spLocks noChangeShapeType="1"/>
                </p:cNvSpPr>
                <p:nvPr/>
              </p:nvSpPr>
              <p:spPr bwMode="auto">
                <a:xfrm flipH="1" flipV="1">
                  <a:off x="10218916" y="1450839"/>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9" name="Line 571"/>
                <p:cNvSpPr>
                  <a:spLocks noChangeShapeType="1"/>
                </p:cNvSpPr>
                <p:nvPr/>
              </p:nvSpPr>
              <p:spPr bwMode="auto">
                <a:xfrm flipH="1">
                  <a:off x="10082946" y="1450839"/>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 name="円/楕円 24"/>
                <p:cNvSpPr/>
                <p:nvPr/>
              </p:nvSpPr>
              <p:spPr>
                <a:xfrm>
                  <a:off x="10142905"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Freeform 568"/>
                <p:cNvSpPr>
                  <a:spLocks/>
                </p:cNvSpPr>
                <p:nvPr/>
              </p:nvSpPr>
              <p:spPr bwMode="auto">
                <a:xfrm flipH="1">
                  <a:off x="10283461" y="14199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7" name="円/楕円 486"/>
                <p:cNvSpPr/>
                <p:nvPr/>
              </p:nvSpPr>
              <p:spPr>
                <a:xfrm>
                  <a:off x="10311304"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43" name="Text Box 880"/>
            <p:cNvSpPr txBox="1">
              <a:spLocks noChangeArrowheads="1"/>
            </p:cNvSpPr>
            <p:nvPr/>
          </p:nvSpPr>
          <p:spPr bwMode="auto">
            <a:xfrm>
              <a:off x="3420815" y="2348880"/>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瀧元</a:t>
              </a:r>
              <a:endParaRPr lang="ja-JP" altLang="en-US" sz="1600" dirty="0"/>
            </a:p>
          </p:txBody>
        </p:sp>
        <p:sp>
          <p:nvSpPr>
            <p:cNvPr id="444" name="Text Box 880"/>
            <p:cNvSpPr txBox="1">
              <a:spLocks noChangeArrowheads="1"/>
            </p:cNvSpPr>
            <p:nvPr/>
          </p:nvSpPr>
          <p:spPr bwMode="auto">
            <a:xfrm>
              <a:off x="3276799" y="3951003"/>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白井</a:t>
              </a:r>
            </a:p>
          </p:txBody>
        </p:sp>
        <p:sp>
          <p:nvSpPr>
            <p:cNvPr id="445" name="Text Box 880"/>
            <p:cNvSpPr txBox="1">
              <a:spLocks noChangeArrowheads="1"/>
            </p:cNvSpPr>
            <p:nvPr/>
          </p:nvSpPr>
          <p:spPr bwMode="auto">
            <a:xfrm>
              <a:off x="3209088" y="569464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中村</a:t>
              </a:r>
            </a:p>
          </p:txBody>
        </p:sp>
        <p:grpSp>
          <p:nvGrpSpPr>
            <p:cNvPr id="5" name="グループ化 4"/>
            <p:cNvGrpSpPr/>
            <p:nvPr/>
          </p:nvGrpSpPr>
          <p:grpSpPr>
            <a:xfrm>
              <a:off x="1763688" y="4581128"/>
              <a:ext cx="1064683" cy="1111927"/>
              <a:chOff x="-2333535" y="3788025"/>
              <a:chExt cx="1064683" cy="1111927"/>
            </a:xfrm>
          </p:grpSpPr>
          <p:sp>
            <p:nvSpPr>
              <p:cNvPr id="506" name="Freeform 839"/>
              <p:cNvSpPr>
                <a:spLocks/>
              </p:cNvSpPr>
              <p:nvPr/>
            </p:nvSpPr>
            <p:spPr bwMode="auto">
              <a:xfrm>
                <a:off x="-2211248" y="4157641"/>
                <a:ext cx="845524" cy="742311"/>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07" name="Freeform 840"/>
              <p:cNvSpPr>
                <a:spLocks/>
              </p:cNvSpPr>
              <p:nvPr/>
            </p:nvSpPr>
            <p:spPr bwMode="auto">
              <a:xfrm>
                <a:off x="-1865352" y="4615040"/>
                <a:ext cx="125781" cy="112425"/>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8" name="Freeform 841"/>
              <p:cNvSpPr>
                <a:spLocks/>
              </p:cNvSpPr>
              <p:nvPr/>
            </p:nvSpPr>
            <p:spPr bwMode="auto">
              <a:xfrm>
                <a:off x="-1952699" y="4611960"/>
                <a:ext cx="115299" cy="93944"/>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842"/>
              <p:cNvSpPr>
                <a:spLocks/>
              </p:cNvSpPr>
              <p:nvPr/>
            </p:nvSpPr>
            <p:spPr bwMode="auto">
              <a:xfrm>
                <a:off x="-1791980" y="4648921"/>
                <a:ext cx="132768" cy="9086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Freeform 843"/>
              <p:cNvSpPr>
                <a:spLocks/>
              </p:cNvSpPr>
              <p:nvPr/>
            </p:nvSpPr>
            <p:spPr bwMode="auto">
              <a:xfrm>
                <a:off x="-2029565" y="4633521"/>
                <a:ext cx="66384" cy="30801"/>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844"/>
              <p:cNvSpPr>
                <a:spLocks/>
              </p:cNvSpPr>
              <p:nvPr/>
            </p:nvSpPr>
            <p:spPr bwMode="auto">
              <a:xfrm>
                <a:off x="-2333535" y="3788025"/>
                <a:ext cx="372100" cy="429678"/>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12" name="Line 845"/>
              <p:cNvSpPr>
                <a:spLocks noChangeShapeType="1"/>
              </p:cNvSpPr>
              <p:nvPr/>
            </p:nvSpPr>
            <p:spPr bwMode="auto">
              <a:xfrm>
                <a:off x="-2235706" y="4160721"/>
                <a:ext cx="0" cy="154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3" name="Freeform 846"/>
              <p:cNvSpPr>
                <a:spLocks/>
              </p:cNvSpPr>
              <p:nvPr/>
            </p:nvSpPr>
            <p:spPr bwMode="auto">
              <a:xfrm>
                <a:off x="-2157093" y="4002094"/>
                <a:ext cx="85601" cy="11396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4" name="Freeform 847"/>
              <p:cNvSpPr>
                <a:spLocks/>
              </p:cNvSpPr>
              <p:nvPr/>
            </p:nvSpPr>
            <p:spPr bwMode="auto">
              <a:xfrm>
                <a:off x="-2080227" y="3835767"/>
                <a:ext cx="89094" cy="100104"/>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5" name="Freeform 848"/>
              <p:cNvSpPr>
                <a:spLocks/>
              </p:cNvSpPr>
              <p:nvPr/>
            </p:nvSpPr>
            <p:spPr bwMode="auto">
              <a:xfrm>
                <a:off x="-2118660" y="3869648"/>
                <a:ext cx="115299" cy="184808"/>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6" name="Line 849"/>
              <p:cNvSpPr>
                <a:spLocks noChangeShapeType="1"/>
              </p:cNvSpPr>
              <p:nvPr/>
            </p:nvSpPr>
            <p:spPr bwMode="auto">
              <a:xfrm flipH="1">
                <a:off x="-2141370" y="3991314"/>
                <a:ext cx="22710" cy="184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7" name="Freeform 1382"/>
              <p:cNvSpPr>
                <a:spLocks/>
              </p:cNvSpPr>
              <p:nvPr/>
            </p:nvSpPr>
            <p:spPr bwMode="auto">
              <a:xfrm>
                <a:off x="-2103202" y="4225639"/>
                <a:ext cx="834350" cy="514145"/>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518" name="Freeform 1384"/>
              <p:cNvSpPr>
                <a:spLocks/>
              </p:cNvSpPr>
              <p:nvPr/>
            </p:nvSpPr>
            <p:spPr bwMode="auto">
              <a:xfrm>
                <a:off x="-1487822" y="4283923"/>
                <a:ext cx="218969" cy="208157"/>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519" name="Freeform 1387"/>
              <p:cNvSpPr>
                <a:spLocks/>
              </p:cNvSpPr>
              <p:nvPr/>
            </p:nvSpPr>
            <p:spPr bwMode="auto">
              <a:xfrm>
                <a:off x="-1721893" y="4246455"/>
                <a:ext cx="158565" cy="91589"/>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 name="Freeform 1388"/>
              <p:cNvSpPr>
                <a:spLocks/>
              </p:cNvSpPr>
              <p:nvPr/>
            </p:nvSpPr>
            <p:spPr bwMode="auto">
              <a:xfrm>
                <a:off x="-1925762" y="4236046"/>
                <a:ext cx="113260" cy="104077"/>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 name="Oval 1389"/>
              <p:cNvSpPr>
                <a:spLocks noChangeArrowheads="1"/>
              </p:cNvSpPr>
              <p:nvPr/>
            </p:nvSpPr>
            <p:spPr bwMode="auto">
              <a:xfrm>
                <a:off x="-1844591" y="4394245"/>
                <a:ext cx="26428"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2" name="Oval 1390"/>
              <p:cNvSpPr>
                <a:spLocks noChangeArrowheads="1"/>
              </p:cNvSpPr>
              <p:nvPr/>
            </p:nvSpPr>
            <p:spPr bwMode="auto">
              <a:xfrm>
                <a:off x="-1716229" y="4394245"/>
                <a:ext cx="24539"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3" name="Line 1391"/>
              <p:cNvSpPr>
                <a:spLocks noChangeShapeType="1"/>
              </p:cNvSpPr>
              <p:nvPr/>
            </p:nvSpPr>
            <p:spPr bwMode="auto">
              <a:xfrm flipH="1">
                <a:off x="-1986166" y="4458774"/>
                <a:ext cx="35866"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 name="Line 1392"/>
              <p:cNvSpPr>
                <a:spLocks noChangeShapeType="1"/>
              </p:cNvSpPr>
              <p:nvPr/>
            </p:nvSpPr>
            <p:spPr bwMode="auto">
              <a:xfrm flipH="1">
                <a:off x="-1935199" y="4462937"/>
                <a:ext cx="20764"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5" name="Line 1393"/>
              <p:cNvSpPr>
                <a:spLocks noChangeShapeType="1"/>
              </p:cNvSpPr>
              <p:nvPr/>
            </p:nvSpPr>
            <p:spPr bwMode="auto">
              <a:xfrm>
                <a:off x="-1563329" y="4467101"/>
                <a:ext cx="30203" cy="20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6" name="Line 1394"/>
              <p:cNvSpPr>
                <a:spLocks noChangeShapeType="1"/>
              </p:cNvSpPr>
              <p:nvPr/>
            </p:nvSpPr>
            <p:spPr bwMode="auto">
              <a:xfrm>
                <a:off x="-1604858" y="4467101"/>
                <a:ext cx="35866" cy="249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7" name="Freeform 1386"/>
              <p:cNvSpPr>
                <a:spLocks/>
              </p:cNvSpPr>
              <p:nvPr/>
            </p:nvSpPr>
            <p:spPr bwMode="auto">
              <a:xfrm>
                <a:off x="-1385887" y="4412980"/>
                <a:ext cx="41528" cy="112404"/>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8" name="Oval 1371"/>
              <p:cNvSpPr>
                <a:spLocks noChangeArrowheads="1"/>
              </p:cNvSpPr>
              <p:nvPr/>
            </p:nvSpPr>
            <p:spPr bwMode="auto">
              <a:xfrm>
                <a:off x="-1802672" y="4537877"/>
                <a:ext cx="92496" cy="87426"/>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29" name="フリーフォーム 528"/>
              <p:cNvSpPr/>
              <p:nvPr/>
            </p:nvSpPr>
            <p:spPr>
              <a:xfrm>
                <a:off x="-1986166" y="4090526"/>
                <a:ext cx="534456" cy="226952"/>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フリーフォーム 529"/>
              <p:cNvSpPr/>
              <p:nvPr/>
            </p:nvSpPr>
            <p:spPr>
              <a:xfrm>
                <a:off x="-2022522" y="4014445"/>
                <a:ext cx="751254" cy="28779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フリーフォーム 530"/>
              <p:cNvSpPr/>
              <p:nvPr/>
            </p:nvSpPr>
            <p:spPr>
              <a:xfrm>
                <a:off x="-1527480" y="4049987"/>
                <a:ext cx="233346" cy="154015"/>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313"/>
            <p:cNvGrpSpPr/>
            <p:nvPr/>
          </p:nvGrpSpPr>
          <p:grpSpPr>
            <a:xfrm>
              <a:off x="2917242" y="4598515"/>
              <a:ext cx="1147127" cy="1061444"/>
              <a:chOff x="9756576" y="4341748"/>
              <a:chExt cx="1074504" cy="815444"/>
            </a:xfrm>
          </p:grpSpPr>
          <p:sp>
            <p:nvSpPr>
              <p:cNvPr id="315" name="Freeform 742"/>
              <p:cNvSpPr>
                <a:spLocks/>
              </p:cNvSpPr>
              <p:nvPr/>
            </p:nvSpPr>
            <p:spPr bwMode="auto">
              <a:xfrm>
                <a:off x="9799335" y="4555678"/>
                <a:ext cx="861171" cy="60151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16" name="月 315"/>
              <p:cNvSpPr/>
              <p:nvPr/>
            </p:nvSpPr>
            <p:spPr>
              <a:xfrm rot="20284515" flipH="1">
                <a:off x="10523176" y="4669306"/>
                <a:ext cx="307904" cy="43010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7" name="Freeform 696"/>
              <p:cNvSpPr>
                <a:spLocks/>
              </p:cNvSpPr>
              <p:nvPr/>
            </p:nvSpPr>
            <p:spPr bwMode="auto">
              <a:xfrm>
                <a:off x="10002289" y="4461599"/>
                <a:ext cx="713921" cy="43236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18" name="Freeform 697"/>
              <p:cNvSpPr>
                <a:spLocks/>
              </p:cNvSpPr>
              <p:nvPr/>
            </p:nvSpPr>
            <p:spPr bwMode="auto">
              <a:xfrm>
                <a:off x="10044041" y="4550611"/>
                <a:ext cx="528167" cy="39633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0" name="Freeform 701"/>
              <p:cNvSpPr>
                <a:spLocks/>
              </p:cNvSpPr>
              <p:nvPr/>
            </p:nvSpPr>
            <p:spPr bwMode="auto">
              <a:xfrm>
                <a:off x="10307615" y="4628261"/>
                <a:ext cx="90571" cy="4403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1" name="Freeform 702"/>
              <p:cNvSpPr>
                <a:spLocks/>
              </p:cNvSpPr>
              <p:nvPr/>
            </p:nvSpPr>
            <p:spPr bwMode="auto">
              <a:xfrm>
                <a:off x="10176738" y="4639416"/>
                <a:ext cx="87518" cy="3218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9" name="Freeform 573"/>
              <p:cNvSpPr>
                <a:spLocks/>
              </p:cNvSpPr>
              <p:nvPr/>
            </p:nvSpPr>
            <p:spPr bwMode="auto">
              <a:xfrm flipH="1">
                <a:off x="10123849" y="4765074"/>
                <a:ext cx="347178" cy="7841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744"/>
              <p:cNvSpPr>
                <a:spLocks/>
              </p:cNvSpPr>
              <p:nvPr/>
            </p:nvSpPr>
            <p:spPr bwMode="auto">
              <a:xfrm>
                <a:off x="10089149" y="4922227"/>
                <a:ext cx="117599" cy="7627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45"/>
              <p:cNvSpPr>
                <a:spLocks/>
              </p:cNvSpPr>
              <p:nvPr/>
            </p:nvSpPr>
            <p:spPr bwMode="auto">
              <a:xfrm>
                <a:off x="10253297" y="4951696"/>
                <a:ext cx="134750" cy="73672"/>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43"/>
              <p:cNvSpPr>
                <a:spLocks/>
              </p:cNvSpPr>
              <p:nvPr/>
            </p:nvSpPr>
            <p:spPr bwMode="auto">
              <a:xfrm>
                <a:off x="10204930" y="4922237"/>
                <a:ext cx="127399" cy="91007"/>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7" name="Freeform 747"/>
              <p:cNvSpPr>
                <a:spLocks/>
              </p:cNvSpPr>
              <p:nvPr/>
            </p:nvSpPr>
            <p:spPr bwMode="auto">
              <a:xfrm>
                <a:off x="9756576" y="4341748"/>
                <a:ext cx="272527" cy="255820"/>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1" name="Freeform 751"/>
              <p:cNvSpPr>
                <a:spLocks/>
              </p:cNvSpPr>
              <p:nvPr/>
            </p:nvSpPr>
            <p:spPr bwMode="auto">
              <a:xfrm>
                <a:off x="9907139" y="4367131"/>
                <a:ext cx="84395" cy="1100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3" name="Freeform 749"/>
              <p:cNvSpPr>
                <a:spLocks/>
              </p:cNvSpPr>
              <p:nvPr/>
            </p:nvSpPr>
            <p:spPr bwMode="auto">
              <a:xfrm>
                <a:off x="9870514" y="4451765"/>
                <a:ext cx="62418" cy="68091"/>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5" name="Freeform 579"/>
              <p:cNvSpPr>
                <a:spLocks/>
              </p:cNvSpPr>
              <p:nvPr/>
            </p:nvSpPr>
            <p:spPr bwMode="auto">
              <a:xfrm flipH="1">
                <a:off x="10326804" y="4719853"/>
                <a:ext cx="43482" cy="16111"/>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0" name="Freeform 580"/>
              <p:cNvSpPr>
                <a:spLocks/>
              </p:cNvSpPr>
              <p:nvPr/>
            </p:nvSpPr>
            <p:spPr bwMode="auto">
              <a:xfrm flipH="1">
                <a:off x="10180545" y="4719853"/>
                <a:ext cx="40847" cy="16111"/>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3" name="Text Box 880"/>
            <p:cNvSpPr txBox="1">
              <a:spLocks noChangeArrowheads="1"/>
            </p:cNvSpPr>
            <p:nvPr/>
          </p:nvSpPr>
          <p:spPr bwMode="auto">
            <a:xfrm>
              <a:off x="4932040" y="2778237"/>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清水</a:t>
              </a:r>
            </a:p>
          </p:txBody>
        </p:sp>
        <p:grpSp>
          <p:nvGrpSpPr>
            <p:cNvPr id="10" name="グループ化 9"/>
            <p:cNvGrpSpPr/>
            <p:nvPr/>
          </p:nvGrpSpPr>
          <p:grpSpPr>
            <a:xfrm>
              <a:off x="2002457" y="1496513"/>
              <a:ext cx="814071" cy="852367"/>
              <a:chOff x="2002457" y="1496513"/>
              <a:chExt cx="814071" cy="852367"/>
            </a:xfrm>
          </p:grpSpPr>
          <p:sp>
            <p:nvSpPr>
              <p:cNvPr id="393" name="Freeform 526"/>
              <p:cNvSpPr>
                <a:spLocks/>
              </p:cNvSpPr>
              <p:nvPr/>
            </p:nvSpPr>
            <p:spPr bwMode="auto">
              <a:xfrm flipH="1">
                <a:off x="2002457" y="2126482"/>
                <a:ext cx="814071" cy="222398"/>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94" name="Freeform 697"/>
              <p:cNvSpPr>
                <a:spLocks/>
              </p:cNvSpPr>
              <p:nvPr/>
            </p:nvSpPr>
            <p:spPr bwMode="auto">
              <a:xfrm>
                <a:off x="2088042" y="1533654"/>
                <a:ext cx="630102" cy="65339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5" name="グループ化 394"/>
              <p:cNvGrpSpPr/>
              <p:nvPr/>
            </p:nvGrpSpPr>
            <p:grpSpPr>
              <a:xfrm>
                <a:off x="2238424" y="2169873"/>
                <a:ext cx="269216" cy="111833"/>
                <a:chOff x="8133729" y="5050325"/>
                <a:chExt cx="237014" cy="96881"/>
              </a:xfrm>
            </p:grpSpPr>
            <p:sp>
              <p:nvSpPr>
                <p:cNvPr id="408" name="Freeform 743"/>
                <p:cNvSpPr>
                  <a:spLocks/>
                </p:cNvSpPr>
                <p:nvPr/>
              </p:nvSpPr>
              <p:spPr bwMode="auto">
                <a:xfrm>
                  <a:off x="8239154" y="5052767"/>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09" name="Freeform 744"/>
                <p:cNvSpPr>
                  <a:spLocks/>
                </p:cNvSpPr>
                <p:nvPr/>
              </p:nvSpPr>
              <p:spPr bwMode="auto">
                <a:xfrm>
                  <a:off x="8182978" y="5050325"/>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Freeform 745"/>
                <p:cNvSpPr>
                  <a:spLocks/>
                </p:cNvSpPr>
                <p:nvPr/>
              </p:nvSpPr>
              <p:spPr bwMode="auto">
                <a:xfrm>
                  <a:off x="8286095" y="5078005"/>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Freeform 746"/>
                <p:cNvSpPr>
                  <a:spLocks/>
                </p:cNvSpPr>
                <p:nvPr/>
              </p:nvSpPr>
              <p:spPr bwMode="auto">
                <a:xfrm>
                  <a:off x="8133729" y="5066607"/>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7" name="Freeform 532"/>
              <p:cNvSpPr>
                <a:spLocks/>
              </p:cNvSpPr>
              <p:nvPr/>
            </p:nvSpPr>
            <p:spPr bwMode="auto">
              <a:xfrm flipH="1">
                <a:off x="2256142" y="1984044"/>
                <a:ext cx="353347" cy="114099"/>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3" name="Freeform 533"/>
              <p:cNvSpPr>
                <a:spLocks/>
              </p:cNvSpPr>
              <p:nvPr/>
            </p:nvSpPr>
            <p:spPr bwMode="auto">
              <a:xfrm flipH="1">
                <a:off x="2496999" y="1800913"/>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6" name="Freeform 533"/>
              <p:cNvSpPr>
                <a:spLocks/>
              </p:cNvSpPr>
              <p:nvPr/>
            </p:nvSpPr>
            <p:spPr bwMode="auto">
              <a:xfrm flipH="1">
                <a:off x="2281738" y="1775581"/>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7" name="Freeform 858"/>
              <p:cNvSpPr>
                <a:spLocks/>
              </p:cNvSpPr>
              <p:nvPr/>
            </p:nvSpPr>
            <p:spPr bwMode="auto">
              <a:xfrm>
                <a:off x="2093566" y="1496513"/>
                <a:ext cx="639208" cy="430480"/>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grpSp>
        <p:grpSp>
          <p:nvGrpSpPr>
            <p:cNvPr id="11" name="グループ化 10"/>
            <p:cNvGrpSpPr/>
            <p:nvPr/>
          </p:nvGrpSpPr>
          <p:grpSpPr>
            <a:xfrm>
              <a:off x="3000407" y="2633845"/>
              <a:ext cx="1050559" cy="1311067"/>
              <a:chOff x="3116575" y="4509120"/>
              <a:chExt cx="807353" cy="1177611"/>
            </a:xfrm>
          </p:grpSpPr>
          <p:sp>
            <p:nvSpPr>
              <p:cNvPr id="413" name="Freeform 742"/>
              <p:cNvSpPr>
                <a:spLocks/>
              </p:cNvSpPr>
              <p:nvPr/>
            </p:nvSpPr>
            <p:spPr bwMode="auto">
              <a:xfrm>
                <a:off x="3212709" y="4900901"/>
                <a:ext cx="662573" cy="785830"/>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414" name="Freeform 743"/>
              <p:cNvSpPr>
                <a:spLocks/>
              </p:cNvSpPr>
              <p:nvPr/>
            </p:nvSpPr>
            <p:spPr bwMode="auto">
              <a:xfrm>
                <a:off x="3484147" y="5385534"/>
                <a:ext cx="98019" cy="11889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15" name="Freeform 744"/>
              <p:cNvSpPr>
                <a:spLocks/>
              </p:cNvSpPr>
              <p:nvPr/>
            </p:nvSpPr>
            <p:spPr bwMode="auto">
              <a:xfrm>
                <a:off x="3415345" y="5382138"/>
                <a:ext cx="90480" cy="99644"/>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745"/>
              <p:cNvSpPr>
                <a:spLocks/>
              </p:cNvSpPr>
              <p:nvPr/>
            </p:nvSpPr>
            <p:spPr bwMode="auto">
              <a:xfrm>
                <a:off x="3541639" y="5420636"/>
                <a:ext cx="103674" cy="96248"/>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746"/>
              <p:cNvSpPr>
                <a:spLocks/>
              </p:cNvSpPr>
              <p:nvPr/>
            </p:nvSpPr>
            <p:spPr bwMode="auto">
              <a:xfrm>
                <a:off x="3355026" y="5404784"/>
                <a:ext cx="51837" cy="32836"/>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47"/>
              <p:cNvSpPr>
                <a:spLocks/>
              </p:cNvSpPr>
              <p:nvPr/>
            </p:nvSpPr>
            <p:spPr bwMode="auto">
              <a:xfrm>
                <a:off x="3116575" y="4509120"/>
                <a:ext cx="292173" cy="455192"/>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24" name="Freeform 750"/>
              <p:cNvSpPr>
                <a:spLocks/>
              </p:cNvSpPr>
              <p:nvPr/>
            </p:nvSpPr>
            <p:spPr bwMode="auto">
              <a:xfrm>
                <a:off x="3315440" y="4560074"/>
                <a:ext cx="69744" cy="105305"/>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751"/>
              <p:cNvSpPr>
                <a:spLocks/>
              </p:cNvSpPr>
              <p:nvPr/>
            </p:nvSpPr>
            <p:spPr bwMode="auto">
              <a:xfrm>
                <a:off x="3285281" y="4595176"/>
                <a:ext cx="90480" cy="1958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426" name="グループ化 425"/>
              <p:cNvGrpSpPr/>
              <p:nvPr/>
            </p:nvGrpSpPr>
            <p:grpSpPr>
              <a:xfrm>
                <a:off x="3181572" y="4732612"/>
                <a:ext cx="742356" cy="737629"/>
                <a:chOff x="10297615" y="1691419"/>
                <a:chExt cx="815667" cy="622062"/>
              </a:xfrm>
            </p:grpSpPr>
            <p:sp>
              <p:nvSpPr>
                <p:cNvPr id="427"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429"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432" name="グループ化 431"/>
                <p:cNvGrpSpPr/>
                <p:nvPr/>
              </p:nvGrpSpPr>
              <p:grpSpPr>
                <a:xfrm>
                  <a:off x="10297615" y="1691419"/>
                  <a:ext cx="815667" cy="622062"/>
                  <a:chOff x="10125533" y="1682483"/>
                  <a:chExt cx="815667" cy="622062"/>
                </a:xfrm>
              </p:grpSpPr>
              <p:sp>
                <p:nvSpPr>
                  <p:cNvPr id="433" name="Line 748"/>
                  <p:cNvSpPr>
                    <a:spLocks noChangeShapeType="1"/>
                  </p:cNvSpPr>
                  <p:nvPr/>
                </p:nvSpPr>
                <p:spPr bwMode="auto">
                  <a:xfrm>
                    <a:off x="10125533" y="1843142"/>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34"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435"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36"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40"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2"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6"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7"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grpSp>
      <p:grpSp>
        <p:nvGrpSpPr>
          <p:cNvPr id="15" name="グループ化 14"/>
          <p:cNvGrpSpPr/>
          <p:nvPr/>
        </p:nvGrpSpPr>
        <p:grpSpPr>
          <a:xfrm>
            <a:off x="5385536" y="2503355"/>
            <a:ext cx="3671888" cy="3332684"/>
            <a:chOff x="5449316" y="2758554"/>
            <a:chExt cx="3671888" cy="3332684"/>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346" y="3408056"/>
              <a:ext cx="1781245" cy="16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9" name="Text Box 929"/>
            <p:cNvSpPr txBox="1">
              <a:spLocks noChangeArrowheads="1"/>
            </p:cNvSpPr>
            <p:nvPr/>
          </p:nvSpPr>
          <p:spPr bwMode="auto">
            <a:xfrm>
              <a:off x="5962525" y="2758554"/>
              <a:ext cx="302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dirty="0">
                  <a:latin typeface="Times New Roman" pitchFamily="18" charset="0"/>
                </a:rPr>
                <a:t>サークルの実力値</a:t>
              </a:r>
            </a:p>
          </p:txBody>
        </p:sp>
        <p:sp>
          <p:nvSpPr>
            <p:cNvPr id="4130" name="Text Box 960"/>
            <p:cNvSpPr txBox="1">
              <a:spLocks noChangeArrowheads="1"/>
            </p:cNvSpPr>
            <p:nvPr/>
          </p:nvSpPr>
          <p:spPr bwMode="auto">
            <a:xfrm>
              <a:off x="5449316" y="5084763"/>
              <a:ext cx="36718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dirty="0" smtClean="0">
                  <a:latin typeface="Times New Roman" pitchFamily="18" charset="0"/>
                </a:rPr>
                <a:t>　　　　　</a:t>
              </a:r>
              <a:r>
                <a:rPr lang="en-US" altLang="ja-JP" dirty="0" smtClean="0">
                  <a:latin typeface="Times New Roman" pitchFamily="18" charset="0"/>
                </a:rPr>
                <a:t>【</a:t>
              </a:r>
              <a:r>
                <a:rPr lang="ja-JP" altLang="en-US" dirty="0">
                  <a:latin typeface="Times New Roman" pitchFamily="18" charset="0"/>
                </a:rPr>
                <a:t>スローガン</a:t>
              </a:r>
              <a:r>
                <a:rPr lang="en-US" altLang="ja-JP" dirty="0">
                  <a:latin typeface="Times New Roman" pitchFamily="18" charset="0"/>
                </a:rPr>
                <a:t>】</a:t>
              </a:r>
              <a:r>
                <a:rPr lang="ja-JP" altLang="en-US" dirty="0">
                  <a:latin typeface="Times New Roman" pitchFamily="18" charset="0"/>
                </a:rPr>
                <a:t>　　　　　　　　　　　　　　　　　　　　　　　　</a:t>
              </a:r>
              <a:r>
                <a:rPr lang="ja-JP" altLang="en-US" dirty="0" smtClean="0">
                  <a:latin typeface="Times New Roman" pitchFamily="18" charset="0"/>
                </a:rPr>
                <a:t>　　　　　　　　　　活動</a:t>
              </a:r>
              <a:r>
                <a:rPr lang="ja-JP" altLang="en-US" dirty="0">
                  <a:latin typeface="Times New Roman" pitchFamily="18" charset="0"/>
                </a:rPr>
                <a:t>の輪を拡げ一人ひとりの　　</a:t>
              </a:r>
              <a:r>
                <a:rPr lang="ja-JP" altLang="en-US" dirty="0" smtClean="0">
                  <a:latin typeface="Times New Roman" pitchFamily="18" charset="0"/>
                </a:rPr>
                <a:t>　　　　　成長</a:t>
              </a:r>
              <a:r>
                <a:rPr lang="ja-JP" altLang="en-US" dirty="0">
                  <a:latin typeface="Times New Roman" pitchFamily="18" charset="0"/>
                </a:rPr>
                <a:t>と職場の和をつなげよう！</a:t>
              </a:r>
            </a:p>
          </p:txBody>
        </p:sp>
        <p:sp>
          <p:nvSpPr>
            <p:cNvPr id="310" name="テキスト ボックス 309"/>
            <p:cNvSpPr txBox="1"/>
            <p:nvPr/>
          </p:nvSpPr>
          <p:spPr>
            <a:xfrm>
              <a:off x="6787453" y="3163096"/>
              <a:ext cx="543739" cy="307777"/>
            </a:xfrm>
            <a:prstGeom prst="rect">
              <a:avLst/>
            </a:prstGeom>
            <a:noFill/>
          </p:spPr>
          <p:txBody>
            <a:bodyPr wrap="none" rtlCol="0">
              <a:spAutoFit/>
            </a:bodyPr>
            <a:lstStyle/>
            <a:p>
              <a:r>
                <a:rPr kumimoji="1" lang="ja-JP" altLang="en-US" sz="1400" dirty="0" smtClean="0"/>
                <a:t>知識</a:t>
              </a:r>
              <a:endParaRPr kumimoji="1" lang="ja-JP" altLang="en-US" sz="1400" dirty="0"/>
            </a:p>
          </p:txBody>
        </p:sp>
        <p:sp>
          <p:nvSpPr>
            <p:cNvPr id="311" name="テキスト ボックス 310"/>
            <p:cNvSpPr txBox="1"/>
            <p:nvPr/>
          </p:nvSpPr>
          <p:spPr>
            <a:xfrm>
              <a:off x="7903161" y="3909740"/>
              <a:ext cx="543739" cy="307777"/>
            </a:xfrm>
            <a:prstGeom prst="rect">
              <a:avLst/>
            </a:prstGeom>
            <a:noFill/>
          </p:spPr>
          <p:txBody>
            <a:bodyPr wrap="none" rtlCol="0">
              <a:spAutoFit/>
            </a:bodyPr>
            <a:lstStyle/>
            <a:p>
              <a:r>
                <a:rPr kumimoji="1" lang="ja-JP" altLang="en-US" sz="1400" dirty="0" smtClean="0"/>
                <a:t>技能</a:t>
              </a:r>
              <a:endParaRPr kumimoji="1" lang="ja-JP" altLang="en-US" sz="1400" dirty="0"/>
            </a:p>
          </p:txBody>
        </p:sp>
        <p:sp>
          <p:nvSpPr>
            <p:cNvPr id="312" name="テキスト ボックス 311"/>
            <p:cNvSpPr txBox="1"/>
            <p:nvPr/>
          </p:nvSpPr>
          <p:spPr>
            <a:xfrm>
              <a:off x="6121917" y="4917542"/>
              <a:ext cx="723275" cy="307777"/>
            </a:xfrm>
            <a:prstGeom prst="rect">
              <a:avLst/>
            </a:prstGeom>
            <a:noFill/>
          </p:spPr>
          <p:txBody>
            <a:bodyPr wrap="none" rtlCol="0">
              <a:spAutoFit/>
            </a:bodyPr>
            <a:lstStyle/>
            <a:p>
              <a:r>
                <a:rPr lang="ja-JP" altLang="en-US" sz="1400" dirty="0"/>
                <a:t>向上心</a:t>
              </a:r>
              <a:endParaRPr kumimoji="1" lang="ja-JP" altLang="en-US" sz="1400" dirty="0"/>
            </a:p>
          </p:txBody>
        </p:sp>
        <p:sp>
          <p:nvSpPr>
            <p:cNvPr id="313" name="テキスト ボックス 312"/>
            <p:cNvSpPr txBox="1"/>
            <p:nvPr/>
          </p:nvSpPr>
          <p:spPr>
            <a:xfrm>
              <a:off x="5534162" y="3901675"/>
              <a:ext cx="760144" cy="307777"/>
            </a:xfrm>
            <a:prstGeom prst="rect">
              <a:avLst/>
            </a:prstGeom>
            <a:noFill/>
          </p:spPr>
          <p:txBody>
            <a:bodyPr wrap="none" rtlCol="0">
              <a:spAutoFit/>
            </a:bodyPr>
            <a:lstStyle/>
            <a:p>
              <a:r>
                <a:rPr lang="en-US" altLang="ja-JP" sz="1400" dirty="0" smtClean="0"/>
                <a:t>QC</a:t>
              </a:r>
              <a:r>
                <a:rPr lang="ja-JP" altLang="en-US" sz="1400" dirty="0" smtClean="0"/>
                <a:t>手法</a:t>
              </a:r>
              <a:endParaRPr kumimoji="1" lang="ja-JP" altLang="en-US" sz="1400" dirty="0"/>
            </a:p>
          </p:txBody>
        </p:sp>
        <p:sp>
          <p:nvSpPr>
            <p:cNvPr id="322" name="テキスト ボックス 321"/>
            <p:cNvSpPr txBox="1"/>
            <p:nvPr/>
          </p:nvSpPr>
          <p:spPr>
            <a:xfrm>
              <a:off x="7517320" y="4910197"/>
              <a:ext cx="1181734" cy="307777"/>
            </a:xfrm>
            <a:prstGeom prst="rect">
              <a:avLst/>
            </a:prstGeom>
            <a:noFill/>
          </p:spPr>
          <p:txBody>
            <a:bodyPr wrap="none" rtlCol="0">
              <a:spAutoFit/>
            </a:bodyPr>
            <a:lstStyle/>
            <a:p>
              <a:r>
                <a:rPr lang="ja-JP" altLang="en-US" sz="1400" dirty="0"/>
                <a:t>チームワーク</a:t>
              </a:r>
              <a:endParaRPr kumimoji="1" lang="ja-JP" altLang="en-US" sz="1400" dirty="0"/>
            </a:p>
          </p:txBody>
        </p:sp>
        <p:sp>
          <p:nvSpPr>
            <p:cNvPr id="4" name="テキスト ボックス 3"/>
            <p:cNvSpPr txBox="1"/>
            <p:nvPr/>
          </p:nvSpPr>
          <p:spPr>
            <a:xfrm>
              <a:off x="6702623" y="3372958"/>
              <a:ext cx="461665" cy="640560"/>
            </a:xfrm>
            <a:prstGeom prst="rect">
              <a:avLst/>
            </a:prstGeom>
            <a:noFill/>
          </p:spPr>
          <p:txBody>
            <a:bodyPr vert="eaVert" wrap="none" rtlCol="0">
              <a:spAutoFit/>
            </a:bodyPr>
            <a:lstStyle/>
            <a:p>
              <a:r>
                <a:rPr lang="ja-JP" altLang="en-US" b="1" dirty="0" smtClean="0"/>
                <a:t>５４３</a:t>
              </a:r>
              <a:endParaRPr kumimoji="1" lang="ja-JP" altLang="en-US" b="1" dirty="0"/>
            </a:p>
          </p:txBody>
        </p:sp>
        <p:sp>
          <p:nvSpPr>
            <p:cNvPr id="4333" name="Text Box 411"/>
            <p:cNvSpPr txBox="1">
              <a:spLocks noChangeArrowheads="1"/>
            </p:cNvSpPr>
            <p:nvPr/>
          </p:nvSpPr>
          <p:spPr bwMode="auto">
            <a:xfrm>
              <a:off x="7626350" y="3341166"/>
              <a:ext cx="10775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chemeClr val="accent2"/>
                  </a:solidFill>
                  <a:latin typeface="HGP創英角ﾎﾟｯﾌﾟ体" pitchFamily="50" charset="-128"/>
                </a:rPr>
                <a:t>平均</a:t>
              </a:r>
              <a:r>
                <a:rPr lang="en-US" altLang="ja-JP" dirty="0" smtClean="0">
                  <a:solidFill>
                    <a:schemeClr val="accent2"/>
                  </a:solidFill>
                  <a:latin typeface="HGP創英角ﾎﾟｯﾌﾟ体" pitchFamily="50" charset="-128"/>
                </a:rPr>
                <a:t>2.1</a:t>
              </a:r>
              <a:endParaRPr lang="en-US" altLang="ja-JP" dirty="0">
                <a:solidFill>
                  <a:schemeClr val="accent2"/>
                </a:solidFill>
                <a:latin typeface="HGP創英角ﾎﾟｯﾌﾟ体" pitchFamily="50" charset="-128"/>
              </a:endParaRPr>
            </a:p>
          </p:txBody>
        </p:sp>
        <p:sp>
          <p:nvSpPr>
            <p:cNvPr id="309" name="テキスト ボックス 308"/>
            <p:cNvSpPr txBox="1"/>
            <p:nvPr/>
          </p:nvSpPr>
          <p:spPr>
            <a:xfrm>
              <a:off x="6702623" y="3907775"/>
              <a:ext cx="461665" cy="503024"/>
            </a:xfrm>
            <a:prstGeom prst="rect">
              <a:avLst/>
            </a:prstGeom>
            <a:noFill/>
          </p:spPr>
          <p:txBody>
            <a:bodyPr vert="eaVert" wrap="square" rtlCol="0">
              <a:spAutoFit/>
            </a:bodyPr>
            <a:lstStyle/>
            <a:p>
              <a:r>
                <a:rPr lang="ja-JP" altLang="en-US" b="1" dirty="0" smtClean="0"/>
                <a:t>２１</a:t>
              </a:r>
              <a:endParaRPr kumimoji="1" lang="ja-JP" altLang="en-US" b="1" dirty="0"/>
            </a:p>
          </p:txBody>
        </p:sp>
      </p:grpSp>
      <p:grpSp>
        <p:nvGrpSpPr>
          <p:cNvPr id="14" name="グループ化 13"/>
          <p:cNvGrpSpPr/>
          <p:nvPr/>
        </p:nvGrpSpPr>
        <p:grpSpPr>
          <a:xfrm>
            <a:off x="5667316" y="2987144"/>
            <a:ext cx="3672409" cy="3159327"/>
            <a:chOff x="5572609" y="2873778"/>
            <a:chExt cx="3672409" cy="3159327"/>
          </a:xfrm>
        </p:grpSpPr>
        <p:sp>
          <p:nvSpPr>
            <p:cNvPr id="323" name="Text Box 330"/>
            <p:cNvSpPr txBox="1">
              <a:spLocks noChangeArrowheads="1"/>
            </p:cNvSpPr>
            <p:nvPr/>
          </p:nvSpPr>
          <p:spPr bwMode="auto">
            <a:xfrm>
              <a:off x="5572609" y="3133417"/>
              <a:ext cx="3308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Ａ</a:t>
              </a:r>
              <a:r>
                <a:rPr lang="ja-JP" altLang="en-US" sz="4800" dirty="0"/>
                <a:t>ＣＴＩＯＮ</a:t>
              </a:r>
              <a:endParaRPr lang="ja-JP" altLang="en-US" sz="4800" b="1" i="1" dirty="0"/>
            </a:p>
          </p:txBody>
        </p:sp>
        <p:sp>
          <p:nvSpPr>
            <p:cNvPr id="343" name="Text Box 331"/>
            <p:cNvSpPr txBox="1">
              <a:spLocks noChangeArrowheads="1"/>
            </p:cNvSpPr>
            <p:nvPr/>
          </p:nvSpPr>
          <p:spPr bwMode="auto">
            <a:xfrm>
              <a:off x="5585310" y="4060056"/>
              <a:ext cx="17592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Ｇ</a:t>
              </a:r>
              <a:r>
                <a:rPr lang="ja-JP" altLang="en-US" sz="4800" dirty="0"/>
                <a:t>ＥＴ</a:t>
              </a:r>
              <a:endParaRPr lang="ja-JP" altLang="en-US" sz="4800" b="1" i="1" dirty="0"/>
            </a:p>
          </p:txBody>
        </p:sp>
        <p:sp>
          <p:nvSpPr>
            <p:cNvPr id="344" name="Text Box 332"/>
            <p:cNvSpPr txBox="1">
              <a:spLocks noChangeArrowheads="1"/>
            </p:cNvSpPr>
            <p:nvPr/>
          </p:nvSpPr>
          <p:spPr bwMode="auto">
            <a:xfrm>
              <a:off x="5572610" y="5017442"/>
              <a:ext cx="36724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Ｖ</a:t>
              </a:r>
              <a:r>
                <a:rPr lang="ja-JP" altLang="en-US" sz="4800" dirty="0"/>
                <a:t>ＩＣＴＯＲＹ</a:t>
              </a:r>
              <a:endParaRPr lang="ja-JP" altLang="en-US" sz="4800" b="1" i="1" dirty="0"/>
            </a:p>
          </p:txBody>
        </p:sp>
        <p:grpSp>
          <p:nvGrpSpPr>
            <p:cNvPr id="345" name="Group 333"/>
            <p:cNvGrpSpPr>
              <a:grpSpLocks/>
            </p:cNvGrpSpPr>
            <p:nvPr/>
          </p:nvGrpSpPr>
          <p:grpSpPr bwMode="auto">
            <a:xfrm>
              <a:off x="7491426" y="4064348"/>
              <a:ext cx="1002043" cy="1169044"/>
              <a:chOff x="4422" y="2251"/>
              <a:chExt cx="1043" cy="1406"/>
            </a:xfrm>
          </p:grpSpPr>
          <p:grpSp>
            <p:nvGrpSpPr>
              <p:cNvPr id="346" name="Group 334"/>
              <p:cNvGrpSpPr>
                <a:grpSpLocks/>
              </p:cNvGrpSpPr>
              <p:nvPr/>
            </p:nvGrpSpPr>
            <p:grpSpPr bwMode="auto">
              <a:xfrm>
                <a:off x="4422" y="2251"/>
                <a:ext cx="1043" cy="1406"/>
                <a:chOff x="1028" y="2750"/>
                <a:chExt cx="1353" cy="1409"/>
              </a:xfrm>
            </p:grpSpPr>
            <p:sp>
              <p:nvSpPr>
                <p:cNvPr id="348" name="AutoShape 335"/>
                <p:cNvSpPr>
                  <a:spLocks noChangeArrowheads="1"/>
                </p:cNvSpPr>
                <p:nvPr/>
              </p:nvSpPr>
              <p:spPr bwMode="auto">
                <a:xfrm>
                  <a:off x="1573" y="2750"/>
                  <a:ext cx="808" cy="945"/>
                </a:xfrm>
                <a:prstGeom prst="cube">
                  <a:avLst>
                    <a:gd name="adj" fmla="val 6509"/>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49" name="AutoShape 336"/>
                <p:cNvSpPr>
                  <a:spLocks noChangeArrowheads="1"/>
                </p:cNvSpPr>
                <p:nvPr/>
              </p:nvSpPr>
              <p:spPr bwMode="auto">
                <a:xfrm>
                  <a:off x="1036" y="3521"/>
                  <a:ext cx="1308" cy="583"/>
                </a:xfrm>
                <a:prstGeom prst="cube">
                  <a:avLst>
                    <a:gd name="adj" fmla="val 70394"/>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0" name="AutoShape 337"/>
                <p:cNvSpPr>
                  <a:spLocks noChangeArrowheads="1"/>
                </p:cNvSpPr>
                <p:nvPr/>
              </p:nvSpPr>
              <p:spPr bwMode="auto">
                <a:xfrm rot="-8150551">
                  <a:off x="2086" y="3481"/>
                  <a:ext cx="70" cy="292"/>
                </a:xfrm>
                <a:prstGeom prst="can">
                  <a:avLst>
                    <a:gd name="adj" fmla="val 104286"/>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1" name="AutoShape 338"/>
                <p:cNvSpPr>
                  <a:spLocks noChangeArrowheads="1"/>
                </p:cNvSpPr>
                <p:nvPr/>
              </p:nvSpPr>
              <p:spPr bwMode="auto">
                <a:xfrm rot="-8150551">
                  <a:off x="1944" y="3483"/>
                  <a:ext cx="70" cy="291"/>
                </a:xfrm>
                <a:prstGeom prst="can">
                  <a:avLst>
                    <a:gd name="adj" fmla="val 103929"/>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2" name="AutoShape 339"/>
                <p:cNvSpPr>
                  <a:spLocks noChangeArrowheads="1"/>
                </p:cNvSpPr>
                <p:nvPr/>
              </p:nvSpPr>
              <p:spPr bwMode="auto">
                <a:xfrm>
                  <a:off x="1392" y="3683"/>
                  <a:ext cx="693" cy="64"/>
                </a:xfrm>
                <a:prstGeom prst="cube">
                  <a:avLst>
                    <a:gd name="adj"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3" name="AutoShape 340"/>
                <p:cNvSpPr>
                  <a:spLocks noChangeArrowheads="1"/>
                </p:cNvSpPr>
                <p:nvPr/>
              </p:nvSpPr>
              <p:spPr bwMode="auto">
                <a:xfrm rot="-8150551">
                  <a:off x="1840" y="3719"/>
                  <a:ext cx="78" cy="220"/>
                </a:xfrm>
                <a:prstGeom prst="can">
                  <a:avLst>
                    <a:gd name="adj" fmla="val 70513"/>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4" name="AutoShape 341"/>
                <p:cNvSpPr>
                  <a:spLocks noChangeArrowheads="1"/>
                </p:cNvSpPr>
                <p:nvPr/>
              </p:nvSpPr>
              <p:spPr bwMode="auto">
                <a:xfrm rot="-8150551">
                  <a:off x="1818" y="3475"/>
                  <a:ext cx="71" cy="291"/>
                </a:xfrm>
                <a:prstGeom prst="can">
                  <a:avLst>
                    <a:gd name="adj" fmla="val 102465"/>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5" name="AutoShape 342"/>
                <p:cNvSpPr>
                  <a:spLocks noChangeArrowheads="1"/>
                </p:cNvSpPr>
                <p:nvPr/>
              </p:nvSpPr>
              <p:spPr bwMode="auto">
                <a:xfrm rot="-8150551">
                  <a:off x="1828" y="3294"/>
                  <a:ext cx="77" cy="220"/>
                </a:xfrm>
                <a:prstGeom prst="can">
                  <a:avLst>
                    <a:gd name="adj" fmla="val 71429"/>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6" name="AutoShape 343"/>
                <p:cNvSpPr>
                  <a:spLocks noChangeArrowheads="1"/>
                </p:cNvSpPr>
                <p:nvPr/>
              </p:nvSpPr>
              <p:spPr bwMode="auto">
                <a:xfrm>
                  <a:off x="2335" y="2793"/>
                  <a:ext cx="38" cy="315"/>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9" name="AutoShape 344"/>
                <p:cNvSpPr>
                  <a:spLocks noChangeArrowheads="1"/>
                </p:cNvSpPr>
                <p:nvPr/>
              </p:nvSpPr>
              <p:spPr bwMode="auto">
                <a:xfrm>
                  <a:off x="2335" y="3207"/>
                  <a:ext cx="38" cy="315"/>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360" name="Group 345"/>
                <p:cNvGrpSpPr>
                  <a:grpSpLocks/>
                </p:cNvGrpSpPr>
                <p:nvPr/>
              </p:nvGrpSpPr>
              <p:grpSpPr bwMode="auto">
                <a:xfrm>
                  <a:off x="1583" y="3253"/>
                  <a:ext cx="658" cy="406"/>
                  <a:chOff x="988" y="898"/>
                  <a:chExt cx="1713" cy="2260"/>
                </a:xfrm>
              </p:grpSpPr>
              <p:grpSp>
                <p:nvGrpSpPr>
                  <p:cNvPr id="504" name="Group 346"/>
                  <p:cNvGrpSpPr>
                    <a:grpSpLocks/>
                  </p:cNvGrpSpPr>
                  <p:nvPr/>
                </p:nvGrpSpPr>
                <p:grpSpPr bwMode="auto">
                  <a:xfrm>
                    <a:off x="991" y="2403"/>
                    <a:ext cx="1710" cy="755"/>
                    <a:chOff x="1610" y="482"/>
                    <a:chExt cx="1710" cy="755"/>
                  </a:xfrm>
                </p:grpSpPr>
                <p:sp>
                  <p:nvSpPr>
                    <p:cNvPr id="561" name="AutoShape 34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62" name="AutoShape 348"/>
                    <p:cNvSpPr>
                      <a:spLocks noChangeArrowheads="1"/>
                    </p:cNvSpPr>
                    <p:nvPr/>
                  </p:nvSpPr>
                  <p:spPr bwMode="auto">
                    <a:xfrm>
                      <a:off x="1610" y="483"/>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3" name="AutoShape 349"/>
                    <p:cNvSpPr>
                      <a:spLocks noChangeArrowheads="1"/>
                    </p:cNvSpPr>
                    <p:nvPr/>
                  </p:nvSpPr>
                  <p:spPr bwMode="auto">
                    <a:xfrm>
                      <a:off x="1893" y="483"/>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4" name="AutoShape 350"/>
                    <p:cNvSpPr>
                      <a:spLocks noChangeArrowheads="1"/>
                    </p:cNvSpPr>
                    <p:nvPr/>
                  </p:nvSpPr>
                  <p:spPr bwMode="auto">
                    <a:xfrm>
                      <a:off x="1682" y="526"/>
                      <a:ext cx="1564"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5" name="AutoShape 351"/>
                    <p:cNvSpPr>
                      <a:spLocks noChangeArrowheads="1"/>
                    </p:cNvSpPr>
                    <p:nvPr/>
                  </p:nvSpPr>
                  <p:spPr bwMode="auto">
                    <a:xfrm>
                      <a:off x="1798" y="591"/>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6" name="AutoShape 352"/>
                    <p:cNvSpPr>
                      <a:spLocks noChangeArrowheads="1"/>
                    </p:cNvSpPr>
                    <p:nvPr/>
                  </p:nvSpPr>
                  <p:spPr bwMode="auto">
                    <a:xfrm>
                      <a:off x="2991" y="483"/>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7" name="AutoShape 353"/>
                    <p:cNvSpPr>
                      <a:spLocks noChangeArrowheads="1"/>
                    </p:cNvSpPr>
                    <p:nvPr/>
                  </p:nvSpPr>
                  <p:spPr bwMode="auto">
                    <a:xfrm>
                      <a:off x="2054" y="829"/>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8" name="AutoShape 354"/>
                    <p:cNvSpPr>
                      <a:spLocks noChangeArrowheads="1"/>
                    </p:cNvSpPr>
                    <p:nvPr/>
                  </p:nvSpPr>
                  <p:spPr bwMode="auto">
                    <a:xfrm>
                      <a:off x="2564" y="829"/>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9" name="AutoShape 355"/>
                    <p:cNvSpPr>
                      <a:spLocks noChangeArrowheads="1"/>
                    </p:cNvSpPr>
                    <p:nvPr/>
                  </p:nvSpPr>
                  <p:spPr bwMode="auto">
                    <a:xfrm>
                      <a:off x="1638" y="764"/>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05" name="Group 356"/>
                  <p:cNvGrpSpPr>
                    <a:grpSpLocks/>
                  </p:cNvGrpSpPr>
                  <p:nvPr/>
                </p:nvGrpSpPr>
                <p:grpSpPr bwMode="auto">
                  <a:xfrm>
                    <a:off x="991" y="1907"/>
                    <a:ext cx="1710" cy="755"/>
                    <a:chOff x="1610" y="482"/>
                    <a:chExt cx="1710" cy="755"/>
                  </a:xfrm>
                </p:grpSpPr>
                <p:sp>
                  <p:nvSpPr>
                    <p:cNvPr id="552" name="AutoShape 35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53" name="AutoShape 358"/>
                    <p:cNvSpPr>
                      <a:spLocks noChangeArrowheads="1"/>
                    </p:cNvSpPr>
                    <p:nvPr/>
                  </p:nvSpPr>
                  <p:spPr bwMode="auto">
                    <a:xfrm>
                      <a:off x="1610" y="481"/>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4" name="AutoShape 359"/>
                    <p:cNvSpPr>
                      <a:spLocks noChangeArrowheads="1"/>
                    </p:cNvSpPr>
                    <p:nvPr/>
                  </p:nvSpPr>
                  <p:spPr bwMode="auto">
                    <a:xfrm>
                      <a:off x="1893" y="481"/>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5" name="AutoShape 360"/>
                    <p:cNvSpPr>
                      <a:spLocks noChangeArrowheads="1"/>
                    </p:cNvSpPr>
                    <p:nvPr/>
                  </p:nvSpPr>
                  <p:spPr bwMode="auto">
                    <a:xfrm>
                      <a:off x="1682" y="524"/>
                      <a:ext cx="1564"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6" name="AutoShape 361"/>
                    <p:cNvSpPr>
                      <a:spLocks noChangeArrowheads="1"/>
                    </p:cNvSpPr>
                    <p:nvPr/>
                  </p:nvSpPr>
                  <p:spPr bwMode="auto">
                    <a:xfrm>
                      <a:off x="1798" y="589"/>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7" name="AutoShape 362"/>
                    <p:cNvSpPr>
                      <a:spLocks noChangeArrowheads="1"/>
                    </p:cNvSpPr>
                    <p:nvPr/>
                  </p:nvSpPr>
                  <p:spPr bwMode="auto">
                    <a:xfrm>
                      <a:off x="2991" y="481"/>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8" name="AutoShape 363"/>
                    <p:cNvSpPr>
                      <a:spLocks noChangeArrowheads="1"/>
                    </p:cNvSpPr>
                    <p:nvPr/>
                  </p:nvSpPr>
                  <p:spPr bwMode="auto">
                    <a:xfrm>
                      <a:off x="2054" y="827"/>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9" name="AutoShape 364"/>
                    <p:cNvSpPr>
                      <a:spLocks noChangeArrowheads="1"/>
                    </p:cNvSpPr>
                    <p:nvPr/>
                  </p:nvSpPr>
                  <p:spPr bwMode="auto">
                    <a:xfrm>
                      <a:off x="2564" y="827"/>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0" name="AutoShape 365"/>
                    <p:cNvSpPr>
                      <a:spLocks noChangeArrowheads="1"/>
                    </p:cNvSpPr>
                    <p:nvPr/>
                  </p:nvSpPr>
                  <p:spPr bwMode="auto">
                    <a:xfrm>
                      <a:off x="1638" y="762"/>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32" name="Group 366"/>
                  <p:cNvGrpSpPr>
                    <a:grpSpLocks/>
                  </p:cNvGrpSpPr>
                  <p:nvPr/>
                </p:nvGrpSpPr>
                <p:grpSpPr bwMode="auto">
                  <a:xfrm>
                    <a:off x="991" y="1405"/>
                    <a:ext cx="1710" cy="755"/>
                    <a:chOff x="1610" y="482"/>
                    <a:chExt cx="1710" cy="755"/>
                  </a:xfrm>
                </p:grpSpPr>
                <p:sp>
                  <p:nvSpPr>
                    <p:cNvPr id="543" name="AutoShape 36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44" name="AutoShape 368"/>
                    <p:cNvSpPr>
                      <a:spLocks noChangeArrowheads="1"/>
                    </p:cNvSpPr>
                    <p:nvPr/>
                  </p:nvSpPr>
                  <p:spPr bwMode="auto">
                    <a:xfrm>
                      <a:off x="1610" y="485"/>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5" name="AutoShape 369"/>
                    <p:cNvSpPr>
                      <a:spLocks noChangeArrowheads="1"/>
                    </p:cNvSpPr>
                    <p:nvPr/>
                  </p:nvSpPr>
                  <p:spPr bwMode="auto">
                    <a:xfrm>
                      <a:off x="1893" y="485"/>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6" name="AutoShape 370"/>
                    <p:cNvSpPr>
                      <a:spLocks noChangeArrowheads="1"/>
                    </p:cNvSpPr>
                    <p:nvPr/>
                  </p:nvSpPr>
                  <p:spPr bwMode="auto">
                    <a:xfrm>
                      <a:off x="1682" y="529"/>
                      <a:ext cx="1564" cy="768"/>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7" name="AutoShape 371"/>
                    <p:cNvSpPr>
                      <a:spLocks noChangeArrowheads="1"/>
                    </p:cNvSpPr>
                    <p:nvPr/>
                  </p:nvSpPr>
                  <p:spPr bwMode="auto">
                    <a:xfrm>
                      <a:off x="1798" y="594"/>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8" name="AutoShape 372"/>
                    <p:cNvSpPr>
                      <a:spLocks noChangeArrowheads="1"/>
                    </p:cNvSpPr>
                    <p:nvPr/>
                  </p:nvSpPr>
                  <p:spPr bwMode="auto">
                    <a:xfrm>
                      <a:off x="2991" y="485"/>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9" name="AutoShape 373"/>
                    <p:cNvSpPr>
                      <a:spLocks noChangeArrowheads="1"/>
                    </p:cNvSpPr>
                    <p:nvPr/>
                  </p:nvSpPr>
                  <p:spPr bwMode="auto">
                    <a:xfrm>
                      <a:off x="2054" y="832"/>
                      <a:ext cx="44" cy="465"/>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0" name="AutoShape 374"/>
                    <p:cNvSpPr>
                      <a:spLocks noChangeArrowheads="1"/>
                    </p:cNvSpPr>
                    <p:nvPr/>
                  </p:nvSpPr>
                  <p:spPr bwMode="auto">
                    <a:xfrm>
                      <a:off x="2564" y="832"/>
                      <a:ext cx="44" cy="465"/>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1" name="AutoShape 375"/>
                    <p:cNvSpPr>
                      <a:spLocks noChangeArrowheads="1"/>
                    </p:cNvSpPr>
                    <p:nvPr/>
                  </p:nvSpPr>
                  <p:spPr bwMode="auto">
                    <a:xfrm>
                      <a:off x="1638" y="767"/>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33" name="Group 376"/>
                  <p:cNvGrpSpPr>
                    <a:grpSpLocks/>
                  </p:cNvGrpSpPr>
                  <p:nvPr/>
                </p:nvGrpSpPr>
                <p:grpSpPr bwMode="auto">
                  <a:xfrm>
                    <a:off x="988" y="898"/>
                    <a:ext cx="1710" cy="755"/>
                    <a:chOff x="1610" y="482"/>
                    <a:chExt cx="1710" cy="755"/>
                  </a:xfrm>
                </p:grpSpPr>
                <p:sp>
                  <p:nvSpPr>
                    <p:cNvPr id="534" name="AutoShape 37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35" name="AutoShape 378"/>
                    <p:cNvSpPr>
                      <a:spLocks noChangeArrowheads="1"/>
                    </p:cNvSpPr>
                    <p:nvPr/>
                  </p:nvSpPr>
                  <p:spPr bwMode="auto">
                    <a:xfrm>
                      <a:off x="1602" y="484"/>
                      <a:ext cx="322"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6" name="AutoShape 379"/>
                    <p:cNvSpPr>
                      <a:spLocks noChangeArrowheads="1"/>
                    </p:cNvSpPr>
                    <p:nvPr/>
                  </p:nvSpPr>
                  <p:spPr bwMode="auto">
                    <a:xfrm>
                      <a:off x="1885" y="484"/>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7" name="AutoShape 380"/>
                    <p:cNvSpPr>
                      <a:spLocks noChangeArrowheads="1"/>
                    </p:cNvSpPr>
                    <p:nvPr/>
                  </p:nvSpPr>
                  <p:spPr bwMode="auto">
                    <a:xfrm>
                      <a:off x="1674" y="527"/>
                      <a:ext cx="1542"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8" name="AutoShape 381"/>
                    <p:cNvSpPr>
                      <a:spLocks noChangeArrowheads="1"/>
                    </p:cNvSpPr>
                    <p:nvPr/>
                  </p:nvSpPr>
                  <p:spPr bwMode="auto">
                    <a:xfrm>
                      <a:off x="1796" y="592"/>
                      <a:ext cx="1304"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9" name="AutoShape 382"/>
                    <p:cNvSpPr>
                      <a:spLocks noChangeArrowheads="1"/>
                    </p:cNvSpPr>
                    <p:nvPr/>
                  </p:nvSpPr>
                  <p:spPr bwMode="auto">
                    <a:xfrm>
                      <a:off x="2961" y="484"/>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0" name="AutoShape 383"/>
                    <p:cNvSpPr>
                      <a:spLocks noChangeArrowheads="1"/>
                    </p:cNvSpPr>
                    <p:nvPr/>
                  </p:nvSpPr>
                  <p:spPr bwMode="auto">
                    <a:xfrm>
                      <a:off x="2046" y="830"/>
                      <a:ext cx="39"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41" name="AutoShape 384"/>
                    <p:cNvSpPr>
                      <a:spLocks noChangeArrowheads="1"/>
                    </p:cNvSpPr>
                    <p:nvPr/>
                  </p:nvSpPr>
                  <p:spPr bwMode="auto">
                    <a:xfrm>
                      <a:off x="2534" y="830"/>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42" name="AutoShape 385"/>
                    <p:cNvSpPr>
                      <a:spLocks noChangeArrowheads="1"/>
                    </p:cNvSpPr>
                    <p:nvPr/>
                  </p:nvSpPr>
                  <p:spPr bwMode="auto">
                    <a:xfrm>
                      <a:off x="1635" y="765"/>
                      <a:ext cx="1370"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grpSp>
              <p:nvGrpSpPr>
                <p:cNvPr id="364" name="Group 386"/>
                <p:cNvGrpSpPr>
                  <a:grpSpLocks/>
                </p:cNvGrpSpPr>
                <p:nvPr/>
              </p:nvGrpSpPr>
              <p:grpSpPr bwMode="auto">
                <a:xfrm>
                  <a:off x="1246" y="3443"/>
                  <a:ext cx="780" cy="405"/>
                  <a:chOff x="988" y="898"/>
                  <a:chExt cx="1713" cy="2260"/>
                </a:xfrm>
              </p:grpSpPr>
              <p:grpSp>
                <p:nvGrpSpPr>
                  <p:cNvPr id="462" name="Group 387"/>
                  <p:cNvGrpSpPr>
                    <a:grpSpLocks/>
                  </p:cNvGrpSpPr>
                  <p:nvPr/>
                </p:nvGrpSpPr>
                <p:grpSpPr bwMode="auto">
                  <a:xfrm>
                    <a:off x="991" y="2403"/>
                    <a:ext cx="1710" cy="755"/>
                    <a:chOff x="1610" y="482"/>
                    <a:chExt cx="1710" cy="755"/>
                  </a:xfrm>
                </p:grpSpPr>
                <p:sp>
                  <p:nvSpPr>
                    <p:cNvPr id="495" name="AutoShape 38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96" name="AutoShape 389"/>
                    <p:cNvSpPr>
                      <a:spLocks noChangeArrowheads="1"/>
                    </p:cNvSpPr>
                    <p:nvPr/>
                  </p:nvSpPr>
                  <p:spPr bwMode="auto">
                    <a:xfrm>
                      <a:off x="1610"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7" name="AutoShape 390"/>
                    <p:cNvSpPr>
                      <a:spLocks noChangeArrowheads="1"/>
                    </p:cNvSpPr>
                    <p:nvPr/>
                  </p:nvSpPr>
                  <p:spPr bwMode="auto">
                    <a:xfrm>
                      <a:off x="1891" y="543"/>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8" name="AutoShape 391"/>
                    <p:cNvSpPr>
                      <a:spLocks noChangeArrowheads="1"/>
                    </p:cNvSpPr>
                    <p:nvPr/>
                  </p:nvSpPr>
                  <p:spPr bwMode="auto">
                    <a:xfrm>
                      <a:off x="1680" y="587"/>
                      <a:ext cx="1568" cy="651"/>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9" name="AutoShape 392"/>
                    <p:cNvSpPr>
                      <a:spLocks noChangeArrowheads="1"/>
                    </p:cNvSpPr>
                    <p:nvPr/>
                  </p:nvSpPr>
                  <p:spPr bwMode="auto">
                    <a:xfrm>
                      <a:off x="1797" y="652"/>
                      <a:ext cx="1334" cy="76"/>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00" name="AutoShape 393"/>
                    <p:cNvSpPr>
                      <a:spLocks noChangeArrowheads="1"/>
                    </p:cNvSpPr>
                    <p:nvPr/>
                  </p:nvSpPr>
                  <p:spPr bwMode="auto">
                    <a:xfrm>
                      <a:off x="2991"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01" name="AutoShape 394"/>
                    <p:cNvSpPr>
                      <a:spLocks noChangeArrowheads="1"/>
                    </p:cNvSpPr>
                    <p:nvPr/>
                  </p:nvSpPr>
                  <p:spPr bwMode="auto">
                    <a:xfrm>
                      <a:off x="205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02" name="AutoShape 395"/>
                    <p:cNvSpPr>
                      <a:spLocks noChangeArrowheads="1"/>
                    </p:cNvSpPr>
                    <p:nvPr/>
                  </p:nvSpPr>
                  <p:spPr bwMode="auto">
                    <a:xfrm>
                      <a:off x="256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03" name="AutoShape 396"/>
                    <p:cNvSpPr>
                      <a:spLocks noChangeArrowheads="1"/>
                    </p:cNvSpPr>
                    <p:nvPr/>
                  </p:nvSpPr>
                  <p:spPr bwMode="auto">
                    <a:xfrm>
                      <a:off x="1638" y="771"/>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3" name="Group 397"/>
                  <p:cNvGrpSpPr>
                    <a:grpSpLocks/>
                  </p:cNvGrpSpPr>
                  <p:nvPr/>
                </p:nvGrpSpPr>
                <p:grpSpPr bwMode="auto">
                  <a:xfrm>
                    <a:off x="991" y="1907"/>
                    <a:ext cx="1710" cy="755"/>
                    <a:chOff x="1610" y="482"/>
                    <a:chExt cx="1710" cy="755"/>
                  </a:xfrm>
                </p:grpSpPr>
                <p:sp>
                  <p:nvSpPr>
                    <p:cNvPr id="484" name="AutoShape 39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85" name="AutoShape 399"/>
                    <p:cNvSpPr>
                      <a:spLocks noChangeArrowheads="1"/>
                    </p:cNvSpPr>
                    <p:nvPr/>
                  </p:nvSpPr>
                  <p:spPr bwMode="auto">
                    <a:xfrm>
                      <a:off x="1610" y="486"/>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8" name="AutoShape 400"/>
                    <p:cNvSpPr>
                      <a:spLocks noChangeArrowheads="1"/>
                    </p:cNvSpPr>
                    <p:nvPr/>
                  </p:nvSpPr>
                  <p:spPr bwMode="auto">
                    <a:xfrm>
                      <a:off x="1891" y="486"/>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9" name="AutoShape 401"/>
                    <p:cNvSpPr>
                      <a:spLocks noChangeArrowheads="1"/>
                    </p:cNvSpPr>
                    <p:nvPr/>
                  </p:nvSpPr>
                  <p:spPr bwMode="auto">
                    <a:xfrm>
                      <a:off x="1680" y="529"/>
                      <a:ext cx="1568" cy="705"/>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0" name="AutoShape 402"/>
                    <p:cNvSpPr>
                      <a:spLocks noChangeArrowheads="1"/>
                    </p:cNvSpPr>
                    <p:nvPr/>
                  </p:nvSpPr>
                  <p:spPr bwMode="auto">
                    <a:xfrm>
                      <a:off x="1797" y="595"/>
                      <a:ext cx="1334"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1" name="AutoShape 403"/>
                    <p:cNvSpPr>
                      <a:spLocks noChangeArrowheads="1"/>
                    </p:cNvSpPr>
                    <p:nvPr/>
                  </p:nvSpPr>
                  <p:spPr bwMode="auto">
                    <a:xfrm>
                      <a:off x="2991" y="486"/>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2" name="AutoShape 404"/>
                    <p:cNvSpPr>
                      <a:spLocks noChangeArrowheads="1"/>
                    </p:cNvSpPr>
                    <p:nvPr/>
                  </p:nvSpPr>
                  <p:spPr bwMode="auto">
                    <a:xfrm>
                      <a:off x="2055" y="833"/>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93" name="AutoShape 405"/>
                    <p:cNvSpPr>
                      <a:spLocks noChangeArrowheads="1"/>
                    </p:cNvSpPr>
                    <p:nvPr/>
                  </p:nvSpPr>
                  <p:spPr bwMode="auto">
                    <a:xfrm>
                      <a:off x="2565" y="833"/>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94" name="AutoShape 406"/>
                    <p:cNvSpPr>
                      <a:spLocks noChangeArrowheads="1"/>
                    </p:cNvSpPr>
                    <p:nvPr/>
                  </p:nvSpPr>
                  <p:spPr bwMode="auto">
                    <a:xfrm>
                      <a:off x="1638" y="768"/>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4" name="Group 407"/>
                  <p:cNvGrpSpPr>
                    <a:grpSpLocks/>
                  </p:cNvGrpSpPr>
                  <p:nvPr/>
                </p:nvGrpSpPr>
                <p:grpSpPr bwMode="auto">
                  <a:xfrm>
                    <a:off x="991" y="1405"/>
                    <a:ext cx="1710" cy="755"/>
                    <a:chOff x="1610" y="482"/>
                    <a:chExt cx="1710" cy="755"/>
                  </a:xfrm>
                </p:grpSpPr>
                <p:sp>
                  <p:nvSpPr>
                    <p:cNvPr id="475" name="AutoShape 40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76" name="AutoShape 409"/>
                    <p:cNvSpPr>
                      <a:spLocks noChangeArrowheads="1"/>
                    </p:cNvSpPr>
                    <p:nvPr/>
                  </p:nvSpPr>
                  <p:spPr bwMode="auto">
                    <a:xfrm>
                      <a:off x="1610"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7" name="AutoShape 410"/>
                    <p:cNvSpPr>
                      <a:spLocks noChangeArrowheads="1"/>
                    </p:cNvSpPr>
                    <p:nvPr/>
                  </p:nvSpPr>
                  <p:spPr bwMode="auto">
                    <a:xfrm>
                      <a:off x="1891" y="543"/>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8" name="AutoShape 411"/>
                    <p:cNvSpPr>
                      <a:spLocks noChangeArrowheads="1"/>
                    </p:cNvSpPr>
                    <p:nvPr/>
                  </p:nvSpPr>
                  <p:spPr bwMode="auto">
                    <a:xfrm>
                      <a:off x="1680" y="587"/>
                      <a:ext cx="1568" cy="651"/>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9" name="AutoShape 412"/>
                    <p:cNvSpPr>
                      <a:spLocks noChangeArrowheads="1"/>
                    </p:cNvSpPr>
                    <p:nvPr/>
                  </p:nvSpPr>
                  <p:spPr bwMode="auto">
                    <a:xfrm>
                      <a:off x="1797" y="652"/>
                      <a:ext cx="1334" cy="76"/>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0" name="AutoShape 413"/>
                    <p:cNvSpPr>
                      <a:spLocks noChangeArrowheads="1"/>
                    </p:cNvSpPr>
                    <p:nvPr/>
                  </p:nvSpPr>
                  <p:spPr bwMode="auto">
                    <a:xfrm>
                      <a:off x="2991"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1" name="AutoShape 414"/>
                    <p:cNvSpPr>
                      <a:spLocks noChangeArrowheads="1"/>
                    </p:cNvSpPr>
                    <p:nvPr/>
                  </p:nvSpPr>
                  <p:spPr bwMode="auto">
                    <a:xfrm>
                      <a:off x="205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82" name="AutoShape 415"/>
                    <p:cNvSpPr>
                      <a:spLocks noChangeArrowheads="1"/>
                    </p:cNvSpPr>
                    <p:nvPr/>
                  </p:nvSpPr>
                  <p:spPr bwMode="auto">
                    <a:xfrm>
                      <a:off x="256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83" name="AutoShape 416"/>
                    <p:cNvSpPr>
                      <a:spLocks noChangeArrowheads="1"/>
                    </p:cNvSpPr>
                    <p:nvPr/>
                  </p:nvSpPr>
                  <p:spPr bwMode="auto">
                    <a:xfrm>
                      <a:off x="1638" y="771"/>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5" name="Group 417"/>
                  <p:cNvGrpSpPr>
                    <a:grpSpLocks/>
                  </p:cNvGrpSpPr>
                  <p:nvPr/>
                </p:nvGrpSpPr>
                <p:grpSpPr bwMode="auto">
                  <a:xfrm>
                    <a:off x="988" y="898"/>
                    <a:ext cx="1710" cy="755"/>
                    <a:chOff x="1610" y="482"/>
                    <a:chExt cx="1710" cy="755"/>
                  </a:xfrm>
                </p:grpSpPr>
                <p:sp>
                  <p:nvSpPr>
                    <p:cNvPr id="466" name="AutoShape 41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7" name="AutoShape 419"/>
                    <p:cNvSpPr>
                      <a:spLocks noChangeArrowheads="1"/>
                    </p:cNvSpPr>
                    <p:nvPr/>
                  </p:nvSpPr>
                  <p:spPr bwMode="auto">
                    <a:xfrm>
                      <a:off x="1609" y="487"/>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68" name="AutoShape 420"/>
                    <p:cNvSpPr>
                      <a:spLocks noChangeArrowheads="1"/>
                    </p:cNvSpPr>
                    <p:nvPr/>
                  </p:nvSpPr>
                  <p:spPr bwMode="auto">
                    <a:xfrm>
                      <a:off x="1889" y="487"/>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69" name="AutoShape 421"/>
                    <p:cNvSpPr>
                      <a:spLocks noChangeArrowheads="1"/>
                    </p:cNvSpPr>
                    <p:nvPr/>
                  </p:nvSpPr>
                  <p:spPr bwMode="auto">
                    <a:xfrm>
                      <a:off x="1679" y="530"/>
                      <a:ext cx="1544" cy="705"/>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0" name="AutoShape 422"/>
                    <p:cNvSpPr>
                      <a:spLocks noChangeArrowheads="1"/>
                    </p:cNvSpPr>
                    <p:nvPr/>
                  </p:nvSpPr>
                  <p:spPr bwMode="auto">
                    <a:xfrm>
                      <a:off x="1796" y="595"/>
                      <a:ext cx="1310"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1" name="AutoShape 423"/>
                    <p:cNvSpPr>
                      <a:spLocks noChangeArrowheads="1"/>
                    </p:cNvSpPr>
                    <p:nvPr/>
                  </p:nvSpPr>
                  <p:spPr bwMode="auto">
                    <a:xfrm>
                      <a:off x="2966" y="487"/>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2" name="AutoShape 424"/>
                    <p:cNvSpPr>
                      <a:spLocks noChangeArrowheads="1"/>
                    </p:cNvSpPr>
                    <p:nvPr/>
                  </p:nvSpPr>
                  <p:spPr bwMode="auto">
                    <a:xfrm>
                      <a:off x="2053" y="834"/>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73" name="AutoShape 425"/>
                    <p:cNvSpPr>
                      <a:spLocks noChangeArrowheads="1"/>
                    </p:cNvSpPr>
                    <p:nvPr/>
                  </p:nvSpPr>
                  <p:spPr bwMode="auto">
                    <a:xfrm>
                      <a:off x="2540" y="834"/>
                      <a:ext cx="51"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74" name="AutoShape 426"/>
                    <p:cNvSpPr>
                      <a:spLocks noChangeArrowheads="1"/>
                    </p:cNvSpPr>
                    <p:nvPr/>
                  </p:nvSpPr>
                  <p:spPr bwMode="auto">
                    <a:xfrm>
                      <a:off x="1637" y="768"/>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sp>
              <p:nvSpPr>
                <p:cNvPr id="365" name="AutoShape 427"/>
                <p:cNvSpPr>
                  <a:spLocks noChangeArrowheads="1"/>
                </p:cNvSpPr>
                <p:nvPr/>
              </p:nvSpPr>
              <p:spPr bwMode="auto">
                <a:xfrm>
                  <a:off x="1062" y="3104"/>
                  <a:ext cx="1270" cy="536"/>
                </a:xfrm>
                <a:prstGeom prst="cube">
                  <a:avLst>
                    <a:gd name="adj" fmla="val 8456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366" name="Group 428"/>
                <p:cNvGrpSpPr>
                  <a:grpSpLocks/>
                </p:cNvGrpSpPr>
                <p:nvPr/>
              </p:nvGrpSpPr>
              <p:grpSpPr bwMode="auto">
                <a:xfrm>
                  <a:off x="1379" y="3053"/>
                  <a:ext cx="784" cy="297"/>
                  <a:chOff x="1116" y="2233"/>
                  <a:chExt cx="812" cy="371"/>
                </a:xfrm>
              </p:grpSpPr>
              <p:sp>
                <p:nvSpPr>
                  <p:cNvPr id="455" name="AutoShape 429"/>
                  <p:cNvSpPr>
                    <a:spLocks noChangeArrowheads="1"/>
                  </p:cNvSpPr>
                  <p:nvPr/>
                </p:nvSpPr>
                <p:spPr bwMode="auto">
                  <a:xfrm rot="-8150551">
                    <a:off x="1855"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6" name="AutoShape 430"/>
                  <p:cNvSpPr>
                    <a:spLocks noChangeArrowheads="1"/>
                  </p:cNvSpPr>
                  <p:nvPr/>
                </p:nvSpPr>
                <p:spPr bwMode="auto">
                  <a:xfrm rot="-8150551">
                    <a:off x="1707" y="2235"/>
                    <a:ext cx="73" cy="364"/>
                  </a:xfrm>
                  <a:prstGeom prst="can">
                    <a:avLst>
                      <a:gd name="adj" fmla="val 124658"/>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7" name="AutoShape 431"/>
                  <p:cNvSpPr>
                    <a:spLocks noChangeArrowheads="1"/>
                  </p:cNvSpPr>
                  <p:nvPr/>
                </p:nvSpPr>
                <p:spPr bwMode="auto">
                  <a:xfrm rot="-8150551">
                    <a:off x="1568" y="2240"/>
                    <a:ext cx="73" cy="364"/>
                  </a:xfrm>
                  <a:prstGeom prst="can">
                    <a:avLst>
                      <a:gd name="adj" fmla="val 124658"/>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9" name="AutoShape 432"/>
                  <p:cNvSpPr>
                    <a:spLocks noChangeArrowheads="1"/>
                  </p:cNvSpPr>
                  <p:nvPr/>
                </p:nvSpPr>
                <p:spPr bwMode="auto">
                  <a:xfrm>
                    <a:off x="1116" y="2501"/>
                    <a:ext cx="717" cy="79"/>
                  </a:xfrm>
                  <a:prstGeom prst="cube">
                    <a:avLst>
                      <a:gd name="adj"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0" name="AutoShape 433"/>
                  <p:cNvSpPr>
                    <a:spLocks noChangeArrowheads="1"/>
                  </p:cNvSpPr>
                  <p:nvPr/>
                </p:nvSpPr>
                <p:spPr bwMode="auto">
                  <a:xfrm rot="-8150551">
                    <a:off x="1412"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1" name="AutoShape 434"/>
                  <p:cNvSpPr>
                    <a:spLocks noChangeArrowheads="1"/>
                  </p:cNvSpPr>
                  <p:nvPr/>
                </p:nvSpPr>
                <p:spPr bwMode="auto">
                  <a:xfrm rot="-8150551">
                    <a:off x="1252"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373" name="Group 435"/>
                <p:cNvGrpSpPr>
                  <a:grpSpLocks/>
                </p:cNvGrpSpPr>
                <p:nvPr/>
              </p:nvGrpSpPr>
              <p:grpSpPr bwMode="auto">
                <a:xfrm>
                  <a:off x="1028" y="3067"/>
                  <a:ext cx="901" cy="1092"/>
                  <a:chOff x="703" y="1463"/>
                  <a:chExt cx="839" cy="1366"/>
                </a:xfrm>
              </p:grpSpPr>
              <p:sp>
                <p:nvSpPr>
                  <p:cNvPr id="391" name="AutoShape 436"/>
                  <p:cNvSpPr>
                    <a:spLocks noChangeArrowheads="1"/>
                  </p:cNvSpPr>
                  <p:nvPr/>
                </p:nvSpPr>
                <p:spPr bwMode="auto">
                  <a:xfrm rot="-8150551">
                    <a:off x="1420" y="2284"/>
                    <a:ext cx="80" cy="276"/>
                  </a:xfrm>
                  <a:prstGeom prst="can">
                    <a:avLst>
                      <a:gd name="adj" fmla="val 8625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2" name="AutoShape 437"/>
                  <p:cNvSpPr>
                    <a:spLocks noChangeArrowheads="1"/>
                  </p:cNvSpPr>
                  <p:nvPr/>
                </p:nvSpPr>
                <p:spPr bwMode="auto">
                  <a:xfrm rot="-8150551">
                    <a:off x="1406" y="1726"/>
                    <a:ext cx="79" cy="276"/>
                  </a:xfrm>
                  <a:prstGeom prst="can">
                    <a:avLst>
                      <a:gd name="adj" fmla="val 87342"/>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6" name="AutoShape 438"/>
                  <p:cNvSpPr>
                    <a:spLocks noChangeArrowheads="1"/>
                  </p:cNvSpPr>
                  <p:nvPr/>
                </p:nvSpPr>
                <p:spPr bwMode="auto">
                  <a:xfrm>
                    <a:off x="703" y="1647"/>
                    <a:ext cx="837" cy="1182"/>
                  </a:xfrm>
                  <a:prstGeom prst="cube">
                    <a:avLst>
                      <a:gd name="adj" fmla="val 6509"/>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8" name="AutoShape 439"/>
                  <p:cNvSpPr>
                    <a:spLocks noChangeArrowheads="1"/>
                  </p:cNvSpPr>
                  <p:nvPr/>
                </p:nvSpPr>
                <p:spPr bwMode="auto">
                  <a:xfrm>
                    <a:off x="1420" y="1726"/>
                    <a:ext cx="40" cy="973"/>
                  </a:xfrm>
                  <a:prstGeom prst="cub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9" name="AutoShape 440"/>
                  <p:cNvSpPr>
                    <a:spLocks noChangeArrowheads="1"/>
                  </p:cNvSpPr>
                  <p:nvPr/>
                </p:nvSpPr>
                <p:spPr bwMode="auto">
                  <a:xfrm>
                    <a:off x="703" y="1726"/>
                    <a:ext cx="40" cy="945"/>
                  </a:xfrm>
                  <a:prstGeom prst="cub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400" name="Group 441"/>
                  <p:cNvGrpSpPr>
                    <a:grpSpLocks/>
                  </p:cNvGrpSpPr>
                  <p:nvPr/>
                </p:nvGrpSpPr>
                <p:grpSpPr bwMode="auto">
                  <a:xfrm>
                    <a:off x="743" y="1726"/>
                    <a:ext cx="80" cy="79"/>
                    <a:chOff x="624" y="960"/>
                    <a:chExt cx="672" cy="624"/>
                  </a:xfrm>
                </p:grpSpPr>
                <p:sp>
                  <p:nvSpPr>
                    <p:cNvPr id="453" name="AutoShape 442"/>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4" name="AutoShape 443"/>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01" name="Group 444"/>
                  <p:cNvGrpSpPr>
                    <a:grpSpLocks/>
                  </p:cNvGrpSpPr>
                  <p:nvPr/>
                </p:nvGrpSpPr>
                <p:grpSpPr bwMode="auto">
                  <a:xfrm>
                    <a:off x="1321" y="1733"/>
                    <a:ext cx="80" cy="78"/>
                    <a:chOff x="624" y="960"/>
                    <a:chExt cx="672" cy="624"/>
                  </a:xfrm>
                </p:grpSpPr>
                <p:sp>
                  <p:nvSpPr>
                    <p:cNvPr id="451" name="AutoShape 445"/>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2" name="AutoShape 446"/>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sp>
                <p:nvSpPr>
                  <p:cNvPr id="402" name="AutoShape 447"/>
                  <p:cNvSpPr>
                    <a:spLocks noChangeArrowheads="1"/>
                  </p:cNvSpPr>
                  <p:nvPr/>
                </p:nvSpPr>
                <p:spPr bwMode="auto">
                  <a:xfrm>
                    <a:off x="784" y="1529"/>
                    <a:ext cx="40" cy="158"/>
                  </a:xfrm>
                  <a:prstGeom prst="can">
                    <a:avLst>
                      <a:gd name="adj" fmla="val 9875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404" name="Group 448"/>
                  <p:cNvGrpSpPr>
                    <a:grpSpLocks/>
                  </p:cNvGrpSpPr>
                  <p:nvPr/>
                </p:nvGrpSpPr>
                <p:grpSpPr bwMode="auto">
                  <a:xfrm>
                    <a:off x="764" y="1463"/>
                    <a:ext cx="80" cy="138"/>
                    <a:chOff x="1248" y="2400"/>
                    <a:chExt cx="96" cy="168"/>
                  </a:xfrm>
                </p:grpSpPr>
                <p:sp>
                  <p:nvSpPr>
                    <p:cNvPr id="449" name="AutoShape 449"/>
                    <p:cNvSpPr>
                      <a:spLocks noChangeArrowheads="1"/>
                    </p:cNvSpPr>
                    <p:nvPr/>
                  </p:nvSpPr>
                  <p:spPr bwMode="auto">
                    <a:xfrm>
                      <a:off x="1248" y="2472"/>
                      <a:ext cx="96" cy="96"/>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0" name="AutoShape 450"/>
                    <p:cNvSpPr>
                      <a:spLocks noChangeArrowheads="1"/>
                    </p:cNvSpPr>
                    <p:nvPr/>
                  </p:nvSpPr>
                  <p:spPr bwMode="auto">
                    <a:xfrm>
                      <a:off x="1248" y="2400"/>
                      <a:ext cx="96" cy="9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05" name="Group 451"/>
                  <p:cNvGrpSpPr>
                    <a:grpSpLocks/>
                  </p:cNvGrpSpPr>
                  <p:nvPr/>
                </p:nvGrpSpPr>
                <p:grpSpPr bwMode="auto">
                  <a:xfrm>
                    <a:off x="730" y="2665"/>
                    <a:ext cx="79" cy="79"/>
                    <a:chOff x="624" y="960"/>
                    <a:chExt cx="672" cy="624"/>
                  </a:xfrm>
                </p:grpSpPr>
                <p:sp>
                  <p:nvSpPr>
                    <p:cNvPr id="441" name="AutoShape 452"/>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48" name="AutoShape 453"/>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12" name="Group 454"/>
                  <p:cNvGrpSpPr>
                    <a:grpSpLocks/>
                  </p:cNvGrpSpPr>
                  <p:nvPr/>
                </p:nvGrpSpPr>
                <p:grpSpPr bwMode="auto">
                  <a:xfrm>
                    <a:off x="1374" y="2665"/>
                    <a:ext cx="80" cy="79"/>
                    <a:chOff x="624" y="960"/>
                    <a:chExt cx="672" cy="624"/>
                  </a:xfrm>
                </p:grpSpPr>
                <p:sp>
                  <p:nvSpPr>
                    <p:cNvPr id="438" name="AutoShape 455"/>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39" name="AutoShape 456"/>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sp>
                <p:nvSpPr>
                  <p:cNvPr id="417" name="Rectangle 457"/>
                  <p:cNvSpPr>
                    <a:spLocks noChangeArrowheads="1"/>
                  </p:cNvSpPr>
                  <p:nvPr/>
                </p:nvSpPr>
                <p:spPr bwMode="auto">
                  <a:xfrm>
                    <a:off x="718" y="2750"/>
                    <a:ext cx="757" cy="7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18" name="AutoShape 458"/>
                  <p:cNvSpPr>
                    <a:spLocks noChangeArrowheads="1"/>
                  </p:cNvSpPr>
                  <p:nvPr/>
                </p:nvSpPr>
                <p:spPr bwMode="auto">
                  <a:xfrm>
                    <a:off x="975" y="1647"/>
                    <a:ext cx="199" cy="49"/>
                  </a:xfrm>
                  <a:prstGeom prst="cube">
                    <a:avLst>
                      <a:gd name="adj" fmla="val 68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19" name="AutoShape 459"/>
                  <p:cNvSpPr>
                    <a:spLocks noChangeArrowheads="1"/>
                  </p:cNvSpPr>
                  <p:nvPr/>
                </p:nvSpPr>
                <p:spPr bwMode="auto">
                  <a:xfrm>
                    <a:off x="992" y="1640"/>
                    <a:ext cx="159" cy="39"/>
                  </a:xfrm>
                  <a:prstGeom prst="cube">
                    <a:avLst>
                      <a:gd name="adj" fmla="val 6875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20" name="AutoShape 460"/>
                  <p:cNvSpPr>
                    <a:spLocks noChangeArrowheads="1"/>
                  </p:cNvSpPr>
                  <p:nvPr/>
                </p:nvSpPr>
                <p:spPr bwMode="auto">
                  <a:xfrm>
                    <a:off x="1502" y="1687"/>
                    <a:ext cx="40" cy="393"/>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37" name="AutoShape 461"/>
                  <p:cNvSpPr>
                    <a:spLocks noChangeArrowheads="1"/>
                  </p:cNvSpPr>
                  <p:nvPr/>
                </p:nvSpPr>
                <p:spPr bwMode="auto">
                  <a:xfrm>
                    <a:off x="1502" y="2204"/>
                    <a:ext cx="40" cy="394"/>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sp>
            <p:nvSpPr>
              <p:cNvPr id="347" name="Rectangle 462"/>
              <p:cNvSpPr>
                <a:spLocks noChangeArrowheads="1"/>
              </p:cNvSpPr>
              <p:nvPr/>
            </p:nvSpPr>
            <p:spPr bwMode="auto">
              <a:xfrm>
                <a:off x="4604" y="2914"/>
                <a:ext cx="249" cy="26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90000" bIns="10800" anchor="ctr">
                <a:spAutoFit/>
              </a:bodyPr>
              <a:lstStyle/>
              <a:p>
                <a:pPr>
                  <a:spcBef>
                    <a:spcPct val="0"/>
                  </a:spcBef>
                </a:pPr>
                <a:r>
                  <a:rPr lang="ja-JP" altLang="en-US" sz="1200" b="1" dirty="0">
                    <a:latin typeface="Times New Roman" pitchFamily="18" charset="0"/>
                    <a:ea typeface="ＭＳ Ｐゴシック" charset="-128"/>
                  </a:rPr>
                  <a:t>１</a:t>
                </a:r>
              </a:p>
            </p:txBody>
          </p:sp>
        </p:grpSp>
        <p:sp>
          <p:nvSpPr>
            <p:cNvPr id="571" name="Text Box 329"/>
            <p:cNvSpPr txBox="1">
              <a:spLocks noChangeArrowheads="1"/>
            </p:cNvSpPr>
            <p:nvPr/>
          </p:nvSpPr>
          <p:spPr bwMode="auto">
            <a:xfrm>
              <a:off x="5980783" y="2873778"/>
              <a:ext cx="3039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dirty="0" smtClean="0">
                  <a:latin typeface="HGP創英角ﾎﾟｯﾌﾟ体" pitchFamily="50" charset="-128"/>
                </a:rPr>
                <a:t>サークル名の由来</a:t>
              </a:r>
              <a:endParaRPr lang="ja-JP" altLang="en-US" sz="2400" dirty="0">
                <a:latin typeface="HGP創英角ﾎﾟｯﾌﾟ体" pitchFamily="50" charset="-128"/>
              </a:endParaRPr>
            </a:p>
          </p:txBody>
        </p:sp>
      </p:grpSp>
      <p:sp>
        <p:nvSpPr>
          <p:cNvPr id="573" name="Rectangle 5"/>
          <p:cNvSpPr>
            <a:spLocks noChangeArrowheads="1"/>
          </p:cNvSpPr>
          <p:nvPr/>
        </p:nvSpPr>
        <p:spPr bwMode="auto">
          <a:xfrm>
            <a:off x="326918" y="132156"/>
            <a:ext cx="31047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３</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サークル</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紹介</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574" name="テキスト ボックス 573"/>
          <p:cNvSpPr txBox="1"/>
          <p:nvPr/>
        </p:nvSpPr>
        <p:spPr>
          <a:xfrm>
            <a:off x="8336318" y="35332"/>
            <a:ext cx="700178" cy="369332"/>
          </a:xfrm>
          <a:prstGeom prst="rect">
            <a:avLst/>
          </a:prstGeom>
          <a:noFill/>
        </p:spPr>
        <p:txBody>
          <a:bodyPr wrap="square" rtlCol="0">
            <a:spAutoFit/>
          </a:bodyPr>
          <a:lstStyle/>
          <a:p>
            <a:r>
              <a:rPr lang="en-US" altLang="ja-JP" dirty="0" smtClean="0"/>
              <a:t>3</a:t>
            </a:r>
            <a:r>
              <a:rPr kumimoji="1" lang="en-US" altLang="ja-JP" dirty="0" smtClean="0"/>
              <a:t>/21</a:t>
            </a:r>
            <a:endParaRPr kumimoji="1" lang="ja-JP" altLang="en-US" dirty="0"/>
          </a:p>
        </p:txBody>
      </p:sp>
      <p:sp>
        <p:nvSpPr>
          <p:cNvPr id="458" name="AutoShape 930"/>
          <p:cNvSpPr>
            <a:spLocks noChangeArrowheads="1"/>
          </p:cNvSpPr>
          <p:nvPr/>
        </p:nvSpPr>
        <p:spPr bwMode="auto">
          <a:xfrm>
            <a:off x="5436871" y="1423381"/>
            <a:ext cx="3378200" cy="1123712"/>
          </a:xfrm>
          <a:prstGeom prst="roundRect">
            <a:avLst>
              <a:gd name="adj" fmla="val 16667"/>
            </a:avLst>
          </a:prstGeom>
          <a:gradFill rotWithShape="1">
            <a:gsLst>
              <a:gs pos="0">
                <a:srgbClr val="92D050"/>
              </a:gs>
              <a:gs pos="50000">
                <a:schemeClr val="bg1"/>
              </a:gs>
              <a:gs pos="100000">
                <a:srgbClr val="92D050"/>
              </a:gs>
            </a:gsLst>
            <a:lin ang="540000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defRPr/>
            </a:pPr>
            <a:r>
              <a:rPr lang="ja-JP" altLang="en-US" sz="2000" dirty="0">
                <a:latin typeface="HGP創英角ﾎﾟｯﾌﾟ体" pitchFamily="50" charset="-128"/>
              </a:rPr>
              <a:t>平均</a:t>
            </a:r>
            <a:r>
              <a:rPr lang="ja-JP" altLang="en-US" sz="2000" dirty="0" smtClean="0">
                <a:latin typeface="HGP創英角ﾎﾟｯﾌﾟ体" pitchFamily="50" charset="-128"/>
              </a:rPr>
              <a:t>年齢４５歳</a:t>
            </a:r>
            <a:endParaRPr lang="en-US" altLang="ja-JP" sz="2000" dirty="0" smtClean="0">
              <a:latin typeface="HGP創英角ﾎﾟｯﾌﾟ体" pitchFamily="50" charset="-128"/>
            </a:endParaRPr>
          </a:p>
          <a:p>
            <a:pPr algn="ctr">
              <a:spcBef>
                <a:spcPct val="0"/>
              </a:spcBef>
              <a:defRPr/>
            </a:pPr>
            <a:r>
              <a:rPr lang="ja-JP" altLang="en-US" sz="2000" dirty="0" smtClean="0">
                <a:latin typeface="HGP創英角ﾎﾟｯﾌﾟ体" pitchFamily="50" charset="-128"/>
              </a:rPr>
              <a:t>ワーキングママを含めた</a:t>
            </a:r>
            <a:endParaRPr lang="en-US" altLang="ja-JP" sz="2000" dirty="0" smtClean="0">
              <a:latin typeface="HGP創英角ﾎﾟｯﾌﾟ体" pitchFamily="50" charset="-128"/>
            </a:endParaRPr>
          </a:p>
          <a:p>
            <a:pPr algn="ctr">
              <a:spcBef>
                <a:spcPct val="0"/>
              </a:spcBef>
              <a:defRPr/>
            </a:pPr>
            <a:r>
              <a:rPr lang="ja-JP" altLang="en-US" sz="2000" dirty="0" smtClean="0">
                <a:latin typeface="HGP創英角ﾎﾟｯﾌﾟ体" pitchFamily="50" charset="-128"/>
              </a:rPr>
              <a:t>個性派集団</a:t>
            </a:r>
            <a:endParaRPr lang="en-US" altLang="ja-JP" sz="2000" dirty="0" smtClean="0">
              <a:latin typeface="HGP創英角ﾎﾟｯﾌﾟ体" pitchFamily="50" charset="-128"/>
            </a:endParaRPr>
          </a:p>
        </p:txBody>
      </p:sp>
      <p:sp>
        <p:nvSpPr>
          <p:cNvPr id="4103" name="WordArt 508"/>
          <p:cNvSpPr>
            <a:spLocks noChangeArrowheads="1" noChangeShapeType="1" noTextEdit="1"/>
          </p:cNvSpPr>
          <p:nvPr/>
        </p:nvSpPr>
        <p:spPr bwMode="auto">
          <a:xfrm>
            <a:off x="248625" y="681466"/>
            <a:ext cx="7486650" cy="693683"/>
          </a:xfrm>
          <a:prstGeom prst="rect">
            <a:avLst/>
          </a:prstGeom>
        </p:spPr>
        <p:txBody>
          <a:bodyPr wrap="none" fromWordArt="1">
            <a:prstTxWarp prst="textPlain">
              <a:avLst>
                <a:gd name="adj" fmla="val 50000"/>
              </a:avLst>
            </a:prstTxWarp>
          </a:bodyPr>
          <a:lstStyle/>
          <a:p>
            <a:r>
              <a:rPr lang="ja-JP"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GP創英角ﾎﾟｯﾌﾟ体"/>
                <a:ea typeface="HGP創英角ﾎﾟｯﾌﾟ体"/>
              </a:rPr>
              <a:t>ＡＧＶサークル</a:t>
            </a:r>
          </a:p>
        </p:txBody>
      </p:sp>
      <p:sp>
        <p:nvSpPr>
          <p:cNvPr id="570" name="角丸四角形吹き出し 569"/>
          <p:cNvSpPr/>
          <p:nvPr/>
        </p:nvSpPr>
        <p:spPr>
          <a:xfrm>
            <a:off x="3661883" y="105096"/>
            <a:ext cx="2506897" cy="456182"/>
          </a:xfrm>
          <a:prstGeom prst="wedgeRoundRectCallout">
            <a:avLst>
              <a:gd name="adj1" fmla="val -73231"/>
              <a:gd name="adj2" fmla="val 353068"/>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男性女性が判らない</a:t>
            </a:r>
            <a:endParaRPr kumimoji="1" lang="ja-JP" altLang="en-US" dirty="0">
              <a:solidFill>
                <a:schemeClr val="tx1"/>
              </a:solidFill>
            </a:endParaRPr>
          </a:p>
        </p:txBody>
      </p:sp>
      <p:sp>
        <p:nvSpPr>
          <p:cNvPr id="572" name="角丸四角形吹き出し 571"/>
          <p:cNvSpPr/>
          <p:nvPr/>
        </p:nvSpPr>
        <p:spPr>
          <a:xfrm>
            <a:off x="1938501" y="5578523"/>
            <a:ext cx="2909853" cy="456182"/>
          </a:xfrm>
          <a:prstGeom prst="wedgeRoundRectCallout">
            <a:avLst>
              <a:gd name="adj1" fmla="val 110489"/>
              <a:gd name="adj2" fmla="val -347482"/>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レーダーチャートを隠してる</a:t>
            </a:r>
            <a:endParaRPr kumimoji="1" lang="ja-JP" altLang="en-US" dirty="0">
              <a:solidFill>
                <a:schemeClr val="tx1"/>
              </a:solidFill>
            </a:endParaRPr>
          </a:p>
        </p:txBody>
      </p:sp>
      <p:sp>
        <p:nvSpPr>
          <p:cNvPr id="575" name="角丸四角形吹き出し 574"/>
          <p:cNvSpPr/>
          <p:nvPr/>
        </p:nvSpPr>
        <p:spPr>
          <a:xfrm>
            <a:off x="1455027" y="4123505"/>
            <a:ext cx="2909853" cy="456182"/>
          </a:xfrm>
          <a:prstGeom prst="wedgeRoundRectCallout">
            <a:avLst>
              <a:gd name="adj1" fmla="val 132708"/>
              <a:gd name="adj2" fmla="val -258395"/>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サークルレベル表ではない</a:t>
            </a:r>
            <a:endParaRPr kumimoji="1" lang="ja-JP" altLang="en-US" dirty="0">
              <a:solidFill>
                <a:schemeClr val="tx1"/>
              </a:solidFill>
            </a:endParaRPr>
          </a:p>
        </p:txBody>
      </p:sp>
      <p:sp>
        <p:nvSpPr>
          <p:cNvPr id="576" name="角丸四角形吹き出し 575"/>
          <p:cNvSpPr/>
          <p:nvPr/>
        </p:nvSpPr>
        <p:spPr>
          <a:xfrm>
            <a:off x="1238666" y="3116480"/>
            <a:ext cx="3379066" cy="380778"/>
          </a:xfrm>
          <a:prstGeom prst="wedgeRoundRectCallout">
            <a:avLst>
              <a:gd name="adj1" fmla="val 96355"/>
              <a:gd name="adj2" fmla="val -257649"/>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何</a:t>
            </a:r>
            <a:r>
              <a:rPr lang="ja-JP" altLang="en-US" dirty="0" smtClean="0">
                <a:solidFill>
                  <a:schemeClr val="tx1"/>
                </a:solidFill>
              </a:rPr>
              <a:t>をもって個性派と言ってるのか</a:t>
            </a:r>
            <a:endParaRPr kumimoji="1" lang="ja-JP" altLang="en-US" dirty="0">
              <a:solidFill>
                <a:schemeClr val="tx1"/>
              </a:solidFill>
            </a:endParaRPr>
          </a:p>
        </p:txBody>
      </p:sp>
      <p:sp>
        <p:nvSpPr>
          <p:cNvPr id="577" name="角丸四角形吹き出し 576"/>
          <p:cNvSpPr/>
          <p:nvPr/>
        </p:nvSpPr>
        <p:spPr>
          <a:xfrm>
            <a:off x="1019226" y="2388260"/>
            <a:ext cx="2909853" cy="456182"/>
          </a:xfrm>
          <a:prstGeom prst="wedgeRoundRectCallout">
            <a:avLst>
              <a:gd name="adj1" fmla="val 131756"/>
              <a:gd name="adj2" fmla="val -193604"/>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chemeClr val="tx1"/>
                </a:solidFill>
              </a:rPr>
              <a:t>バラツキが見えない</a:t>
            </a:r>
            <a:endParaRPr kumimoji="1" lang="ja-JP" altLang="en-US" dirty="0">
              <a:solidFill>
                <a:schemeClr val="tx1"/>
              </a:solidFill>
            </a:endParaRPr>
          </a:p>
        </p:txBody>
      </p:sp>
    </p:spTree>
    <p:extLst>
      <p:ext uri="{BB962C8B-B14F-4D97-AF65-F5344CB8AC3E}">
        <p14:creationId xmlns:p14="http://schemas.microsoft.com/office/powerpoint/2010/main" val="14830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70"/>
                                        </p:tgtEl>
                                        <p:attrNameLst>
                                          <p:attrName>style.visibility</p:attrName>
                                        </p:attrNameLst>
                                      </p:cBhvr>
                                      <p:to>
                                        <p:strVal val="visible"/>
                                      </p:to>
                                    </p:set>
                                    <p:animEffect transition="in" filter="wipe(down)">
                                      <p:cBhvr>
                                        <p:cTn id="15" dur="500"/>
                                        <p:tgtEl>
                                          <p:spTgt spid="5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72"/>
                                        </p:tgtEl>
                                        <p:attrNameLst>
                                          <p:attrName>style.visibility</p:attrName>
                                        </p:attrNameLst>
                                      </p:cBhvr>
                                      <p:to>
                                        <p:strVal val="visible"/>
                                      </p:to>
                                    </p:set>
                                    <p:animEffect transition="in" filter="wipe(down)">
                                      <p:cBhvr>
                                        <p:cTn id="20" dur="500"/>
                                        <p:tgtEl>
                                          <p:spTgt spid="5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75"/>
                                        </p:tgtEl>
                                        <p:attrNameLst>
                                          <p:attrName>style.visibility</p:attrName>
                                        </p:attrNameLst>
                                      </p:cBhvr>
                                      <p:to>
                                        <p:strVal val="visible"/>
                                      </p:to>
                                    </p:set>
                                    <p:animEffect transition="in" filter="wipe(down)">
                                      <p:cBhvr>
                                        <p:cTn id="25" dur="500"/>
                                        <p:tgtEl>
                                          <p:spTgt spid="575"/>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76"/>
                                        </p:tgtEl>
                                        <p:attrNameLst>
                                          <p:attrName>style.visibility</p:attrName>
                                        </p:attrNameLst>
                                      </p:cBhvr>
                                      <p:to>
                                        <p:strVal val="visible"/>
                                      </p:to>
                                    </p:set>
                                    <p:animEffect transition="in" filter="wipe(down)">
                                      <p:cBhvr>
                                        <p:cTn id="33" dur="500"/>
                                        <p:tgtEl>
                                          <p:spTgt spid="57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77"/>
                                        </p:tgtEl>
                                        <p:attrNameLst>
                                          <p:attrName>style.visibility</p:attrName>
                                        </p:attrNameLst>
                                      </p:cBhvr>
                                      <p:to>
                                        <p:strVal val="visible"/>
                                      </p:to>
                                    </p:set>
                                    <p:animEffect transition="in" filter="wipe(down)">
                                      <p:cBhvr>
                                        <p:cTn id="38"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P spid="572" grpId="0" animBg="1"/>
      <p:bldP spid="575" grpId="0" animBg="1"/>
      <p:bldP spid="576" grpId="0" animBg="1"/>
      <p:bldP spid="5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AutoShape 3"/>
          <p:cNvSpPr>
            <a:spLocks noChangeArrowheads="1"/>
          </p:cNvSpPr>
          <p:nvPr/>
        </p:nvSpPr>
        <p:spPr bwMode="auto">
          <a:xfrm>
            <a:off x="769263" y="2303617"/>
            <a:ext cx="7056437" cy="2232025"/>
          </a:xfrm>
          <a:prstGeom prst="flowChartAlternateProcess">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057" name="AutoShape 4"/>
          <p:cNvSpPr>
            <a:spLocks noChangeArrowheads="1"/>
          </p:cNvSpPr>
          <p:nvPr/>
        </p:nvSpPr>
        <p:spPr bwMode="auto">
          <a:xfrm>
            <a:off x="793020" y="4628879"/>
            <a:ext cx="7056437" cy="1152525"/>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sp>
        <p:nvSpPr>
          <p:cNvPr id="2058" name="AutoShape 2"/>
          <p:cNvSpPr>
            <a:spLocks noChangeArrowheads="1"/>
          </p:cNvSpPr>
          <p:nvPr/>
        </p:nvSpPr>
        <p:spPr bwMode="auto">
          <a:xfrm>
            <a:off x="295275"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pSp>
        <p:nvGrpSpPr>
          <p:cNvPr id="2076" name="Group 1347"/>
          <p:cNvGrpSpPr>
            <a:grpSpLocks/>
          </p:cNvGrpSpPr>
          <p:nvPr/>
        </p:nvGrpSpPr>
        <p:grpSpPr bwMode="auto">
          <a:xfrm>
            <a:off x="3059832" y="5649226"/>
            <a:ext cx="1594521" cy="346614"/>
            <a:chOff x="6192" y="3552"/>
            <a:chExt cx="864" cy="238"/>
          </a:xfrm>
        </p:grpSpPr>
        <p:sp>
          <p:nvSpPr>
            <p:cNvPr id="2616" name="Rectangle 1348"/>
            <p:cNvSpPr>
              <a:spLocks noChangeArrowheads="1"/>
            </p:cNvSpPr>
            <p:nvPr/>
          </p:nvSpPr>
          <p:spPr bwMode="auto">
            <a:xfrm>
              <a:off x="6233" y="3552"/>
              <a:ext cx="795" cy="230"/>
            </a:xfrm>
            <a:prstGeom prst="rect">
              <a:avLst/>
            </a:prstGeom>
            <a:solidFill>
              <a:srgbClr val="FF99CC"/>
            </a:solidFill>
            <a:ln w="12700" algn="ctr">
              <a:solidFill>
                <a:srgbClr val="808080"/>
              </a:solidFill>
              <a:miter lim="800000"/>
              <a:headEnd/>
              <a:tailEnd/>
            </a:ln>
            <a:effectLst>
              <a:outerShdw dist="107763" dir="2700000" algn="ctr" rotWithShape="0">
                <a:srgbClr val="C0C0C0">
                  <a:alpha val="50000"/>
                </a:srgbClr>
              </a:outerShdw>
            </a:effectLst>
          </p:spPr>
          <p:txBody>
            <a:bodyPr wrap="none" lIns="18000" tIns="46800" rIns="18000" bIns="46800" anchor="ctr"/>
            <a:lstStyle/>
            <a:p>
              <a:endParaRPr lang="ja-JP" altLang="en-US" sz="1400" dirty="0">
                <a:ea typeface="ＭＳ Ｐゴシック" charset="-128"/>
              </a:endParaRPr>
            </a:p>
          </p:txBody>
        </p:sp>
        <p:sp>
          <p:nvSpPr>
            <p:cNvPr id="2617" name="Text Box 1349"/>
            <p:cNvSpPr txBox="1">
              <a:spLocks noChangeArrowheads="1"/>
            </p:cNvSpPr>
            <p:nvPr/>
          </p:nvSpPr>
          <p:spPr bwMode="auto">
            <a:xfrm>
              <a:off x="6192" y="3558"/>
              <a:ext cx="864" cy="23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latin typeface="HGP創英角ﾎﾟｯﾌﾟ体" pitchFamily="50" charset="-128"/>
                  <a:ea typeface="HGP創英角ﾎﾟｯﾌﾟ体" pitchFamily="50" charset="-128"/>
                </a:rPr>
                <a:t>生産物流ゾーン</a:t>
              </a:r>
            </a:p>
          </p:txBody>
        </p:sp>
      </p:grpSp>
      <p:grpSp>
        <p:nvGrpSpPr>
          <p:cNvPr id="11" name="グループ化 10"/>
          <p:cNvGrpSpPr/>
          <p:nvPr/>
        </p:nvGrpSpPr>
        <p:grpSpPr>
          <a:xfrm>
            <a:off x="6092825" y="565150"/>
            <a:ext cx="2582863" cy="1728788"/>
            <a:chOff x="6092825" y="565150"/>
            <a:chExt cx="2582863" cy="1728788"/>
          </a:xfrm>
        </p:grpSpPr>
        <p:sp>
          <p:nvSpPr>
            <p:cNvPr id="2082" name="Text Box 308"/>
            <p:cNvSpPr txBox="1">
              <a:spLocks noChangeArrowheads="1"/>
            </p:cNvSpPr>
            <p:nvPr/>
          </p:nvSpPr>
          <p:spPr bwMode="auto">
            <a:xfrm>
              <a:off x="6948488" y="1957388"/>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a:r>
                <a:rPr lang="ja-JP" altLang="en-US" sz="1600" dirty="0">
                  <a:ea typeface="HGP創英角ﾎﾟｯﾌﾟ体" pitchFamily="50" charset="-128"/>
                </a:rPr>
                <a:t>月産　６</a:t>
              </a:r>
              <a:r>
                <a:rPr lang="ja-JP" altLang="en-US" sz="1600" dirty="0" smtClean="0">
                  <a:ea typeface="HGP創英角ﾎﾟｯﾌﾟ体" pitchFamily="50" charset="-128"/>
                </a:rPr>
                <a:t>万台</a:t>
              </a:r>
              <a:r>
                <a:rPr lang="ja-JP" altLang="en-US" sz="1600" b="1" i="1" dirty="0">
                  <a:ea typeface="HGP創英角ﾎﾟｯﾌﾟ体" pitchFamily="50" charset="-128"/>
                </a:rPr>
                <a:t>　</a:t>
              </a:r>
            </a:p>
          </p:txBody>
        </p:sp>
        <p:sp>
          <p:nvSpPr>
            <p:cNvPr id="2084" name="Text Box 310"/>
            <p:cNvSpPr txBox="1">
              <a:spLocks noChangeArrowheads="1"/>
            </p:cNvSpPr>
            <p:nvPr/>
          </p:nvSpPr>
          <p:spPr bwMode="auto">
            <a:xfrm>
              <a:off x="6664325" y="565150"/>
              <a:ext cx="1833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eaLnBrk="0" hangingPunct="0">
                <a:spcBef>
                  <a:spcPct val="0"/>
                </a:spcBef>
              </a:pPr>
              <a:r>
                <a:rPr kumimoji="0" lang="ja-JP" altLang="en-US" sz="1400" dirty="0" smtClean="0">
                  <a:ea typeface="HGP創英角ﾎﾟｯﾌﾟ体" pitchFamily="50" charset="-128"/>
                </a:rPr>
                <a:t>Ｐ</a:t>
              </a:r>
              <a:r>
                <a:rPr kumimoji="0" lang="ja-JP" altLang="en-US" sz="1400" dirty="0">
                  <a:ea typeface="HGP創英角ﾎﾟｯﾌﾟ体" pitchFamily="50" charset="-128"/>
                </a:rPr>
                <a:t>／Ｗモータ</a:t>
              </a:r>
            </a:p>
          </p:txBody>
        </p:sp>
        <p:pic>
          <p:nvPicPr>
            <p:cNvPr id="2085" name="Picture 311" descr="GS34_4"/>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6092825" y="765175"/>
              <a:ext cx="14493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AutoShape 312"/>
            <p:cNvSpPr>
              <a:spLocks noChangeArrowheads="1"/>
            </p:cNvSpPr>
            <p:nvPr/>
          </p:nvSpPr>
          <p:spPr bwMode="auto">
            <a:xfrm>
              <a:off x="7139094" y="898087"/>
              <a:ext cx="1382713" cy="381000"/>
            </a:xfrm>
            <a:prstGeom prst="wedgeRectCallout">
              <a:avLst>
                <a:gd name="adj1" fmla="val -68256"/>
                <a:gd name="adj2" fmla="val 65301"/>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lIns="0" tIns="0" rIns="0" bIns="0" anchor="ctr"/>
            <a:lstStyle/>
            <a:p>
              <a:pPr algn="ctr" eaLnBrk="0" hangingPunct="0">
                <a:spcBef>
                  <a:spcPct val="0"/>
                </a:spcBef>
              </a:pPr>
              <a:r>
                <a:rPr kumimoji="0" lang="ja-JP" altLang="en-US" sz="1400" dirty="0">
                  <a:latin typeface="HGP創英角ﾎﾟｯﾌﾟ体" pitchFamily="50" charset="-128"/>
                </a:rPr>
                <a:t>クラッチ機構搭載</a:t>
              </a:r>
            </a:p>
          </p:txBody>
        </p:sp>
        <p:sp>
          <p:nvSpPr>
            <p:cNvPr id="2087" name="AutoShape 313"/>
            <p:cNvSpPr>
              <a:spLocks noChangeArrowheads="1"/>
            </p:cNvSpPr>
            <p:nvPr/>
          </p:nvSpPr>
          <p:spPr bwMode="auto">
            <a:xfrm>
              <a:off x="7531100" y="1397000"/>
              <a:ext cx="1057275" cy="538163"/>
            </a:xfrm>
            <a:prstGeom prst="wedgeRectCallout">
              <a:avLst>
                <a:gd name="adj1" fmla="val -102506"/>
                <a:gd name="adj2" fmla="val -3685"/>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lIns="0" tIns="0" rIns="0" bIns="0" anchor="ctr"/>
            <a:lstStyle/>
            <a:p>
              <a:pPr algn="ctr" eaLnBrk="0" hangingPunct="0">
                <a:spcBef>
                  <a:spcPct val="0"/>
                </a:spcBef>
              </a:pPr>
              <a:r>
                <a:rPr kumimoji="0" lang="ja-JP" altLang="en-US" sz="1400" dirty="0">
                  <a:latin typeface="HGP創英角ﾎﾟｯﾌﾟ体" pitchFamily="50" charset="-128"/>
                </a:rPr>
                <a:t>ダイレクト</a:t>
              </a:r>
            </a:p>
            <a:p>
              <a:pPr algn="ctr" eaLnBrk="0" hangingPunct="0">
                <a:spcBef>
                  <a:spcPct val="0"/>
                </a:spcBef>
              </a:pPr>
              <a:r>
                <a:rPr kumimoji="0" lang="ja-JP" altLang="en-US" sz="1400" dirty="0">
                  <a:latin typeface="HGP創英角ﾎﾟｯﾌﾟ体" pitchFamily="50" charset="-128"/>
                </a:rPr>
                <a:t>コネクタ化</a:t>
              </a:r>
            </a:p>
          </p:txBody>
        </p:sp>
      </p:grpSp>
      <p:grpSp>
        <p:nvGrpSpPr>
          <p:cNvPr id="2089" name="Group 1344"/>
          <p:cNvGrpSpPr>
            <a:grpSpLocks/>
          </p:cNvGrpSpPr>
          <p:nvPr/>
        </p:nvGrpSpPr>
        <p:grpSpPr bwMode="auto">
          <a:xfrm>
            <a:off x="3483769" y="2060848"/>
            <a:ext cx="1512888" cy="365125"/>
            <a:chOff x="6192" y="3552"/>
            <a:chExt cx="864" cy="230"/>
          </a:xfrm>
        </p:grpSpPr>
        <p:sp>
          <p:nvSpPr>
            <p:cNvPr id="2612" name="Rectangle 1345"/>
            <p:cNvSpPr>
              <a:spLocks noChangeArrowheads="1"/>
            </p:cNvSpPr>
            <p:nvPr/>
          </p:nvSpPr>
          <p:spPr bwMode="auto">
            <a:xfrm>
              <a:off x="6233" y="3552"/>
              <a:ext cx="795" cy="230"/>
            </a:xfrm>
            <a:prstGeom prst="rect">
              <a:avLst/>
            </a:prstGeom>
            <a:solidFill>
              <a:srgbClr val="99CCFF"/>
            </a:solidFill>
            <a:ln w="12700" algn="ctr">
              <a:solidFill>
                <a:schemeClr val="tx1"/>
              </a:solidFill>
              <a:miter lim="800000"/>
              <a:headEnd/>
              <a:tailEnd/>
            </a:ln>
            <a:effectLst>
              <a:outerShdw dist="107763" dir="2700000" algn="ctr" rotWithShape="0">
                <a:srgbClr val="C0C0C0">
                  <a:alpha val="50000"/>
                </a:srgbClr>
              </a:outerShdw>
            </a:effectLst>
          </p:spPr>
          <p:txBody>
            <a:bodyPr wrap="none" lIns="18000" tIns="46800" rIns="18000" bIns="46800" anchor="ctr"/>
            <a:lstStyle/>
            <a:p>
              <a:endParaRPr lang="ja-JP" altLang="en-US" sz="1400" dirty="0">
                <a:ea typeface="ＭＳ Ｐゴシック" charset="-128"/>
              </a:endParaRPr>
            </a:p>
          </p:txBody>
        </p:sp>
        <p:sp>
          <p:nvSpPr>
            <p:cNvPr id="2613" name="Text Box 1346"/>
            <p:cNvSpPr txBox="1">
              <a:spLocks noChangeArrowheads="1"/>
            </p:cNvSpPr>
            <p:nvPr/>
          </p:nvSpPr>
          <p:spPr bwMode="auto">
            <a:xfrm>
              <a:off x="6192" y="3558"/>
              <a:ext cx="864" cy="21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smtClean="0">
                  <a:solidFill>
                    <a:schemeClr val="bg1"/>
                  </a:solidFill>
                  <a:latin typeface="HGP創英角ﾎﾟｯﾌﾟ体" pitchFamily="50" charset="-128"/>
                  <a:ea typeface="HGP創英角ﾎﾟｯﾌﾟ体" pitchFamily="50" charset="-128"/>
                </a:rPr>
                <a:t>ＴＲゾーン</a:t>
              </a:r>
              <a:endParaRPr lang="ja-JP" altLang="en-US" sz="1600" dirty="0">
                <a:solidFill>
                  <a:schemeClr val="bg1"/>
                </a:solidFill>
                <a:latin typeface="HGP創英角ﾎﾟｯﾌﾟ体" pitchFamily="50" charset="-128"/>
                <a:ea typeface="HGP創英角ﾎﾟｯﾌﾟ体" pitchFamily="50" charset="-128"/>
              </a:endParaRPr>
            </a:p>
          </p:txBody>
        </p:sp>
      </p:grpSp>
      <p:grpSp>
        <p:nvGrpSpPr>
          <p:cNvPr id="10" name="グループ化 9"/>
          <p:cNvGrpSpPr/>
          <p:nvPr/>
        </p:nvGrpSpPr>
        <p:grpSpPr>
          <a:xfrm>
            <a:off x="447250" y="736873"/>
            <a:ext cx="5791625" cy="1323975"/>
            <a:chOff x="447250" y="736873"/>
            <a:chExt cx="5791625" cy="1323975"/>
          </a:xfrm>
        </p:grpSpPr>
        <p:sp>
          <p:nvSpPr>
            <p:cNvPr id="2052" name="Line 913"/>
            <p:cNvSpPr>
              <a:spLocks noChangeShapeType="1"/>
            </p:cNvSpPr>
            <p:nvPr/>
          </p:nvSpPr>
          <p:spPr bwMode="auto">
            <a:xfrm>
              <a:off x="2314575" y="1211536"/>
              <a:ext cx="14763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3" name="Line 911"/>
            <p:cNvSpPr>
              <a:spLocks noChangeShapeType="1"/>
            </p:cNvSpPr>
            <p:nvPr/>
          </p:nvSpPr>
          <p:spPr bwMode="auto">
            <a:xfrm flipH="1">
              <a:off x="2314575" y="1624286"/>
              <a:ext cx="0" cy="276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4" name="Line 913"/>
            <p:cNvSpPr>
              <a:spLocks noChangeShapeType="1"/>
            </p:cNvSpPr>
            <p:nvPr/>
          </p:nvSpPr>
          <p:spPr bwMode="auto">
            <a:xfrm>
              <a:off x="2309813" y="1903686"/>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9" name="Line 903"/>
            <p:cNvSpPr>
              <a:spLocks noChangeShapeType="1"/>
            </p:cNvSpPr>
            <p:nvPr/>
          </p:nvSpPr>
          <p:spPr bwMode="auto">
            <a:xfrm flipH="1">
              <a:off x="3195638" y="1567136"/>
              <a:ext cx="306387"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0" name="Line 904"/>
            <p:cNvSpPr>
              <a:spLocks noChangeShapeType="1"/>
            </p:cNvSpPr>
            <p:nvPr/>
          </p:nvSpPr>
          <p:spPr bwMode="auto">
            <a:xfrm flipH="1">
              <a:off x="3457575" y="1700486"/>
              <a:ext cx="304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1" name="Line 905"/>
            <p:cNvSpPr>
              <a:spLocks noChangeShapeType="1"/>
            </p:cNvSpPr>
            <p:nvPr/>
          </p:nvSpPr>
          <p:spPr bwMode="auto">
            <a:xfrm flipH="1">
              <a:off x="3479800" y="1352823"/>
              <a:ext cx="306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2" name="Line 906"/>
            <p:cNvSpPr>
              <a:spLocks noChangeShapeType="1"/>
            </p:cNvSpPr>
            <p:nvPr/>
          </p:nvSpPr>
          <p:spPr bwMode="auto">
            <a:xfrm>
              <a:off x="3484563" y="1352823"/>
              <a:ext cx="0" cy="230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3" name="Line 907"/>
            <p:cNvSpPr>
              <a:spLocks noChangeShapeType="1"/>
            </p:cNvSpPr>
            <p:nvPr/>
          </p:nvSpPr>
          <p:spPr bwMode="auto">
            <a:xfrm>
              <a:off x="3482975" y="1541736"/>
              <a:ext cx="0" cy="142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dirty="0"/>
            </a:p>
          </p:txBody>
        </p:sp>
        <p:sp>
          <p:nvSpPr>
            <p:cNvPr id="2064" name="Line 908"/>
            <p:cNvSpPr>
              <a:spLocks noChangeShapeType="1"/>
            </p:cNvSpPr>
            <p:nvPr/>
          </p:nvSpPr>
          <p:spPr bwMode="auto">
            <a:xfrm flipH="1">
              <a:off x="2322513" y="1613173"/>
              <a:ext cx="1206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5" name="Line 910"/>
            <p:cNvSpPr>
              <a:spLocks noChangeShapeType="1"/>
            </p:cNvSpPr>
            <p:nvPr/>
          </p:nvSpPr>
          <p:spPr bwMode="auto">
            <a:xfrm>
              <a:off x="2124075" y="1140098"/>
              <a:ext cx="198438"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6" name="Line 911"/>
            <p:cNvSpPr>
              <a:spLocks noChangeShapeType="1"/>
            </p:cNvSpPr>
            <p:nvPr/>
          </p:nvSpPr>
          <p:spPr bwMode="auto">
            <a:xfrm>
              <a:off x="2314575" y="794023"/>
              <a:ext cx="0" cy="3413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7" name="Rectangle 912"/>
            <p:cNvSpPr>
              <a:spLocks noChangeArrowheads="1"/>
            </p:cNvSpPr>
            <p:nvPr/>
          </p:nvSpPr>
          <p:spPr bwMode="auto">
            <a:xfrm>
              <a:off x="447250" y="844823"/>
              <a:ext cx="1676825" cy="579437"/>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dirty="0" smtClean="0">
                  <a:latin typeface="HGP創英角ﾎﾟｯﾌﾟ体" pitchFamily="50" charset="-128"/>
                </a:rPr>
                <a:t>モータ製造</a:t>
              </a:r>
              <a:r>
                <a:rPr lang="ja-JP" altLang="en-US" sz="1600" dirty="0">
                  <a:latin typeface="HGP創英角ﾎﾟｯﾌﾟ体" panose="040B0A00000000000000" pitchFamily="50" charset="-128"/>
                  <a:ea typeface="HGP創英角ﾎﾟｯﾌﾟ体" panose="040B0A00000000000000" pitchFamily="50" charset="-128"/>
                </a:rPr>
                <a:t>〇</a:t>
              </a:r>
              <a:r>
                <a:rPr lang="ja-JP" altLang="en-US" sz="1600" dirty="0" smtClean="0">
                  <a:latin typeface="HGP創英角ﾎﾟｯﾌﾟ体" pitchFamily="50" charset="-128"/>
                </a:rPr>
                <a:t>部</a:t>
              </a:r>
              <a:endParaRPr lang="en-US" altLang="ja-JP" sz="1600" dirty="0" smtClean="0">
                <a:latin typeface="HGP創英角ﾎﾟｯﾌﾟ体" pitchFamily="50" charset="-128"/>
              </a:endParaRPr>
            </a:p>
            <a:p>
              <a:pPr algn="ctr">
                <a:spcBef>
                  <a:spcPct val="0"/>
                </a:spcBef>
              </a:pPr>
              <a:r>
                <a:rPr lang="ja-JP" altLang="en-US" sz="1600" dirty="0">
                  <a:latin typeface="HGP創英角ﾎﾟｯﾌﾟ体" panose="040B0A00000000000000" pitchFamily="50" charset="-128"/>
                  <a:ea typeface="HGP創英角ﾎﾟｯﾌﾟ体" panose="040B0A00000000000000" pitchFamily="50" charset="-128"/>
                </a:rPr>
                <a:t>〇</a:t>
              </a:r>
              <a:r>
                <a:rPr lang="ja-JP" altLang="en-US" sz="1600" dirty="0" smtClean="0">
                  <a:latin typeface="HGP創英角ﾎﾟｯﾌﾟ体" pitchFamily="50" charset="-128"/>
                </a:rPr>
                <a:t>工場　生産</a:t>
              </a:r>
              <a:r>
                <a:rPr lang="ja-JP" altLang="en-US" sz="1600" dirty="0">
                  <a:latin typeface="HGS創英角ﾎﾟｯﾌﾟ体" pitchFamily="50" charset="-128"/>
                  <a:ea typeface="HGS創英角ﾎﾟｯﾌﾟ体" pitchFamily="50" charset="-128"/>
                </a:rPr>
                <a:t>〇</a:t>
              </a:r>
              <a:r>
                <a:rPr lang="ja-JP" altLang="en-US" sz="1600" dirty="0" smtClean="0">
                  <a:latin typeface="HGP創英角ﾎﾟｯﾌﾟ体" pitchFamily="50" charset="-128"/>
                </a:rPr>
                <a:t>課</a:t>
              </a:r>
              <a:endParaRPr lang="ja-JP" altLang="en-US" sz="1600" dirty="0">
                <a:latin typeface="HGP創英角ﾎﾟｯﾌﾟ体" pitchFamily="50" charset="-128"/>
              </a:endParaRPr>
            </a:p>
          </p:txBody>
        </p:sp>
        <p:sp>
          <p:nvSpPr>
            <p:cNvPr id="2068" name="Line 913"/>
            <p:cNvSpPr>
              <a:spLocks noChangeShapeType="1"/>
            </p:cNvSpPr>
            <p:nvPr/>
          </p:nvSpPr>
          <p:spPr bwMode="auto">
            <a:xfrm>
              <a:off x="2312988" y="795611"/>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9" name="Rectangle 916"/>
            <p:cNvSpPr>
              <a:spLocks noChangeArrowheads="1"/>
            </p:cNvSpPr>
            <p:nvPr/>
          </p:nvSpPr>
          <p:spPr bwMode="auto">
            <a:xfrm>
              <a:off x="3730625" y="1228998"/>
              <a:ext cx="2112706" cy="2397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ja-JP" altLang="en-US" sz="1400" dirty="0">
                  <a:latin typeface="HGP創英角ﾎﾟｯﾌﾟ体" pitchFamily="50" charset="-128"/>
                </a:rPr>
                <a:t>１班 </a:t>
              </a:r>
              <a:r>
                <a:rPr lang="ja-JP" altLang="en-US" sz="1300" dirty="0">
                  <a:latin typeface="HGP創英角ﾎﾟｯﾌﾟ体" pitchFamily="50" charset="-128"/>
                </a:rPr>
                <a:t>ＧＳ３４ＴＲ２次ライン</a:t>
              </a:r>
            </a:p>
          </p:txBody>
        </p:sp>
        <p:sp>
          <p:nvSpPr>
            <p:cNvPr id="2070" name="Rectangle 917"/>
            <p:cNvSpPr>
              <a:spLocks noChangeArrowheads="1"/>
            </p:cNvSpPr>
            <p:nvPr/>
          </p:nvSpPr>
          <p:spPr bwMode="auto">
            <a:xfrm>
              <a:off x="2420938" y="1424261"/>
              <a:ext cx="917575" cy="285750"/>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dirty="0">
                  <a:latin typeface="HGS創英角ﾎﾟｯﾌﾟ体" pitchFamily="50" charset="-128"/>
                  <a:ea typeface="HGS創英角ﾎﾟｯﾌﾟ体" pitchFamily="50" charset="-128"/>
                </a:rPr>
                <a:t>３</a:t>
              </a:r>
              <a:r>
                <a:rPr lang="ja-JP" altLang="en-US" sz="1600" dirty="0" smtClean="0">
                  <a:latin typeface="HGP創英角ﾎﾟｯﾌﾟ体" pitchFamily="50" charset="-128"/>
                </a:rPr>
                <a:t>係</a:t>
              </a:r>
              <a:endParaRPr lang="ja-JP" altLang="en-US" sz="1600" dirty="0">
                <a:latin typeface="HGP創英角ﾎﾟｯﾌﾟ体" pitchFamily="50" charset="-128"/>
              </a:endParaRPr>
            </a:p>
          </p:txBody>
        </p:sp>
        <p:sp>
          <p:nvSpPr>
            <p:cNvPr id="2071" name="Rectangle 922"/>
            <p:cNvSpPr>
              <a:spLocks noChangeArrowheads="1"/>
            </p:cNvSpPr>
            <p:nvPr/>
          </p:nvSpPr>
          <p:spPr bwMode="auto">
            <a:xfrm>
              <a:off x="2425700" y="736873"/>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１</a:t>
              </a:r>
              <a:r>
                <a:rPr lang="ja-JP" altLang="en-US" sz="1400" dirty="0" smtClean="0">
                  <a:latin typeface="HGP創英角ﾎﾟｯﾌﾟ体" pitchFamily="50" charset="-128"/>
                </a:rPr>
                <a:t>係</a:t>
              </a:r>
              <a:endParaRPr lang="ja-JP" altLang="en-US" sz="1400" dirty="0">
                <a:latin typeface="HGP創英角ﾎﾟｯﾌﾟ体" pitchFamily="50" charset="-128"/>
              </a:endParaRPr>
            </a:p>
          </p:txBody>
        </p:sp>
        <p:sp>
          <p:nvSpPr>
            <p:cNvPr id="2072" name="Line 924"/>
            <p:cNvSpPr>
              <a:spLocks noChangeShapeType="1"/>
            </p:cNvSpPr>
            <p:nvPr/>
          </p:nvSpPr>
          <p:spPr bwMode="auto">
            <a:xfrm flipH="1">
              <a:off x="2317750" y="1113111"/>
              <a:ext cx="4763" cy="523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81" name="Rectangle 914"/>
            <p:cNvSpPr>
              <a:spLocks noChangeArrowheads="1"/>
            </p:cNvSpPr>
            <p:nvPr/>
          </p:nvSpPr>
          <p:spPr bwMode="auto">
            <a:xfrm>
              <a:off x="3730624" y="1556023"/>
              <a:ext cx="2508251" cy="303213"/>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HGS創英角ﾎﾟｯﾌﾟ体" pitchFamily="50" charset="-128"/>
                  <a:ea typeface="HGS創英角ﾎﾟｯﾌﾟ体" pitchFamily="50" charset="-128"/>
                </a:rPr>
                <a:t>２</a:t>
              </a:r>
              <a:r>
                <a:rPr lang="ja-JP" altLang="en-US" sz="1400" dirty="0" smtClean="0">
                  <a:latin typeface="HGP創英角ﾎﾟｯﾌﾟ体" pitchFamily="50" charset="-128"/>
                </a:rPr>
                <a:t>班 </a:t>
              </a:r>
              <a:r>
                <a:rPr lang="en-US" altLang="ja-JP" sz="1400" dirty="0" smtClean="0">
                  <a:latin typeface="HGP創英角ﾎﾟｯﾌﾟ体" pitchFamily="50" charset="-128"/>
                </a:rPr>
                <a:t>ABCD</a:t>
              </a:r>
              <a:r>
                <a:rPr lang="ja-JP" altLang="en-US" sz="1400" dirty="0" smtClean="0">
                  <a:latin typeface="HGP創英角ﾎﾟｯﾌﾟ体" pitchFamily="50" charset="-128"/>
                </a:rPr>
                <a:t>生産</a:t>
              </a:r>
              <a:r>
                <a:rPr lang="ja-JP" altLang="en-US" sz="1400" dirty="0">
                  <a:latin typeface="HGP創英角ﾎﾟｯﾌﾟ体" pitchFamily="50" charset="-128"/>
                </a:rPr>
                <a:t>物流</a:t>
              </a:r>
            </a:p>
          </p:txBody>
        </p:sp>
        <p:sp>
          <p:nvSpPr>
            <p:cNvPr id="2095" name="Rectangle 922"/>
            <p:cNvSpPr>
              <a:spLocks noChangeArrowheads="1"/>
            </p:cNvSpPr>
            <p:nvPr/>
          </p:nvSpPr>
          <p:spPr bwMode="auto">
            <a:xfrm>
              <a:off x="2420938" y="1075011"/>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２</a:t>
              </a:r>
              <a:r>
                <a:rPr lang="ja-JP" altLang="en-US" sz="1400" dirty="0" smtClean="0">
                  <a:latin typeface="HGP創英角ﾎﾟｯﾌﾟ体" pitchFamily="50" charset="-128"/>
                </a:rPr>
                <a:t>係</a:t>
              </a:r>
              <a:endParaRPr lang="ja-JP" altLang="en-US" sz="1400" dirty="0">
                <a:latin typeface="HGP創英角ﾎﾟｯﾌﾟ体" pitchFamily="50" charset="-128"/>
              </a:endParaRPr>
            </a:p>
          </p:txBody>
        </p:sp>
        <p:sp>
          <p:nvSpPr>
            <p:cNvPr id="2096" name="Rectangle 922"/>
            <p:cNvSpPr>
              <a:spLocks noChangeArrowheads="1"/>
            </p:cNvSpPr>
            <p:nvPr/>
          </p:nvSpPr>
          <p:spPr bwMode="auto">
            <a:xfrm>
              <a:off x="2417763" y="1775098"/>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４</a:t>
              </a:r>
              <a:r>
                <a:rPr lang="ja-JP" altLang="en-US" sz="1400" dirty="0" smtClean="0">
                  <a:latin typeface="HGP創英角ﾎﾟｯﾌﾟ体" pitchFamily="50" charset="-128"/>
                </a:rPr>
                <a:t>係</a:t>
              </a:r>
              <a:endParaRPr lang="ja-JP" altLang="en-US" sz="1400" dirty="0">
                <a:latin typeface="HGP創英角ﾎﾟｯﾌﾟ体" pitchFamily="50" charset="-128"/>
              </a:endParaRPr>
            </a:p>
          </p:txBody>
        </p:sp>
      </p:grpSp>
      <p:grpSp>
        <p:nvGrpSpPr>
          <p:cNvPr id="2110" name="グループ化 8"/>
          <p:cNvGrpSpPr>
            <a:grpSpLocks/>
          </p:cNvGrpSpPr>
          <p:nvPr/>
        </p:nvGrpSpPr>
        <p:grpSpPr bwMode="auto">
          <a:xfrm>
            <a:off x="2896138" y="5067478"/>
            <a:ext cx="2020888" cy="463550"/>
            <a:chOff x="3056118" y="5085185"/>
            <a:chExt cx="1803914" cy="349458"/>
          </a:xfrm>
        </p:grpSpPr>
        <p:cxnSp>
          <p:nvCxnSpPr>
            <p:cNvPr id="2414" name="直線コネクタ 603"/>
            <p:cNvCxnSpPr>
              <a:cxnSpLocks noChangeShapeType="1"/>
            </p:cNvCxnSpPr>
            <p:nvPr/>
          </p:nvCxnSpPr>
          <p:spPr bwMode="auto">
            <a:xfrm>
              <a:off x="3518213"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5" name="直線コネクタ 604"/>
            <p:cNvCxnSpPr>
              <a:cxnSpLocks noChangeShapeType="1"/>
            </p:cNvCxnSpPr>
            <p:nvPr/>
          </p:nvCxnSpPr>
          <p:spPr bwMode="auto">
            <a:xfrm>
              <a:off x="4260027"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6" name="直線コネクタ 605"/>
            <p:cNvCxnSpPr>
              <a:cxnSpLocks noChangeShapeType="1"/>
            </p:cNvCxnSpPr>
            <p:nvPr/>
          </p:nvCxnSpPr>
          <p:spPr bwMode="auto">
            <a:xfrm>
              <a:off x="3892780" y="5330931"/>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7" name="平行四辺形 606"/>
            <p:cNvSpPr>
              <a:spLocks noChangeArrowheads="1"/>
            </p:cNvSpPr>
            <p:nvPr/>
          </p:nvSpPr>
          <p:spPr bwMode="auto">
            <a:xfrm flipH="1" flipV="1">
              <a:off x="3177666" y="5173074"/>
              <a:ext cx="155564" cy="65463"/>
            </a:xfrm>
            <a:prstGeom prst="parallelogram">
              <a:avLst>
                <a:gd name="adj" fmla="val 98388"/>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418" name="平行四辺形 607"/>
            <p:cNvSpPr>
              <a:spLocks noChangeArrowheads="1"/>
            </p:cNvSpPr>
            <p:nvPr/>
          </p:nvSpPr>
          <p:spPr bwMode="auto">
            <a:xfrm flipH="1" flipV="1">
              <a:off x="3056118" y="5312653"/>
              <a:ext cx="155564" cy="65463"/>
            </a:xfrm>
            <a:prstGeom prst="parallelogram">
              <a:avLst>
                <a:gd name="adj" fmla="val 98388"/>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609" name="直方体 608"/>
            <p:cNvSpPr/>
            <p:nvPr/>
          </p:nvSpPr>
          <p:spPr bwMode="auto">
            <a:xfrm>
              <a:off x="3267260" y="5085185"/>
              <a:ext cx="1509165" cy="159171"/>
            </a:xfrm>
            <a:prstGeom prst="cube">
              <a:avLst>
                <a:gd name="adj" fmla="val 40677"/>
              </a:avLst>
            </a:prstGeom>
            <a:solidFill>
              <a:schemeClr val="bg2">
                <a:lumMod val="20000"/>
                <a:lumOff val="80000"/>
              </a:schemeClr>
            </a:solidFill>
            <a:ln w="28575" cap="flat" cmpd="sng" algn="ctr">
              <a:solidFill>
                <a:schemeClr val="bg2"/>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10" name="直方体 609"/>
            <p:cNvSpPr/>
            <p:nvPr/>
          </p:nvSpPr>
          <p:spPr bwMode="auto">
            <a:xfrm>
              <a:off x="3149644" y="5218027"/>
              <a:ext cx="1509166" cy="159171"/>
            </a:xfrm>
            <a:prstGeom prst="cube">
              <a:avLst>
                <a:gd name="adj" fmla="val 40677"/>
              </a:avLst>
            </a:prstGeom>
            <a:solidFill>
              <a:schemeClr val="bg2">
                <a:lumMod val="20000"/>
                <a:lumOff val="80000"/>
              </a:schemeClr>
            </a:solidFill>
            <a:ln w="28575" cap="flat" cmpd="sng" algn="ctr">
              <a:solidFill>
                <a:schemeClr val="bg2"/>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2421" name="平行四辺形 610"/>
            <p:cNvSpPr>
              <a:spLocks noChangeArrowheads="1"/>
            </p:cNvSpPr>
            <p:nvPr/>
          </p:nvSpPr>
          <p:spPr bwMode="auto">
            <a:xfrm flipH="1" flipV="1">
              <a:off x="4711566" y="5178450"/>
              <a:ext cx="148466" cy="65463"/>
            </a:xfrm>
            <a:prstGeom prst="parallelogram">
              <a:avLst>
                <a:gd name="adj" fmla="val 98393"/>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422" name="平行四辺形 611"/>
            <p:cNvSpPr>
              <a:spLocks noChangeArrowheads="1"/>
            </p:cNvSpPr>
            <p:nvPr/>
          </p:nvSpPr>
          <p:spPr bwMode="auto">
            <a:xfrm flipH="1" flipV="1">
              <a:off x="4595352" y="5312769"/>
              <a:ext cx="148466" cy="65463"/>
            </a:xfrm>
            <a:prstGeom prst="parallelogram">
              <a:avLst>
                <a:gd name="adj" fmla="val 98393"/>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cxnSp>
          <p:nvCxnSpPr>
            <p:cNvPr id="2423" name="直線コネクタ 612"/>
            <p:cNvCxnSpPr>
              <a:cxnSpLocks noChangeShapeType="1"/>
            </p:cNvCxnSpPr>
            <p:nvPr/>
          </p:nvCxnSpPr>
          <p:spPr bwMode="auto">
            <a:xfrm>
              <a:off x="3153067"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4" name="直線コネクタ 613"/>
            <p:cNvCxnSpPr>
              <a:cxnSpLocks noChangeShapeType="1"/>
            </p:cNvCxnSpPr>
            <p:nvPr/>
          </p:nvCxnSpPr>
          <p:spPr bwMode="auto">
            <a:xfrm>
              <a:off x="4581520"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5" name="直線コネクタ 614"/>
            <p:cNvCxnSpPr>
              <a:cxnSpLocks noChangeShapeType="1"/>
            </p:cNvCxnSpPr>
            <p:nvPr/>
          </p:nvCxnSpPr>
          <p:spPr bwMode="auto">
            <a:xfrm>
              <a:off x="4701230" y="5195405"/>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グループ化 13"/>
          <p:cNvGrpSpPr/>
          <p:nvPr/>
        </p:nvGrpSpPr>
        <p:grpSpPr>
          <a:xfrm>
            <a:off x="5512753" y="4742761"/>
            <a:ext cx="1987550" cy="1034573"/>
            <a:chOff x="5512753" y="4742761"/>
            <a:chExt cx="1987550" cy="1034573"/>
          </a:xfrm>
        </p:grpSpPr>
        <p:grpSp>
          <p:nvGrpSpPr>
            <p:cNvPr id="13" name="グループ化 12"/>
            <p:cNvGrpSpPr/>
            <p:nvPr/>
          </p:nvGrpSpPr>
          <p:grpSpPr>
            <a:xfrm>
              <a:off x="5512753" y="4944374"/>
              <a:ext cx="611188" cy="401637"/>
              <a:chOff x="5512753" y="4944374"/>
              <a:chExt cx="611188" cy="401637"/>
            </a:xfrm>
          </p:grpSpPr>
          <p:grpSp>
            <p:nvGrpSpPr>
              <p:cNvPr id="2111" name="グループ化 616"/>
              <p:cNvGrpSpPr>
                <a:grpSpLocks/>
              </p:cNvGrpSpPr>
              <p:nvPr/>
            </p:nvGrpSpPr>
            <p:grpSpPr bwMode="auto">
              <a:xfrm>
                <a:off x="5654041" y="4944374"/>
                <a:ext cx="469900" cy="242887"/>
                <a:chOff x="5646258" y="2140857"/>
                <a:chExt cx="1138375" cy="444422"/>
              </a:xfrm>
            </p:grpSpPr>
            <p:cxnSp>
              <p:nvCxnSpPr>
                <p:cNvPr id="2406" name="直線コネクタ 617"/>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 name="直線コネクタ 618"/>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8" name="直線コネクタ 619"/>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9" name="直線コネクタ 620"/>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0" name="直線コネクタ 621"/>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1" name="直線コネクタ 622"/>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2" name="直線コネクタ 623"/>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3" name="直方体 624"/>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2" name="グループ化 625"/>
              <p:cNvGrpSpPr>
                <a:grpSpLocks/>
              </p:cNvGrpSpPr>
              <p:nvPr/>
            </p:nvGrpSpPr>
            <p:grpSpPr bwMode="auto">
              <a:xfrm>
                <a:off x="5512753" y="5103124"/>
                <a:ext cx="469900" cy="242887"/>
                <a:chOff x="5646258" y="2140857"/>
                <a:chExt cx="1138375" cy="444422"/>
              </a:xfrm>
            </p:grpSpPr>
            <p:cxnSp>
              <p:nvCxnSpPr>
                <p:cNvPr id="2398" name="直線コネクタ 626"/>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9" name="直線コネクタ 627"/>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0" name="直線コネクタ 628"/>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1" name="直線コネクタ 629"/>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2" name="直線コネクタ 630"/>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3" name="直線コネクタ 631"/>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4" name="直線コネクタ 632"/>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5" name="直方体 633"/>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grpSp>
          <p:nvGrpSpPr>
            <p:cNvPr id="2113" name="グループ化 634"/>
            <p:cNvGrpSpPr>
              <a:grpSpLocks/>
            </p:cNvGrpSpPr>
            <p:nvPr/>
          </p:nvGrpSpPr>
          <p:grpSpPr bwMode="auto">
            <a:xfrm>
              <a:off x="6052503" y="4742761"/>
              <a:ext cx="371475" cy="428625"/>
              <a:chOff x="6343650" y="3293269"/>
              <a:chExt cx="478783" cy="522540"/>
            </a:xfrm>
          </p:grpSpPr>
          <p:grpSp>
            <p:nvGrpSpPr>
              <p:cNvPr id="2372" name="グループ化 635"/>
              <p:cNvGrpSpPr>
                <a:grpSpLocks/>
              </p:cNvGrpSpPr>
              <p:nvPr/>
            </p:nvGrpSpPr>
            <p:grpSpPr bwMode="auto">
              <a:xfrm>
                <a:off x="6393629" y="3743801"/>
                <a:ext cx="47441" cy="72008"/>
                <a:chOff x="1946009" y="2706908"/>
                <a:chExt cx="151686" cy="218036"/>
              </a:xfrm>
            </p:grpSpPr>
            <p:sp>
              <p:nvSpPr>
                <p:cNvPr id="660" name="円/楕円 659"/>
                <p:cNvSpPr/>
                <p:nvPr/>
              </p:nvSpPr>
              <p:spPr bwMode="auto">
                <a:xfrm flipH="1">
                  <a:off x="1943219" y="2708122"/>
                  <a:ext cx="12430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61" name="円/楕円 660"/>
                <p:cNvSpPr/>
                <p:nvPr/>
              </p:nvSpPr>
              <p:spPr bwMode="auto">
                <a:xfrm flipH="1">
                  <a:off x="1975932" y="2708122"/>
                  <a:ext cx="12429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73" name="グループ化 636"/>
              <p:cNvGrpSpPr>
                <a:grpSpLocks/>
              </p:cNvGrpSpPr>
              <p:nvPr/>
            </p:nvGrpSpPr>
            <p:grpSpPr bwMode="auto">
              <a:xfrm>
                <a:off x="6682418" y="3743801"/>
                <a:ext cx="47441" cy="72008"/>
                <a:chOff x="1946009" y="2706908"/>
                <a:chExt cx="151686" cy="218036"/>
              </a:xfrm>
            </p:grpSpPr>
            <p:sp>
              <p:nvSpPr>
                <p:cNvPr id="658" name="円/楕円 657"/>
                <p:cNvSpPr/>
                <p:nvPr/>
              </p:nvSpPr>
              <p:spPr bwMode="auto">
                <a:xfrm flipH="1">
                  <a:off x="1948828"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59" name="円/楕円 658"/>
                <p:cNvSpPr/>
                <p:nvPr/>
              </p:nvSpPr>
              <p:spPr bwMode="auto">
                <a:xfrm flipH="1">
                  <a:off x="1981540"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74" name="グループ化 637"/>
              <p:cNvGrpSpPr>
                <a:grpSpLocks/>
              </p:cNvGrpSpPr>
              <p:nvPr/>
            </p:nvGrpSpPr>
            <p:grpSpPr bwMode="auto">
              <a:xfrm>
                <a:off x="6774840" y="3631251"/>
                <a:ext cx="47441" cy="72008"/>
                <a:chOff x="1946009" y="2706908"/>
                <a:chExt cx="151686" cy="218036"/>
              </a:xfrm>
            </p:grpSpPr>
            <p:sp>
              <p:nvSpPr>
                <p:cNvPr id="656" name="円/楕円 655"/>
                <p:cNvSpPr/>
                <p:nvPr/>
              </p:nvSpPr>
              <p:spPr bwMode="auto">
                <a:xfrm flipH="1">
                  <a:off x="1947715"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57" name="円/楕円 656"/>
                <p:cNvSpPr/>
                <p:nvPr/>
              </p:nvSpPr>
              <p:spPr bwMode="auto">
                <a:xfrm flipH="1">
                  <a:off x="1980424"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375" name="直線コネクタ 638"/>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6" name="直線コネクタ 639"/>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7" name="直方体 640"/>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42" name="直方体 641"/>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3" name="直方体 642"/>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4" name="直方体 643"/>
              <p:cNvSpPr/>
              <p:nvPr/>
            </p:nvSpPr>
            <p:spPr bwMode="auto">
              <a:xfrm>
                <a:off x="6468462" y="3341653"/>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5" name="直方体 644"/>
              <p:cNvSpPr/>
              <p:nvPr/>
            </p:nvSpPr>
            <p:spPr bwMode="auto">
              <a:xfrm>
                <a:off x="6417309"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6" name="直方体 645"/>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7" name="直方体 646"/>
              <p:cNvSpPr/>
              <p:nvPr/>
            </p:nvSpPr>
            <p:spPr bwMode="auto">
              <a:xfrm>
                <a:off x="6552350"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2384" name="直線コネクタ 647"/>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5" name="直線コネクタ 648"/>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 name="直線コネクタ 649"/>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7" name="直線コネクタ 650"/>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8" name="直線コネクタ 651"/>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9" name="直線コネクタ 652"/>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0" name="直線コネクタ 653"/>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1" name="直線コネクタ 654"/>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4" name="グループ化 661"/>
            <p:cNvGrpSpPr>
              <a:grpSpLocks/>
            </p:cNvGrpSpPr>
            <p:nvPr/>
          </p:nvGrpSpPr>
          <p:grpSpPr bwMode="auto">
            <a:xfrm>
              <a:off x="6728778" y="4753874"/>
              <a:ext cx="371475" cy="428625"/>
              <a:chOff x="6343650" y="3293269"/>
              <a:chExt cx="478783" cy="522540"/>
            </a:xfrm>
          </p:grpSpPr>
          <p:grpSp>
            <p:nvGrpSpPr>
              <p:cNvPr id="2346" name="グループ化 662"/>
              <p:cNvGrpSpPr>
                <a:grpSpLocks/>
              </p:cNvGrpSpPr>
              <p:nvPr/>
            </p:nvGrpSpPr>
            <p:grpSpPr bwMode="auto">
              <a:xfrm>
                <a:off x="6393629" y="3743801"/>
                <a:ext cx="47441" cy="72008"/>
                <a:chOff x="1946009" y="2706908"/>
                <a:chExt cx="151686" cy="218036"/>
              </a:xfrm>
            </p:grpSpPr>
            <p:sp>
              <p:nvSpPr>
                <p:cNvPr id="687" name="円/楕円 686"/>
                <p:cNvSpPr/>
                <p:nvPr/>
              </p:nvSpPr>
              <p:spPr bwMode="auto">
                <a:xfrm flipH="1">
                  <a:off x="1943219" y="2708119"/>
                  <a:ext cx="124302"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88" name="円/楕円 687"/>
                <p:cNvSpPr/>
                <p:nvPr/>
              </p:nvSpPr>
              <p:spPr bwMode="auto">
                <a:xfrm flipH="1">
                  <a:off x="1975932" y="2708119"/>
                  <a:ext cx="12429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47" name="グループ化 663"/>
              <p:cNvGrpSpPr>
                <a:grpSpLocks/>
              </p:cNvGrpSpPr>
              <p:nvPr/>
            </p:nvGrpSpPr>
            <p:grpSpPr bwMode="auto">
              <a:xfrm>
                <a:off x="6682418" y="3743801"/>
                <a:ext cx="47441" cy="72008"/>
                <a:chOff x="1946009" y="2706908"/>
                <a:chExt cx="151686" cy="218036"/>
              </a:xfrm>
            </p:grpSpPr>
            <p:sp>
              <p:nvSpPr>
                <p:cNvPr id="685" name="円/楕円 684"/>
                <p:cNvSpPr/>
                <p:nvPr/>
              </p:nvSpPr>
              <p:spPr bwMode="auto">
                <a:xfrm flipH="1">
                  <a:off x="1948828" y="2708119"/>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86" name="円/楕円 685"/>
                <p:cNvSpPr/>
                <p:nvPr/>
              </p:nvSpPr>
              <p:spPr bwMode="auto">
                <a:xfrm flipH="1">
                  <a:off x="1981540" y="2708119"/>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48" name="グループ化 664"/>
              <p:cNvGrpSpPr>
                <a:grpSpLocks/>
              </p:cNvGrpSpPr>
              <p:nvPr/>
            </p:nvGrpSpPr>
            <p:grpSpPr bwMode="auto">
              <a:xfrm>
                <a:off x="6774840" y="3631251"/>
                <a:ext cx="47441" cy="72008"/>
                <a:chOff x="1946009" y="2706908"/>
                <a:chExt cx="151686" cy="218036"/>
              </a:xfrm>
            </p:grpSpPr>
            <p:sp>
              <p:nvSpPr>
                <p:cNvPr id="683" name="円/楕円 682"/>
                <p:cNvSpPr/>
                <p:nvPr/>
              </p:nvSpPr>
              <p:spPr bwMode="auto">
                <a:xfrm flipH="1">
                  <a:off x="1947715" y="2709031"/>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84" name="円/楕円 683"/>
                <p:cNvSpPr/>
                <p:nvPr/>
              </p:nvSpPr>
              <p:spPr bwMode="auto">
                <a:xfrm flipH="1">
                  <a:off x="1980424" y="2709031"/>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349" name="直線コネクタ 665"/>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0" name="直線コネクタ 666"/>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1" name="直方体 667"/>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69" name="直方体 668"/>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0" name="直方体 669"/>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1" name="直方体 670"/>
              <p:cNvSpPr/>
              <p:nvPr/>
            </p:nvSpPr>
            <p:spPr bwMode="auto">
              <a:xfrm>
                <a:off x="6468462" y="3341652"/>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2" name="直方体 671"/>
              <p:cNvSpPr/>
              <p:nvPr/>
            </p:nvSpPr>
            <p:spPr bwMode="auto">
              <a:xfrm>
                <a:off x="6417309" y="3391970"/>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3" name="直方体 672"/>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4" name="直方体 673"/>
              <p:cNvSpPr/>
              <p:nvPr/>
            </p:nvSpPr>
            <p:spPr bwMode="auto">
              <a:xfrm>
                <a:off x="6552350" y="3391970"/>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2358" name="直線コネクタ 674"/>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 name="直線コネクタ 675"/>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 name="直線コネクタ 676"/>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 name="直線コネクタ 677"/>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 name="直線コネクタ 678"/>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 name="直線コネクタ 679"/>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 name="直線コネクタ 680"/>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 name="直線コネクタ 681"/>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5" name="グループ化 688"/>
            <p:cNvGrpSpPr>
              <a:grpSpLocks/>
            </p:cNvGrpSpPr>
            <p:nvPr/>
          </p:nvGrpSpPr>
          <p:grpSpPr bwMode="auto">
            <a:xfrm>
              <a:off x="6562091" y="4945961"/>
              <a:ext cx="369887" cy="428625"/>
              <a:chOff x="6343650" y="3293269"/>
              <a:chExt cx="478783" cy="522540"/>
            </a:xfrm>
          </p:grpSpPr>
          <p:grpSp>
            <p:nvGrpSpPr>
              <p:cNvPr id="2320" name="グループ化 689"/>
              <p:cNvGrpSpPr>
                <a:grpSpLocks/>
              </p:cNvGrpSpPr>
              <p:nvPr/>
            </p:nvGrpSpPr>
            <p:grpSpPr bwMode="auto">
              <a:xfrm>
                <a:off x="6393629" y="3743801"/>
                <a:ext cx="47441" cy="72008"/>
                <a:chOff x="1946009" y="2706908"/>
                <a:chExt cx="151686" cy="218036"/>
              </a:xfrm>
            </p:grpSpPr>
            <p:sp>
              <p:nvSpPr>
                <p:cNvPr id="714" name="円/楕円 713"/>
                <p:cNvSpPr/>
                <p:nvPr/>
              </p:nvSpPr>
              <p:spPr bwMode="auto">
                <a:xfrm flipH="1">
                  <a:off x="1943890"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15" name="円/楕円 714"/>
                <p:cNvSpPr/>
                <p:nvPr/>
              </p:nvSpPr>
              <p:spPr bwMode="auto">
                <a:xfrm flipH="1">
                  <a:off x="1976739"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21" name="グループ化 690"/>
              <p:cNvGrpSpPr>
                <a:grpSpLocks/>
              </p:cNvGrpSpPr>
              <p:nvPr/>
            </p:nvGrpSpPr>
            <p:grpSpPr bwMode="auto">
              <a:xfrm>
                <a:off x="6682418" y="3743801"/>
                <a:ext cx="47441" cy="72008"/>
                <a:chOff x="1946009" y="2706908"/>
                <a:chExt cx="151686" cy="218036"/>
              </a:xfrm>
            </p:grpSpPr>
            <p:sp>
              <p:nvSpPr>
                <p:cNvPr id="712" name="円/楕円 711"/>
                <p:cNvSpPr/>
                <p:nvPr/>
              </p:nvSpPr>
              <p:spPr bwMode="auto">
                <a:xfrm flipH="1">
                  <a:off x="1946920"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13" name="円/楕円 712"/>
                <p:cNvSpPr/>
                <p:nvPr/>
              </p:nvSpPr>
              <p:spPr bwMode="auto">
                <a:xfrm flipH="1">
                  <a:off x="1979772"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322" name="グループ化 691"/>
              <p:cNvGrpSpPr>
                <a:grpSpLocks/>
              </p:cNvGrpSpPr>
              <p:nvPr/>
            </p:nvGrpSpPr>
            <p:grpSpPr bwMode="auto">
              <a:xfrm>
                <a:off x="6774840" y="3631251"/>
                <a:ext cx="47441" cy="72008"/>
                <a:chOff x="1946009" y="2706908"/>
                <a:chExt cx="151686" cy="218036"/>
              </a:xfrm>
            </p:grpSpPr>
            <p:sp>
              <p:nvSpPr>
                <p:cNvPr id="710" name="円/楕円 709"/>
                <p:cNvSpPr/>
                <p:nvPr/>
              </p:nvSpPr>
              <p:spPr bwMode="auto">
                <a:xfrm flipH="1">
                  <a:off x="1947068" y="2709034"/>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11" name="円/楕円 710"/>
                <p:cNvSpPr/>
                <p:nvPr/>
              </p:nvSpPr>
              <p:spPr bwMode="auto">
                <a:xfrm flipH="1">
                  <a:off x="1979917" y="2709034"/>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323" name="直線コネクタ 692"/>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 name="直線コネクタ 693"/>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5" name="直方体 694"/>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96" name="直方体 695"/>
              <p:cNvSpPr/>
              <p:nvPr/>
            </p:nvSpPr>
            <p:spPr bwMode="auto">
              <a:xfrm>
                <a:off x="6516259" y="3293269"/>
                <a:ext cx="131511"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97" name="直方体 696"/>
              <p:cNvSpPr/>
              <p:nvPr/>
            </p:nvSpPr>
            <p:spPr bwMode="auto">
              <a:xfrm>
                <a:off x="6653934" y="3293269"/>
                <a:ext cx="129457"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98" name="直方体 697"/>
              <p:cNvSpPr/>
              <p:nvPr/>
            </p:nvSpPr>
            <p:spPr bwMode="auto">
              <a:xfrm>
                <a:off x="6466942" y="3341653"/>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99" name="直方体 698"/>
              <p:cNvSpPr/>
              <p:nvPr/>
            </p:nvSpPr>
            <p:spPr bwMode="auto">
              <a:xfrm>
                <a:off x="6417625" y="3391972"/>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00" name="直方体 699"/>
              <p:cNvSpPr/>
              <p:nvPr/>
            </p:nvSpPr>
            <p:spPr bwMode="auto">
              <a:xfrm>
                <a:off x="6600508" y="3339717"/>
                <a:ext cx="129457"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01" name="直方体 700"/>
              <p:cNvSpPr/>
              <p:nvPr/>
            </p:nvSpPr>
            <p:spPr bwMode="auto">
              <a:xfrm>
                <a:off x="6551191" y="3391972"/>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2332" name="直線コネクタ 701"/>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3" name="直線コネクタ 702"/>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4" name="直線コネクタ 703"/>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5" name="直線コネクタ 704"/>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6" name="直線コネクタ 705"/>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7" name="直線コネクタ 706"/>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8" name="直線コネクタ 707"/>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9" name="直線コネクタ 708"/>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6" name="グループ化 715"/>
            <p:cNvGrpSpPr>
              <a:grpSpLocks/>
            </p:cNvGrpSpPr>
            <p:nvPr/>
          </p:nvGrpSpPr>
          <p:grpSpPr bwMode="auto">
            <a:xfrm>
              <a:off x="7030403" y="4972949"/>
              <a:ext cx="469900" cy="242887"/>
              <a:chOff x="5646258" y="2140857"/>
              <a:chExt cx="1138375" cy="444422"/>
            </a:xfrm>
          </p:grpSpPr>
          <p:cxnSp>
            <p:nvCxnSpPr>
              <p:cNvPr id="2312" name="直線コネクタ 716"/>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3" name="直線コネクタ 717"/>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 name="直線コネクタ 718"/>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5" name="直線コネクタ 719"/>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6" name="直線コネクタ 720"/>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7" name="直線コネクタ 721"/>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8" name="直線コネクタ 722"/>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9" name="直方体 723"/>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7" name="グループ化 724"/>
            <p:cNvGrpSpPr>
              <a:grpSpLocks/>
            </p:cNvGrpSpPr>
            <p:nvPr/>
          </p:nvGrpSpPr>
          <p:grpSpPr bwMode="auto">
            <a:xfrm>
              <a:off x="6889116" y="5149161"/>
              <a:ext cx="471487" cy="242888"/>
              <a:chOff x="5646258" y="2140857"/>
              <a:chExt cx="1138375" cy="444422"/>
            </a:xfrm>
          </p:grpSpPr>
          <p:cxnSp>
            <p:nvCxnSpPr>
              <p:cNvPr id="2304"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5"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6"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7"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8"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9"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0"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1"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8" name="グループ化 522"/>
            <p:cNvGrpSpPr>
              <a:grpSpLocks/>
            </p:cNvGrpSpPr>
            <p:nvPr/>
          </p:nvGrpSpPr>
          <p:grpSpPr bwMode="auto">
            <a:xfrm>
              <a:off x="5758352" y="5060907"/>
              <a:ext cx="590550" cy="701675"/>
              <a:chOff x="6180597" y="5325752"/>
              <a:chExt cx="878448" cy="924645"/>
            </a:xfrm>
          </p:grpSpPr>
          <p:cxnSp>
            <p:nvCxnSpPr>
              <p:cNvPr id="2273" name="直線コネクタ 523"/>
              <p:cNvCxnSpPr>
                <a:cxnSpLocks noChangeShapeType="1"/>
              </p:cNvCxnSpPr>
              <p:nvPr/>
            </p:nvCxnSpPr>
            <p:spPr bwMode="auto">
              <a:xfrm flipV="1">
                <a:off x="6621535" y="5468964"/>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4" name="直線コネクタ 524"/>
              <p:cNvCxnSpPr>
                <a:cxnSpLocks noChangeShapeType="1"/>
              </p:cNvCxnSpPr>
              <p:nvPr/>
            </p:nvCxnSpPr>
            <p:spPr bwMode="auto">
              <a:xfrm flipV="1">
                <a:off x="6260421" y="5779923"/>
                <a:ext cx="361114" cy="3799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5" name="直線コネクタ 525"/>
              <p:cNvCxnSpPr>
                <a:cxnSpLocks noChangeShapeType="1"/>
              </p:cNvCxnSpPr>
              <p:nvPr/>
            </p:nvCxnSpPr>
            <p:spPr bwMode="auto">
              <a:xfrm flipV="1">
                <a:off x="6611949" y="5779925"/>
                <a:ext cx="434256" cy="107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6" name="直線コネクタ 526"/>
              <p:cNvCxnSpPr>
                <a:cxnSpLocks noChangeShapeType="1"/>
              </p:cNvCxnSpPr>
              <p:nvPr/>
            </p:nvCxnSpPr>
            <p:spPr bwMode="auto">
              <a:xfrm flipH="1" flipV="1">
                <a:off x="6621250" y="5470035"/>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77" name="グループ化 13"/>
              <p:cNvGrpSpPr>
                <a:grpSpLocks/>
              </p:cNvGrpSpPr>
              <p:nvPr/>
            </p:nvGrpSpPr>
            <p:grpSpPr bwMode="auto">
              <a:xfrm>
                <a:off x="6701675" y="6138260"/>
                <a:ext cx="81097" cy="111324"/>
                <a:chOff x="1946009" y="2706908"/>
                <a:chExt cx="151686" cy="218036"/>
              </a:xfrm>
            </p:grpSpPr>
            <p:sp>
              <p:nvSpPr>
                <p:cNvPr id="589" name="円/楕円 588"/>
                <p:cNvSpPr/>
                <p:nvPr/>
              </p:nvSpPr>
              <p:spPr bwMode="auto">
                <a:xfrm flipH="1">
                  <a:off x="1947495" y="2705285"/>
                  <a:ext cx="119256"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90" name="円/楕円 589"/>
                <p:cNvSpPr/>
                <p:nvPr/>
              </p:nvSpPr>
              <p:spPr bwMode="auto">
                <a:xfrm flipH="1">
                  <a:off x="1978414" y="2705285"/>
                  <a:ext cx="119253"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78" name="グループ化 13"/>
              <p:cNvGrpSpPr>
                <a:grpSpLocks/>
              </p:cNvGrpSpPr>
              <p:nvPr/>
            </p:nvGrpSpPr>
            <p:grpSpPr bwMode="auto">
              <a:xfrm>
                <a:off x="6280436" y="6139073"/>
                <a:ext cx="81097" cy="111324"/>
                <a:chOff x="1946009" y="2706908"/>
                <a:chExt cx="151686" cy="218036"/>
              </a:xfrm>
            </p:grpSpPr>
            <p:sp>
              <p:nvSpPr>
                <p:cNvPr id="587" name="円/楕円 586"/>
                <p:cNvSpPr/>
                <p:nvPr/>
              </p:nvSpPr>
              <p:spPr bwMode="auto">
                <a:xfrm flipH="1">
                  <a:off x="1944776" y="2707791"/>
                  <a:ext cx="123671"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88" name="円/楕円 587"/>
                <p:cNvSpPr/>
                <p:nvPr/>
              </p:nvSpPr>
              <p:spPr bwMode="auto">
                <a:xfrm flipH="1">
                  <a:off x="1975693" y="2707791"/>
                  <a:ext cx="123671"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79" name="グループ化 13"/>
              <p:cNvGrpSpPr>
                <a:grpSpLocks/>
              </p:cNvGrpSpPr>
              <p:nvPr/>
            </p:nvGrpSpPr>
            <p:grpSpPr bwMode="auto">
              <a:xfrm>
                <a:off x="6578606" y="5813932"/>
                <a:ext cx="81097" cy="111324"/>
                <a:chOff x="1946009" y="2706908"/>
                <a:chExt cx="151686" cy="218036"/>
              </a:xfrm>
            </p:grpSpPr>
            <p:sp>
              <p:nvSpPr>
                <p:cNvPr id="585" name="円/楕円 584"/>
                <p:cNvSpPr/>
                <p:nvPr/>
              </p:nvSpPr>
              <p:spPr bwMode="auto">
                <a:xfrm flipH="1">
                  <a:off x="1948009" y="2705432"/>
                  <a:ext cx="119256"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86" name="円/楕円 585"/>
                <p:cNvSpPr/>
                <p:nvPr/>
              </p:nvSpPr>
              <p:spPr bwMode="auto">
                <a:xfrm flipH="1">
                  <a:off x="1978929" y="2705432"/>
                  <a:ext cx="119253"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80" name="グループ化 13"/>
              <p:cNvGrpSpPr>
                <a:grpSpLocks/>
              </p:cNvGrpSpPr>
              <p:nvPr/>
            </p:nvGrpSpPr>
            <p:grpSpPr bwMode="auto">
              <a:xfrm>
                <a:off x="6977948" y="5816868"/>
                <a:ext cx="81097" cy="111324"/>
                <a:chOff x="1946009" y="2706908"/>
                <a:chExt cx="151686" cy="218036"/>
              </a:xfrm>
            </p:grpSpPr>
            <p:sp>
              <p:nvSpPr>
                <p:cNvPr id="547" name="円/楕円 546"/>
                <p:cNvSpPr/>
                <p:nvPr/>
              </p:nvSpPr>
              <p:spPr bwMode="auto">
                <a:xfrm flipH="1">
                  <a:off x="1947523" y="2707876"/>
                  <a:ext cx="119253"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48" name="円/楕円 547"/>
                <p:cNvSpPr/>
                <p:nvPr/>
              </p:nvSpPr>
              <p:spPr bwMode="auto">
                <a:xfrm flipH="1">
                  <a:off x="1978439" y="2707876"/>
                  <a:ext cx="119256"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81" name="グループ化 531"/>
              <p:cNvGrpSpPr>
                <a:grpSpLocks/>
              </p:cNvGrpSpPr>
              <p:nvPr/>
            </p:nvGrpSpPr>
            <p:grpSpPr bwMode="auto">
              <a:xfrm>
                <a:off x="6372200" y="5325752"/>
                <a:ext cx="584326" cy="792088"/>
                <a:chOff x="6386428" y="4581128"/>
                <a:chExt cx="584326" cy="792088"/>
              </a:xfrm>
            </p:grpSpPr>
            <p:sp>
              <p:nvSpPr>
                <p:cNvPr id="543" name="直方体 542"/>
                <p:cNvSpPr/>
                <p:nvPr/>
              </p:nvSpPr>
              <p:spPr bwMode="auto">
                <a:xfrm>
                  <a:off x="6608073" y="4581128"/>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44" name="直方体 543"/>
                <p:cNvSpPr/>
                <p:nvPr/>
              </p:nvSpPr>
              <p:spPr bwMode="auto">
                <a:xfrm>
                  <a:off x="6534869" y="4652255"/>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45" name="直方体 544"/>
                <p:cNvSpPr/>
                <p:nvPr/>
              </p:nvSpPr>
              <p:spPr bwMode="auto">
                <a:xfrm>
                  <a:off x="6464027" y="4725474"/>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46" name="直方体 545"/>
                <p:cNvSpPr/>
                <p:nvPr/>
              </p:nvSpPr>
              <p:spPr bwMode="auto">
                <a:xfrm>
                  <a:off x="6386099" y="4940945"/>
                  <a:ext cx="370744" cy="433036"/>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282" name="直線コネクタ 532"/>
              <p:cNvCxnSpPr>
                <a:cxnSpLocks noChangeShapeType="1"/>
              </p:cNvCxnSpPr>
              <p:nvPr/>
            </p:nvCxnSpPr>
            <p:spPr bwMode="auto">
              <a:xfrm flipV="1">
                <a:off x="6248396" y="6159853"/>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3" name="直線コネクタ 533"/>
              <p:cNvCxnSpPr>
                <a:cxnSpLocks noChangeShapeType="1"/>
              </p:cNvCxnSpPr>
              <p:nvPr/>
            </p:nvCxnSpPr>
            <p:spPr bwMode="auto">
              <a:xfrm flipV="1">
                <a:off x="6685376" y="5779925"/>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4" name="直線コネクタ 534"/>
              <p:cNvCxnSpPr>
                <a:cxnSpLocks noChangeShapeType="1"/>
              </p:cNvCxnSpPr>
              <p:nvPr/>
            </p:nvCxnSpPr>
            <p:spPr bwMode="auto">
              <a:xfrm flipH="1" flipV="1">
                <a:off x="7046205" y="5464590"/>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5" name="直線コネクタ 535"/>
              <p:cNvCxnSpPr>
                <a:cxnSpLocks noChangeShapeType="1"/>
              </p:cNvCxnSpPr>
              <p:nvPr/>
            </p:nvCxnSpPr>
            <p:spPr bwMode="auto">
              <a:xfrm flipH="1" flipV="1">
                <a:off x="6683090" y="5845209"/>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6" name="直線コネクタ 536"/>
              <p:cNvCxnSpPr>
                <a:cxnSpLocks noChangeShapeType="1"/>
              </p:cNvCxnSpPr>
              <p:nvPr/>
            </p:nvCxnSpPr>
            <p:spPr bwMode="auto">
              <a:xfrm flipH="1" flipV="1">
                <a:off x="6260421" y="5845209"/>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7" name="直線コネクタ 537"/>
              <p:cNvCxnSpPr>
                <a:cxnSpLocks noChangeShapeType="1"/>
              </p:cNvCxnSpPr>
              <p:nvPr/>
            </p:nvCxnSpPr>
            <p:spPr bwMode="auto">
              <a:xfrm flipV="1">
                <a:off x="6252414" y="5845576"/>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8" name="直線コネクタ 538"/>
              <p:cNvCxnSpPr>
                <a:cxnSpLocks noChangeShapeType="1"/>
              </p:cNvCxnSpPr>
              <p:nvPr/>
            </p:nvCxnSpPr>
            <p:spPr bwMode="auto">
              <a:xfrm flipV="1">
                <a:off x="6680961" y="5475343"/>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9" name="直線コネクタ 539"/>
              <p:cNvCxnSpPr>
                <a:cxnSpLocks noChangeShapeType="1"/>
              </p:cNvCxnSpPr>
              <p:nvPr/>
            </p:nvCxnSpPr>
            <p:spPr bwMode="auto">
              <a:xfrm flipV="1">
                <a:off x="6180597" y="5925256"/>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0" name="直線コネクタ 540"/>
              <p:cNvCxnSpPr>
                <a:cxnSpLocks noChangeShapeType="1"/>
              </p:cNvCxnSpPr>
              <p:nvPr/>
            </p:nvCxnSpPr>
            <p:spPr bwMode="auto">
              <a:xfrm flipH="1">
                <a:off x="6606134" y="5856342"/>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1" name="直線コネクタ 541"/>
              <p:cNvCxnSpPr>
                <a:cxnSpLocks noChangeShapeType="1"/>
              </p:cNvCxnSpPr>
              <p:nvPr/>
            </p:nvCxnSpPr>
            <p:spPr bwMode="auto">
              <a:xfrm flipH="1">
                <a:off x="6194612" y="5849587"/>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9" name="グループ化 590"/>
            <p:cNvGrpSpPr>
              <a:grpSpLocks/>
            </p:cNvGrpSpPr>
            <p:nvPr/>
          </p:nvGrpSpPr>
          <p:grpSpPr bwMode="auto">
            <a:xfrm>
              <a:off x="6153225" y="5085184"/>
              <a:ext cx="584200" cy="692150"/>
              <a:chOff x="7221944" y="5399815"/>
              <a:chExt cx="878448" cy="852637"/>
            </a:xfrm>
          </p:grpSpPr>
          <p:cxnSp>
            <p:nvCxnSpPr>
              <p:cNvPr id="2243" name="直線コネクタ 591"/>
              <p:cNvCxnSpPr>
                <a:cxnSpLocks noChangeShapeType="1"/>
              </p:cNvCxnSpPr>
              <p:nvPr/>
            </p:nvCxnSpPr>
            <p:spPr bwMode="auto">
              <a:xfrm flipV="1">
                <a:off x="7305923" y="5477398"/>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4" name="直線コネクタ 592"/>
              <p:cNvCxnSpPr>
                <a:cxnSpLocks noChangeShapeType="1"/>
              </p:cNvCxnSpPr>
              <p:nvPr/>
            </p:nvCxnSpPr>
            <p:spPr bwMode="auto">
              <a:xfrm flipV="1">
                <a:off x="7662882" y="5471019"/>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5" name="直線コネクタ 593"/>
              <p:cNvCxnSpPr>
                <a:cxnSpLocks noChangeShapeType="1"/>
              </p:cNvCxnSpPr>
              <p:nvPr/>
            </p:nvCxnSpPr>
            <p:spPr bwMode="auto">
              <a:xfrm flipV="1">
                <a:off x="7301768" y="5781978"/>
                <a:ext cx="361114" cy="3799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6" name="直線コネクタ 594"/>
              <p:cNvCxnSpPr>
                <a:cxnSpLocks noChangeShapeType="1"/>
              </p:cNvCxnSpPr>
              <p:nvPr/>
            </p:nvCxnSpPr>
            <p:spPr bwMode="auto">
              <a:xfrm flipV="1">
                <a:off x="7653296" y="5781980"/>
                <a:ext cx="434256" cy="107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7" name="直線コネクタ 595"/>
              <p:cNvCxnSpPr>
                <a:cxnSpLocks noChangeShapeType="1"/>
              </p:cNvCxnSpPr>
              <p:nvPr/>
            </p:nvCxnSpPr>
            <p:spPr bwMode="auto">
              <a:xfrm flipH="1" flipV="1">
                <a:off x="7662597" y="5472090"/>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48" name="グループ化 13"/>
              <p:cNvGrpSpPr>
                <a:grpSpLocks/>
              </p:cNvGrpSpPr>
              <p:nvPr/>
            </p:nvGrpSpPr>
            <p:grpSpPr bwMode="auto">
              <a:xfrm>
                <a:off x="7743022" y="6140315"/>
                <a:ext cx="81097" cy="111324"/>
                <a:chOff x="1946009" y="2706908"/>
                <a:chExt cx="151686" cy="218036"/>
              </a:xfrm>
            </p:grpSpPr>
            <p:sp>
              <p:nvSpPr>
                <p:cNvPr id="622" name="円/楕円 621"/>
                <p:cNvSpPr/>
                <p:nvPr/>
              </p:nvSpPr>
              <p:spPr bwMode="auto">
                <a:xfrm flipH="1">
                  <a:off x="1944712" y="2708216"/>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23" name="円/楕円 622"/>
                <p:cNvSpPr/>
                <p:nvPr/>
              </p:nvSpPr>
              <p:spPr bwMode="auto">
                <a:xfrm flipH="1">
                  <a:off x="1975968" y="2708216"/>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49" name="グループ化 13"/>
              <p:cNvGrpSpPr>
                <a:grpSpLocks/>
              </p:cNvGrpSpPr>
              <p:nvPr/>
            </p:nvGrpSpPr>
            <p:grpSpPr bwMode="auto">
              <a:xfrm>
                <a:off x="7321783" y="6141128"/>
                <a:ext cx="81097" cy="111324"/>
                <a:chOff x="1946009" y="2706908"/>
                <a:chExt cx="151686" cy="218036"/>
              </a:xfrm>
            </p:grpSpPr>
            <p:sp>
              <p:nvSpPr>
                <p:cNvPr id="620" name="円/楕円 619"/>
                <p:cNvSpPr/>
                <p:nvPr/>
              </p:nvSpPr>
              <p:spPr bwMode="auto">
                <a:xfrm flipH="1">
                  <a:off x="1946791" y="2706623"/>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21" name="円/楕円 620"/>
                <p:cNvSpPr/>
                <p:nvPr/>
              </p:nvSpPr>
              <p:spPr bwMode="auto">
                <a:xfrm flipH="1">
                  <a:off x="1978047" y="2706623"/>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50" name="グループ化 13"/>
              <p:cNvGrpSpPr>
                <a:grpSpLocks/>
              </p:cNvGrpSpPr>
              <p:nvPr/>
            </p:nvGrpSpPr>
            <p:grpSpPr bwMode="auto">
              <a:xfrm>
                <a:off x="7619953" y="5815987"/>
                <a:ext cx="81097" cy="111324"/>
                <a:chOff x="1946009" y="2706908"/>
                <a:chExt cx="151686" cy="218036"/>
              </a:xfrm>
            </p:grpSpPr>
            <p:sp>
              <p:nvSpPr>
                <p:cNvPr id="618" name="円/楕円 617"/>
                <p:cNvSpPr/>
                <p:nvPr/>
              </p:nvSpPr>
              <p:spPr bwMode="auto">
                <a:xfrm flipH="1">
                  <a:off x="1947196" y="2707629"/>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19" name="円/楕円 618"/>
                <p:cNvSpPr/>
                <p:nvPr/>
              </p:nvSpPr>
              <p:spPr bwMode="auto">
                <a:xfrm flipH="1">
                  <a:off x="1978449" y="2707629"/>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251" name="グループ化 13"/>
              <p:cNvGrpSpPr>
                <a:grpSpLocks/>
              </p:cNvGrpSpPr>
              <p:nvPr/>
            </p:nvGrpSpPr>
            <p:grpSpPr bwMode="auto">
              <a:xfrm>
                <a:off x="8019295" y="5818923"/>
                <a:ext cx="81097" cy="111324"/>
                <a:chOff x="1946009" y="2706908"/>
                <a:chExt cx="151686" cy="218036"/>
              </a:xfrm>
            </p:grpSpPr>
            <p:sp>
              <p:nvSpPr>
                <p:cNvPr id="616" name="円/楕円 615"/>
                <p:cNvSpPr/>
                <p:nvPr/>
              </p:nvSpPr>
              <p:spPr bwMode="auto">
                <a:xfrm flipH="1">
                  <a:off x="1945888" y="2705709"/>
                  <a:ext cx="120554" cy="21831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17" name="円/楕円 616"/>
                <p:cNvSpPr/>
                <p:nvPr/>
              </p:nvSpPr>
              <p:spPr bwMode="auto">
                <a:xfrm flipH="1">
                  <a:off x="1977144" y="2705709"/>
                  <a:ext cx="120551" cy="21831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sp>
            <p:nvSpPr>
              <p:cNvPr id="601" name="直方体 600"/>
              <p:cNvSpPr/>
              <p:nvPr/>
            </p:nvSpPr>
            <p:spPr bwMode="auto">
              <a:xfrm>
                <a:off x="7634911" y="5464349"/>
                <a:ext cx="365224" cy="440008"/>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02" name="直方体 601"/>
              <p:cNvSpPr/>
              <p:nvPr/>
            </p:nvSpPr>
            <p:spPr bwMode="auto">
              <a:xfrm>
                <a:off x="7560910" y="5399815"/>
                <a:ext cx="362837" cy="576898"/>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03" name="直方体 602"/>
              <p:cNvSpPr/>
              <p:nvPr/>
            </p:nvSpPr>
            <p:spPr bwMode="auto">
              <a:xfrm>
                <a:off x="7491686" y="5472171"/>
                <a:ext cx="362837" cy="574943"/>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04" name="直方体 603"/>
              <p:cNvSpPr/>
              <p:nvPr/>
            </p:nvSpPr>
            <p:spPr bwMode="auto">
              <a:xfrm>
                <a:off x="7417685" y="5734220"/>
                <a:ext cx="362837" cy="385252"/>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2256" name="直線コネクタ 604"/>
              <p:cNvCxnSpPr>
                <a:cxnSpLocks noChangeShapeType="1"/>
              </p:cNvCxnSpPr>
              <p:nvPr/>
            </p:nvCxnSpPr>
            <p:spPr bwMode="auto">
              <a:xfrm flipV="1">
                <a:off x="7289743" y="6161908"/>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 name="直線コネクタ 605"/>
              <p:cNvCxnSpPr>
                <a:cxnSpLocks noChangeShapeType="1"/>
              </p:cNvCxnSpPr>
              <p:nvPr/>
            </p:nvCxnSpPr>
            <p:spPr bwMode="auto">
              <a:xfrm flipV="1">
                <a:off x="7726723" y="5781980"/>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 name="直線コネクタ 606"/>
              <p:cNvCxnSpPr>
                <a:cxnSpLocks noChangeShapeType="1"/>
              </p:cNvCxnSpPr>
              <p:nvPr/>
            </p:nvCxnSpPr>
            <p:spPr bwMode="auto">
              <a:xfrm flipH="1" flipV="1">
                <a:off x="8087552" y="5466645"/>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9" name="直線コネクタ 607"/>
              <p:cNvCxnSpPr>
                <a:cxnSpLocks noChangeShapeType="1"/>
              </p:cNvCxnSpPr>
              <p:nvPr/>
            </p:nvCxnSpPr>
            <p:spPr bwMode="auto">
              <a:xfrm flipH="1" flipV="1">
                <a:off x="7724437" y="5847264"/>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 name="直線コネクタ 610"/>
              <p:cNvCxnSpPr>
                <a:cxnSpLocks noChangeShapeType="1"/>
              </p:cNvCxnSpPr>
              <p:nvPr/>
            </p:nvCxnSpPr>
            <p:spPr bwMode="auto">
              <a:xfrm flipH="1" flipV="1">
                <a:off x="7301768" y="5847264"/>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1" name="直線コネクタ 611"/>
              <p:cNvCxnSpPr>
                <a:cxnSpLocks noChangeShapeType="1"/>
              </p:cNvCxnSpPr>
              <p:nvPr/>
            </p:nvCxnSpPr>
            <p:spPr bwMode="auto">
              <a:xfrm flipV="1">
                <a:off x="7300904" y="5847631"/>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 name="直線コネクタ 612"/>
              <p:cNvCxnSpPr>
                <a:cxnSpLocks noChangeShapeType="1"/>
              </p:cNvCxnSpPr>
              <p:nvPr/>
            </p:nvCxnSpPr>
            <p:spPr bwMode="auto">
              <a:xfrm flipV="1">
                <a:off x="7221944" y="5927311"/>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 name="直線コネクタ 613"/>
              <p:cNvCxnSpPr>
                <a:cxnSpLocks noChangeShapeType="1"/>
              </p:cNvCxnSpPr>
              <p:nvPr/>
            </p:nvCxnSpPr>
            <p:spPr bwMode="auto">
              <a:xfrm flipH="1">
                <a:off x="7647481" y="5858397"/>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4" name="直線コネクタ 614"/>
              <p:cNvCxnSpPr>
                <a:cxnSpLocks noChangeShapeType="1"/>
              </p:cNvCxnSpPr>
              <p:nvPr/>
            </p:nvCxnSpPr>
            <p:spPr bwMode="auto">
              <a:xfrm flipH="1">
                <a:off x="7235959" y="5851642"/>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0" name="グループ化 724"/>
            <p:cNvGrpSpPr>
              <a:grpSpLocks/>
            </p:cNvGrpSpPr>
            <p:nvPr/>
          </p:nvGrpSpPr>
          <p:grpSpPr bwMode="auto">
            <a:xfrm>
              <a:off x="6746241" y="5325374"/>
              <a:ext cx="471487" cy="242887"/>
              <a:chOff x="5646258" y="2140857"/>
              <a:chExt cx="1138375" cy="444422"/>
            </a:xfrm>
          </p:grpSpPr>
          <p:cxnSp>
            <p:nvCxnSpPr>
              <p:cNvPr id="2235"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6"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7"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8"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9"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0"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1"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2"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sp>
        <p:nvSpPr>
          <p:cNvPr id="2073" name="AutoShape 1310"/>
          <p:cNvSpPr>
            <a:spLocks noChangeArrowheads="1"/>
          </p:cNvSpPr>
          <p:nvPr/>
        </p:nvSpPr>
        <p:spPr bwMode="auto">
          <a:xfrm>
            <a:off x="468313" y="6090643"/>
            <a:ext cx="828040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お客</a:t>
            </a:r>
            <a:r>
              <a:rPr lang="ja-JP" altLang="en-US" sz="2400" dirty="0" smtClean="0">
                <a:latin typeface="HGP創英角ｺﾞｼｯｸUB" pitchFamily="50" charset="-128"/>
                <a:ea typeface="HGP創英角ｺﾞｼｯｸUB" pitchFamily="50" charset="-128"/>
              </a:rPr>
              <a:t>様に真心を込めて部品</a:t>
            </a:r>
            <a:r>
              <a:rPr lang="ja-JP" altLang="en-US" sz="2400" dirty="0">
                <a:latin typeface="HGP創英角ｺﾞｼｯｸUB" pitchFamily="50" charset="-128"/>
                <a:ea typeface="HGP創英角ｺﾞｼｯｸUB" pitchFamily="50" charset="-128"/>
              </a:rPr>
              <a:t>を提供している職場</a:t>
            </a:r>
          </a:p>
        </p:txBody>
      </p:sp>
      <p:grpSp>
        <p:nvGrpSpPr>
          <p:cNvPr id="20" name="グループ化 19"/>
          <p:cNvGrpSpPr/>
          <p:nvPr/>
        </p:nvGrpSpPr>
        <p:grpSpPr>
          <a:xfrm>
            <a:off x="1112188" y="4809844"/>
            <a:ext cx="1658938" cy="1103313"/>
            <a:chOff x="1169353" y="4730061"/>
            <a:chExt cx="1658938" cy="1103313"/>
          </a:xfrm>
        </p:grpSpPr>
        <p:grpSp>
          <p:nvGrpSpPr>
            <p:cNvPr id="2050" name="グループ化 2"/>
            <p:cNvGrpSpPr>
              <a:grpSpLocks/>
            </p:cNvGrpSpPr>
            <p:nvPr/>
          </p:nvGrpSpPr>
          <p:grpSpPr bwMode="auto">
            <a:xfrm>
              <a:off x="2356803" y="4730061"/>
              <a:ext cx="471488" cy="528638"/>
              <a:chOff x="1403648" y="5348960"/>
              <a:chExt cx="471488" cy="528312"/>
            </a:xfrm>
          </p:grpSpPr>
          <p:grpSp>
            <p:nvGrpSpPr>
              <p:cNvPr id="2684" name="グループ化 724"/>
              <p:cNvGrpSpPr>
                <a:grpSpLocks/>
              </p:cNvGrpSpPr>
              <p:nvPr/>
            </p:nvGrpSpPr>
            <p:grpSpPr bwMode="auto">
              <a:xfrm>
                <a:off x="1403648" y="5634385"/>
                <a:ext cx="471488" cy="242887"/>
                <a:chOff x="5646258" y="2140857"/>
                <a:chExt cx="1138375" cy="444422"/>
              </a:xfrm>
            </p:grpSpPr>
            <p:cxnSp>
              <p:nvCxnSpPr>
                <p:cNvPr id="2690"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1"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2"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3"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4"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5"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6"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97"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2" name="直方体 1"/>
              <p:cNvSpPr/>
              <p:nvPr/>
            </p:nvSpPr>
            <p:spPr bwMode="auto">
              <a:xfrm>
                <a:off x="1656061" y="5355306"/>
                <a:ext cx="149225" cy="306199"/>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8" name="直方体 647"/>
              <p:cNvSpPr/>
              <p:nvPr/>
            </p:nvSpPr>
            <p:spPr bwMode="auto">
              <a:xfrm>
                <a:off x="1525886" y="5348960"/>
                <a:ext cx="123825" cy="322064"/>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49" name="直方体 648"/>
              <p:cNvSpPr/>
              <p:nvPr/>
            </p:nvSpPr>
            <p:spPr bwMode="auto">
              <a:xfrm>
                <a:off x="1467148" y="5404489"/>
                <a:ext cx="133350" cy="315717"/>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50" name="直方体 649"/>
              <p:cNvSpPr/>
              <p:nvPr/>
            </p:nvSpPr>
            <p:spPr bwMode="auto">
              <a:xfrm>
                <a:off x="1624311" y="5382277"/>
                <a:ext cx="149225" cy="30619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51" name="直方体 650"/>
              <p:cNvSpPr/>
              <p:nvPr/>
            </p:nvSpPr>
            <p:spPr bwMode="auto">
              <a:xfrm>
                <a:off x="1586211" y="5415594"/>
                <a:ext cx="149225" cy="304612"/>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121" name="グループ化 724"/>
            <p:cNvGrpSpPr>
              <a:grpSpLocks/>
            </p:cNvGrpSpPr>
            <p:nvPr/>
          </p:nvGrpSpPr>
          <p:grpSpPr bwMode="auto">
            <a:xfrm>
              <a:off x="2218691" y="5155511"/>
              <a:ext cx="471487" cy="242888"/>
              <a:chOff x="5646258" y="2140857"/>
              <a:chExt cx="1138375" cy="444422"/>
            </a:xfrm>
          </p:grpSpPr>
          <p:cxnSp>
            <p:nvCxnSpPr>
              <p:cNvPr id="2227"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8"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9"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0"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1"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2"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3"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4"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40" name="直方体 739"/>
            <p:cNvSpPr/>
            <p:nvPr/>
          </p:nvSpPr>
          <p:spPr bwMode="auto">
            <a:xfrm>
              <a:off x="2472691" y="4876111"/>
              <a:ext cx="149225" cy="30638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41" name="直方体 740"/>
            <p:cNvSpPr/>
            <p:nvPr/>
          </p:nvSpPr>
          <p:spPr bwMode="auto">
            <a:xfrm>
              <a:off x="2340928" y="4869761"/>
              <a:ext cx="123825" cy="322263"/>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42" name="直方体 741"/>
            <p:cNvSpPr/>
            <p:nvPr/>
          </p:nvSpPr>
          <p:spPr bwMode="auto">
            <a:xfrm>
              <a:off x="2282191" y="4926911"/>
              <a:ext cx="133350" cy="314325"/>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nvGrpSpPr>
            <p:cNvPr id="2125" name="グループ化 724"/>
            <p:cNvGrpSpPr>
              <a:grpSpLocks/>
            </p:cNvGrpSpPr>
            <p:nvPr/>
          </p:nvGrpSpPr>
          <p:grpSpPr bwMode="auto">
            <a:xfrm>
              <a:off x="2083753" y="5301561"/>
              <a:ext cx="471488" cy="242888"/>
              <a:chOff x="5646258" y="2140857"/>
              <a:chExt cx="1138375" cy="444422"/>
            </a:xfrm>
          </p:grpSpPr>
          <p:cxnSp>
            <p:nvCxnSpPr>
              <p:cNvPr id="2219"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0"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1"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3"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4"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5"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6"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55" name="直方体 754"/>
            <p:cNvSpPr/>
            <p:nvPr/>
          </p:nvSpPr>
          <p:spPr bwMode="auto">
            <a:xfrm>
              <a:off x="2336166" y="5022161"/>
              <a:ext cx="149225" cy="30638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56" name="直方体 755"/>
            <p:cNvSpPr/>
            <p:nvPr/>
          </p:nvSpPr>
          <p:spPr bwMode="auto">
            <a:xfrm>
              <a:off x="2205991" y="5015811"/>
              <a:ext cx="123825" cy="322263"/>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57" name="直方体 756"/>
            <p:cNvSpPr/>
            <p:nvPr/>
          </p:nvSpPr>
          <p:spPr bwMode="auto">
            <a:xfrm>
              <a:off x="2147253" y="5071374"/>
              <a:ext cx="133350" cy="315912"/>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58" name="直方体 757"/>
            <p:cNvSpPr/>
            <p:nvPr/>
          </p:nvSpPr>
          <p:spPr bwMode="auto">
            <a:xfrm>
              <a:off x="2304416" y="5049149"/>
              <a:ext cx="149225" cy="306387"/>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nvGrpSpPr>
            <p:cNvPr id="2130" name="グループ化 767"/>
            <p:cNvGrpSpPr>
              <a:grpSpLocks/>
            </p:cNvGrpSpPr>
            <p:nvPr/>
          </p:nvGrpSpPr>
          <p:grpSpPr bwMode="auto">
            <a:xfrm>
              <a:off x="1945641" y="5161861"/>
              <a:ext cx="471487" cy="528638"/>
              <a:chOff x="1403648" y="5348960"/>
              <a:chExt cx="471488" cy="528312"/>
            </a:xfrm>
          </p:grpSpPr>
          <p:grpSp>
            <p:nvGrpSpPr>
              <p:cNvPr id="2205" name="グループ化 724"/>
              <p:cNvGrpSpPr>
                <a:grpSpLocks/>
              </p:cNvGrpSpPr>
              <p:nvPr/>
            </p:nvGrpSpPr>
            <p:grpSpPr bwMode="auto">
              <a:xfrm>
                <a:off x="1403648" y="5634385"/>
                <a:ext cx="471488" cy="242887"/>
                <a:chOff x="5646258" y="2140857"/>
                <a:chExt cx="1138375" cy="444422"/>
              </a:xfrm>
            </p:grpSpPr>
            <p:cxnSp>
              <p:nvCxnSpPr>
                <p:cNvPr id="2211"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2"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3"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4"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5"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6"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7"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8"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70" name="直方体 769"/>
              <p:cNvSpPr/>
              <p:nvPr/>
            </p:nvSpPr>
            <p:spPr bwMode="auto">
              <a:xfrm>
                <a:off x="1656061" y="5355306"/>
                <a:ext cx="149225" cy="306199"/>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71" name="直方体 770"/>
              <p:cNvSpPr/>
              <p:nvPr/>
            </p:nvSpPr>
            <p:spPr bwMode="auto">
              <a:xfrm>
                <a:off x="1525885" y="5348960"/>
                <a:ext cx="123825" cy="322064"/>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72" name="直方体 771"/>
              <p:cNvSpPr/>
              <p:nvPr/>
            </p:nvSpPr>
            <p:spPr bwMode="auto">
              <a:xfrm>
                <a:off x="1467148" y="5404489"/>
                <a:ext cx="133350" cy="315717"/>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73" name="直方体 772"/>
              <p:cNvSpPr/>
              <p:nvPr/>
            </p:nvSpPr>
            <p:spPr bwMode="auto">
              <a:xfrm>
                <a:off x="1624310" y="5382277"/>
                <a:ext cx="149225" cy="30619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74" name="直方体 773"/>
              <p:cNvSpPr/>
              <p:nvPr/>
            </p:nvSpPr>
            <p:spPr bwMode="auto">
              <a:xfrm>
                <a:off x="1586210" y="5415594"/>
                <a:ext cx="149225" cy="304612"/>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131" name="グループ化 724"/>
            <p:cNvGrpSpPr>
              <a:grpSpLocks/>
            </p:cNvGrpSpPr>
            <p:nvPr/>
          </p:nvGrpSpPr>
          <p:grpSpPr bwMode="auto">
            <a:xfrm>
              <a:off x="1809116" y="5590486"/>
              <a:ext cx="471487" cy="242888"/>
              <a:chOff x="5646258" y="2140857"/>
              <a:chExt cx="1138375" cy="444422"/>
            </a:xfrm>
          </p:grpSpPr>
          <p:cxnSp>
            <p:nvCxnSpPr>
              <p:cNvPr id="2197"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8"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9"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0"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2"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3"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4"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98" name="直方体 797"/>
            <p:cNvSpPr/>
            <p:nvPr/>
          </p:nvSpPr>
          <p:spPr bwMode="auto">
            <a:xfrm>
              <a:off x="2077403" y="5322199"/>
              <a:ext cx="149225" cy="306387"/>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99" name="直方体 798"/>
            <p:cNvSpPr/>
            <p:nvPr/>
          </p:nvSpPr>
          <p:spPr bwMode="auto">
            <a:xfrm>
              <a:off x="2045653" y="5349186"/>
              <a:ext cx="149225" cy="304800"/>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nvGrpSpPr>
            <p:cNvPr id="6" name="グループ化 5"/>
            <p:cNvGrpSpPr/>
            <p:nvPr/>
          </p:nvGrpSpPr>
          <p:grpSpPr>
            <a:xfrm>
              <a:off x="1169353" y="4974542"/>
              <a:ext cx="836613" cy="687382"/>
              <a:chOff x="1169353" y="4974542"/>
              <a:chExt cx="836613" cy="687382"/>
            </a:xfrm>
          </p:grpSpPr>
          <p:cxnSp>
            <p:nvCxnSpPr>
              <p:cNvPr id="801" name="直線コネクタ 800"/>
              <p:cNvCxnSpPr/>
              <p:nvPr/>
            </p:nvCxnSpPr>
            <p:spPr bwMode="auto">
              <a:xfrm>
                <a:off x="1647191" y="509359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2" name="直線コネクタ 801"/>
              <p:cNvCxnSpPr/>
              <p:nvPr/>
            </p:nvCxnSpPr>
            <p:spPr bwMode="auto">
              <a:xfrm>
                <a:off x="1682116" y="5057086"/>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直線コネクタ 802"/>
              <p:cNvCxnSpPr/>
              <p:nvPr/>
            </p:nvCxnSpPr>
            <p:spPr bwMode="auto">
              <a:xfrm>
                <a:off x="1794828" y="509677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直線コネクタ 803"/>
              <p:cNvCxnSpPr/>
              <p:nvPr/>
            </p:nvCxnSpPr>
            <p:spPr bwMode="auto">
              <a:xfrm>
                <a:off x="1826578" y="5061849"/>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5" name="直線コネクタ 804"/>
              <p:cNvCxnSpPr/>
              <p:nvPr/>
            </p:nvCxnSpPr>
            <p:spPr bwMode="auto">
              <a:xfrm>
                <a:off x="1509078" y="5225361"/>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 name="直線コネクタ 805"/>
              <p:cNvCxnSpPr/>
              <p:nvPr/>
            </p:nvCxnSpPr>
            <p:spPr bwMode="auto">
              <a:xfrm>
                <a:off x="1466216" y="526187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7" name="直線コネクタ 806"/>
              <p:cNvCxnSpPr/>
              <p:nvPr/>
            </p:nvCxnSpPr>
            <p:spPr bwMode="auto">
              <a:xfrm>
                <a:off x="1545591" y="518884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 name="直線コネクタ 807"/>
              <p:cNvCxnSpPr/>
              <p:nvPr/>
            </p:nvCxnSpPr>
            <p:spPr bwMode="auto">
              <a:xfrm>
                <a:off x="1583691" y="515392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 name="直線コネクタ 808"/>
              <p:cNvCxnSpPr/>
              <p:nvPr/>
            </p:nvCxnSpPr>
            <p:spPr bwMode="auto">
              <a:xfrm>
                <a:off x="1623378" y="511423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 name="直線コネクタ 809"/>
              <p:cNvCxnSpPr/>
              <p:nvPr/>
            </p:nvCxnSpPr>
            <p:spPr bwMode="auto">
              <a:xfrm>
                <a:off x="1658303" y="522853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1" name="直線コネクタ 810"/>
              <p:cNvCxnSpPr/>
              <p:nvPr/>
            </p:nvCxnSpPr>
            <p:spPr bwMode="auto">
              <a:xfrm>
                <a:off x="1617028" y="526187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2" name="直線コネクタ 811"/>
              <p:cNvCxnSpPr/>
              <p:nvPr/>
            </p:nvCxnSpPr>
            <p:spPr bwMode="auto">
              <a:xfrm>
                <a:off x="1690053" y="51936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3" name="直線コネクタ 812"/>
              <p:cNvCxnSpPr/>
              <p:nvPr/>
            </p:nvCxnSpPr>
            <p:spPr bwMode="auto">
              <a:xfrm>
                <a:off x="1766253" y="5123761"/>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4" name="直線コネクタ 813"/>
              <p:cNvCxnSpPr/>
              <p:nvPr/>
            </p:nvCxnSpPr>
            <p:spPr bwMode="auto">
              <a:xfrm>
                <a:off x="1726566" y="5161861"/>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5" name="直線コネクタ 814"/>
              <p:cNvCxnSpPr/>
              <p:nvPr/>
            </p:nvCxnSpPr>
            <p:spPr bwMode="auto">
              <a:xfrm>
                <a:off x="1255078" y="547142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6" name="直線コネクタ 815"/>
              <p:cNvCxnSpPr/>
              <p:nvPr/>
            </p:nvCxnSpPr>
            <p:spPr bwMode="auto">
              <a:xfrm>
                <a:off x="1212216" y="550952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7" name="直線コネクタ 816"/>
              <p:cNvCxnSpPr/>
              <p:nvPr/>
            </p:nvCxnSpPr>
            <p:spPr bwMode="auto">
              <a:xfrm>
                <a:off x="1291591" y="54349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8" name="直線コネクタ 817"/>
              <p:cNvCxnSpPr/>
              <p:nvPr/>
            </p:nvCxnSpPr>
            <p:spPr bwMode="auto">
              <a:xfrm>
                <a:off x="1329691" y="5399986"/>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 name="直線コネクタ 818"/>
              <p:cNvCxnSpPr/>
              <p:nvPr/>
            </p:nvCxnSpPr>
            <p:spPr bwMode="auto">
              <a:xfrm>
                <a:off x="1369378" y="536188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 name="直線コネクタ 819"/>
              <p:cNvCxnSpPr/>
              <p:nvPr/>
            </p:nvCxnSpPr>
            <p:spPr bwMode="auto">
              <a:xfrm>
                <a:off x="1409066" y="5322199"/>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 name="直線コネクタ 820"/>
              <p:cNvCxnSpPr/>
              <p:nvPr/>
            </p:nvCxnSpPr>
            <p:spPr bwMode="auto">
              <a:xfrm>
                <a:off x="1450341" y="528568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 name="直線コネクタ 821"/>
              <p:cNvCxnSpPr/>
              <p:nvPr/>
            </p:nvCxnSpPr>
            <p:spPr bwMode="auto">
              <a:xfrm>
                <a:off x="1404303" y="547459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 name="直線コネクタ 822"/>
              <p:cNvCxnSpPr/>
              <p:nvPr/>
            </p:nvCxnSpPr>
            <p:spPr bwMode="auto">
              <a:xfrm>
                <a:off x="1363028" y="5507936"/>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 name="直線コネクタ 823"/>
              <p:cNvCxnSpPr/>
              <p:nvPr/>
            </p:nvCxnSpPr>
            <p:spPr bwMode="auto">
              <a:xfrm>
                <a:off x="1436053" y="543967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5" name="直線コネクタ 824"/>
              <p:cNvCxnSpPr/>
              <p:nvPr/>
            </p:nvCxnSpPr>
            <p:spPr bwMode="auto">
              <a:xfrm>
                <a:off x="1512253" y="536982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 name="直線コネクタ 825"/>
              <p:cNvCxnSpPr/>
              <p:nvPr/>
            </p:nvCxnSpPr>
            <p:spPr bwMode="auto">
              <a:xfrm>
                <a:off x="1472566" y="5407924"/>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直線コネクタ 826"/>
              <p:cNvCxnSpPr/>
              <p:nvPr/>
            </p:nvCxnSpPr>
            <p:spPr bwMode="auto">
              <a:xfrm>
                <a:off x="1553528" y="53333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 name="直線コネクタ 827"/>
              <p:cNvCxnSpPr/>
              <p:nvPr/>
            </p:nvCxnSpPr>
            <p:spPr bwMode="auto">
              <a:xfrm>
                <a:off x="1578928" y="5298386"/>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4" name="直線コネクタ 828"/>
              <p:cNvCxnSpPr>
                <a:cxnSpLocks noChangeShapeType="1"/>
              </p:cNvCxnSpPr>
              <p:nvPr/>
            </p:nvCxnSpPr>
            <p:spPr bwMode="auto">
              <a:xfrm flipH="1">
                <a:off x="1472430" y="5036720"/>
                <a:ext cx="528661" cy="502237"/>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5" name="直線コネクタ 829"/>
              <p:cNvCxnSpPr>
                <a:cxnSpLocks noChangeShapeType="1"/>
              </p:cNvCxnSpPr>
              <p:nvPr/>
            </p:nvCxnSpPr>
            <p:spPr bwMode="auto">
              <a:xfrm flipH="1">
                <a:off x="1175095" y="5036720"/>
                <a:ext cx="532914" cy="499954"/>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6" name="直線コネクタ 830"/>
              <p:cNvCxnSpPr>
                <a:cxnSpLocks noChangeShapeType="1"/>
              </p:cNvCxnSpPr>
              <p:nvPr/>
            </p:nvCxnSpPr>
            <p:spPr bwMode="auto">
              <a:xfrm flipV="1">
                <a:off x="1169353" y="5537712"/>
                <a:ext cx="303785" cy="1048"/>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7" name="直線コネクタ 831"/>
              <p:cNvCxnSpPr>
                <a:cxnSpLocks noChangeShapeType="1"/>
              </p:cNvCxnSpPr>
              <p:nvPr/>
            </p:nvCxnSpPr>
            <p:spPr bwMode="auto">
              <a:xfrm flipV="1">
                <a:off x="1702181" y="5037954"/>
                <a:ext cx="303785" cy="1048"/>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8" name="直線コネクタ 832"/>
              <p:cNvCxnSpPr>
                <a:cxnSpLocks noChangeShapeType="1"/>
              </p:cNvCxnSpPr>
              <p:nvPr/>
            </p:nvCxnSpPr>
            <p:spPr bwMode="auto">
              <a:xfrm flipH="1">
                <a:off x="1328278" y="5034339"/>
                <a:ext cx="528661" cy="502237"/>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79" name="グループ化 833"/>
              <p:cNvGrpSpPr>
                <a:grpSpLocks/>
              </p:cNvGrpSpPr>
              <p:nvPr/>
            </p:nvGrpSpPr>
            <p:grpSpPr bwMode="auto">
              <a:xfrm>
                <a:off x="1488438" y="4974542"/>
                <a:ext cx="425453" cy="311154"/>
                <a:chOff x="1328177" y="4941165"/>
                <a:chExt cx="461344" cy="360308"/>
              </a:xfrm>
              <a:solidFill>
                <a:srgbClr val="92D050"/>
              </a:solidFill>
            </p:grpSpPr>
            <p:sp>
              <p:nvSpPr>
                <p:cNvPr id="840" name="直方体 839"/>
                <p:cNvSpPr/>
                <p:nvPr/>
              </p:nvSpPr>
              <p:spPr bwMode="auto">
                <a:xfrm>
                  <a:off x="1471058" y="5012852"/>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1" name="直方体 840"/>
                <p:cNvSpPr/>
                <p:nvPr/>
              </p:nvSpPr>
              <p:spPr bwMode="auto">
                <a:xfrm>
                  <a:off x="1471058" y="4941165"/>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2" name="直方体 841"/>
                <p:cNvSpPr/>
                <p:nvPr/>
              </p:nvSpPr>
              <p:spPr bwMode="auto">
                <a:xfrm>
                  <a:off x="1600165" y="5012858"/>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3" name="直方体 842"/>
                <p:cNvSpPr/>
                <p:nvPr/>
              </p:nvSpPr>
              <p:spPr bwMode="auto">
                <a:xfrm>
                  <a:off x="1600163" y="4941168"/>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4" name="直方体 843"/>
                <p:cNvSpPr/>
                <p:nvPr/>
              </p:nvSpPr>
              <p:spPr bwMode="auto">
                <a:xfrm>
                  <a:off x="1397036" y="5084554"/>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5" name="直方体 844"/>
                <p:cNvSpPr/>
                <p:nvPr/>
              </p:nvSpPr>
              <p:spPr bwMode="auto">
                <a:xfrm>
                  <a:off x="1397036" y="5012858"/>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6" name="直方体 845"/>
                <p:cNvSpPr/>
                <p:nvPr/>
              </p:nvSpPr>
              <p:spPr bwMode="auto">
                <a:xfrm>
                  <a:off x="1526142" y="5084551"/>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7" name="直方体 846"/>
                <p:cNvSpPr/>
                <p:nvPr/>
              </p:nvSpPr>
              <p:spPr bwMode="auto">
                <a:xfrm>
                  <a:off x="1526141" y="5012864"/>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8" name="直方体 847"/>
                <p:cNvSpPr/>
                <p:nvPr/>
              </p:nvSpPr>
              <p:spPr bwMode="auto">
                <a:xfrm>
                  <a:off x="1328178" y="5158087"/>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49" name="直方体 848"/>
                <p:cNvSpPr/>
                <p:nvPr/>
              </p:nvSpPr>
              <p:spPr bwMode="auto">
                <a:xfrm>
                  <a:off x="1328177" y="5084555"/>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50" name="直方体 849"/>
                <p:cNvSpPr/>
                <p:nvPr/>
              </p:nvSpPr>
              <p:spPr bwMode="auto">
                <a:xfrm>
                  <a:off x="1457284" y="5158080"/>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851" name="直方体 850"/>
                <p:cNvSpPr/>
                <p:nvPr/>
              </p:nvSpPr>
              <p:spPr bwMode="auto">
                <a:xfrm>
                  <a:off x="1457283" y="5084554"/>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180" name="直線コネクタ 834"/>
              <p:cNvCxnSpPr>
                <a:cxnSpLocks noChangeShapeType="1"/>
              </p:cNvCxnSpPr>
              <p:nvPr/>
            </p:nvCxnSpPr>
            <p:spPr bwMode="auto">
              <a:xfrm>
                <a:off x="1479208" y="5538957"/>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1" name="直線コネクタ 835"/>
              <p:cNvCxnSpPr>
                <a:cxnSpLocks noChangeShapeType="1"/>
              </p:cNvCxnSpPr>
              <p:nvPr/>
            </p:nvCxnSpPr>
            <p:spPr bwMode="auto">
              <a:xfrm>
                <a:off x="1176998" y="5542318"/>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2" name="直線コネクタ 836"/>
              <p:cNvCxnSpPr>
                <a:cxnSpLocks noChangeShapeType="1"/>
              </p:cNvCxnSpPr>
              <p:nvPr/>
            </p:nvCxnSpPr>
            <p:spPr bwMode="auto">
              <a:xfrm>
                <a:off x="1998121" y="5041187"/>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3" name="直線コネクタ 837"/>
              <p:cNvCxnSpPr>
                <a:cxnSpLocks noChangeShapeType="1"/>
              </p:cNvCxnSpPr>
              <p:nvPr/>
            </p:nvCxnSpPr>
            <p:spPr bwMode="auto">
              <a:xfrm>
                <a:off x="1852607" y="5179546"/>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4" name="直線コネクタ 838"/>
              <p:cNvCxnSpPr>
                <a:cxnSpLocks noChangeShapeType="1"/>
              </p:cNvCxnSpPr>
              <p:nvPr/>
            </p:nvCxnSpPr>
            <p:spPr bwMode="auto">
              <a:xfrm>
                <a:off x="1665133" y="5362182"/>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71" name="グループ化 1070"/>
          <p:cNvGrpSpPr/>
          <p:nvPr/>
        </p:nvGrpSpPr>
        <p:grpSpPr>
          <a:xfrm>
            <a:off x="1670080" y="4221088"/>
            <a:ext cx="536919" cy="539802"/>
            <a:chOff x="1906588" y="523875"/>
            <a:chExt cx="781050" cy="935038"/>
          </a:xfrm>
        </p:grpSpPr>
        <p:grpSp>
          <p:nvGrpSpPr>
            <p:cNvPr id="1072" name="グループ化 13"/>
            <p:cNvGrpSpPr>
              <a:grpSpLocks/>
            </p:cNvGrpSpPr>
            <p:nvPr/>
          </p:nvGrpSpPr>
          <p:grpSpPr bwMode="auto">
            <a:xfrm>
              <a:off x="2420662" y="1352725"/>
              <a:ext cx="82183" cy="99384"/>
              <a:chOff x="1946009" y="2706908"/>
              <a:chExt cx="151686" cy="218036"/>
            </a:xfrm>
          </p:grpSpPr>
          <p:sp>
            <p:nvSpPr>
              <p:cNvPr id="1088" name="円/楕円 108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89" name="円/楕円 108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073" name="グループ化 13"/>
            <p:cNvGrpSpPr>
              <a:grpSpLocks/>
            </p:cNvGrpSpPr>
            <p:nvPr/>
          </p:nvGrpSpPr>
          <p:grpSpPr bwMode="auto">
            <a:xfrm>
              <a:off x="1906909" y="1359529"/>
              <a:ext cx="82183" cy="99384"/>
              <a:chOff x="1946009" y="2706908"/>
              <a:chExt cx="151686" cy="218036"/>
            </a:xfrm>
          </p:grpSpPr>
          <p:sp>
            <p:nvSpPr>
              <p:cNvPr id="1086" name="円/楕円 1085"/>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87" name="円/楕円 1086"/>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074" name="グループ化 13"/>
            <p:cNvGrpSpPr>
              <a:grpSpLocks/>
            </p:cNvGrpSpPr>
            <p:nvPr/>
          </p:nvGrpSpPr>
          <p:grpSpPr bwMode="auto">
            <a:xfrm>
              <a:off x="2605455" y="1147068"/>
              <a:ext cx="82183" cy="99384"/>
              <a:chOff x="1946009" y="2706908"/>
              <a:chExt cx="151686" cy="218036"/>
            </a:xfrm>
          </p:grpSpPr>
          <p:sp>
            <p:nvSpPr>
              <p:cNvPr id="1084" name="円/楕円 1083"/>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85" name="円/楕円 1084"/>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1075" name="直方体 1074"/>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76" name="直方体 1075"/>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77"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78"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79"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0"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1"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2"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3" name="正方形/長方形 1082"/>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grpSp>
        <p:nvGrpSpPr>
          <p:cNvPr id="1141" name="グループ化 1140"/>
          <p:cNvGrpSpPr/>
          <p:nvPr/>
        </p:nvGrpSpPr>
        <p:grpSpPr>
          <a:xfrm>
            <a:off x="3635896" y="4398093"/>
            <a:ext cx="500835" cy="543075"/>
            <a:chOff x="4398692" y="1436688"/>
            <a:chExt cx="618747" cy="922941"/>
          </a:xfrm>
        </p:grpSpPr>
        <p:grpSp>
          <p:nvGrpSpPr>
            <p:cNvPr id="1142" name="グループ化 13"/>
            <p:cNvGrpSpPr>
              <a:grpSpLocks/>
            </p:cNvGrpSpPr>
            <p:nvPr/>
          </p:nvGrpSpPr>
          <p:grpSpPr bwMode="auto">
            <a:xfrm>
              <a:off x="4875974" y="2141105"/>
              <a:ext cx="82183" cy="99384"/>
              <a:chOff x="1946009" y="2706908"/>
              <a:chExt cx="151686" cy="218036"/>
            </a:xfrm>
          </p:grpSpPr>
          <p:sp>
            <p:nvSpPr>
              <p:cNvPr id="1172" name="円/楕円 1171"/>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173" name="円/楕円 1172"/>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143" name="グループ化 13"/>
            <p:cNvGrpSpPr>
              <a:grpSpLocks/>
            </p:cNvGrpSpPr>
            <p:nvPr/>
          </p:nvGrpSpPr>
          <p:grpSpPr bwMode="auto">
            <a:xfrm>
              <a:off x="4414204" y="2258627"/>
              <a:ext cx="82183" cy="99384"/>
              <a:chOff x="1946009" y="2706908"/>
              <a:chExt cx="151686" cy="218036"/>
            </a:xfrm>
          </p:grpSpPr>
          <p:sp>
            <p:nvSpPr>
              <p:cNvPr id="1170" name="円/楕円 1169"/>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171" name="円/楕円 1170"/>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144" name="グループ化 13"/>
            <p:cNvGrpSpPr>
              <a:grpSpLocks/>
            </p:cNvGrpSpPr>
            <p:nvPr/>
          </p:nvGrpSpPr>
          <p:grpSpPr bwMode="auto">
            <a:xfrm>
              <a:off x="4746932" y="2260245"/>
              <a:ext cx="82183" cy="99384"/>
              <a:chOff x="1946009" y="2706908"/>
              <a:chExt cx="151686" cy="218036"/>
            </a:xfrm>
          </p:grpSpPr>
          <p:sp>
            <p:nvSpPr>
              <p:cNvPr id="1168" name="円/楕円 116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169" name="円/楕円 116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cxnSp>
          <p:nvCxnSpPr>
            <p:cNvPr id="1145" name="直線コネクタ 1144"/>
            <p:cNvCxnSpPr/>
            <p:nvPr/>
          </p:nvCxnSpPr>
          <p:spPr bwMode="auto">
            <a:xfrm flipV="1">
              <a:off x="4398692" y="1729084"/>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6" name="直方体 95"/>
            <p:cNvSpPr>
              <a:spLocks noChangeArrowheads="1"/>
            </p:cNvSpPr>
            <p:nvPr/>
          </p:nvSpPr>
          <p:spPr bwMode="auto">
            <a:xfrm>
              <a:off x="4427984" y="1988840"/>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7" name="直方体 95"/>
            <p:cNvSpPr>
              <a:spLocks noChangeArrowheads="1"/>
            </p:cNvSpPr>
            <p:nvPr/>
          </p:nvSpPr>
          <p:spPr bwMode="auto">
            <a:xfrm>
              <a:off x="4427984" y="188082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8" name="直方体 95"/>
            <p:cNvSpPr>
              <a:spLocks noChangeArrowheads="1"/>
            </p:cNvSpPr>
            <p:nvPr/>
          </p:nvSpPr>
          <p:spPr bwMode="auto">
            <a:xfrm>
              <a:off x="4427984" y="1772816"/>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9" name="直方体 95"/>
            <p:cNvSpPr>
              <a:spLocks noChangeArrowheads="1"/>
            </p:cNvSpPr>
            <p:nvPr/>
          </p:nvSpPr>
          <p:spPr bwMode="auto">
            <a:xfrm>
              <a:off x="4427984" y="1657455"/>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0" name="直方体 95"/>
            <p:cNvSpPr>
              <a:spLocks noChangeArrowheads="1"/>
            </p:cNvSpPr>
            <p:nvPr/>
          </p:nvSpPr>
          <p:spPr bwMode="auto">
            <a:xfrm>
              <a:off x="4427984" y="1556792"/>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1" name="直方体 95"/>
            <p:cNvSpPr>
              <a:spLocks noChangeArrowheads="1"/>
            </p:cNvSpPr>
            <p:nvPr/>
          </p:nvSpPr>
          <p:spPr bwMode="auto">
            <a:xfrm>
              <a:off x="4427984" y="143668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2" name="直方体 95"/>
            <p:cNvSpPr>
              <a:spLocks noChangeArrowheads="1"/>
            </p:cNvSpPr>
            <p:nvPr/>
          </p:nvSpPr>
          <p:spPr bwMode="auto">
            <a:xfrm>
              <a:off x="4626564" y="1988840"/>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3" name="直方体 95"/>
            <p:cNvSpPr>
              <a:spLocks noChangeArrowheads="1"/>
            </p:cNvSpPr>
            <p:nvPr/>
          </p:nvSpPr>
          <p:spPr bwMode="auto">
            <a:xfrm>
              <a:off x="4626564" y="188082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4" name="直方体 95"/>
            <p:cNvSpPr>
              <a:spLocks noChangeArrowheads="1"/>
            </p:cNvSpPr>
            <p:nvPr/>
          </p:nvSpPr>
          <p:spPr bwMode="auto">
            <a:xfrm>
              <a:off x="4626564" y="1772816"/>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5" name="直方体 95"/>
            <p:cNvSpPr>
              <a:spLocks noChangeArrowheads="1"/>
            </p:cNvSpPr>
            <p:nvPr/>
          </p:nvSpPr>
          <p:spPr bwMode="auto">
            <a:xfrm>
              <a:off x="4626564" y="1657455"/>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6" name="直方体 95"/>
            <p:cNvSpPr>
              <a:spLocks noChangeArrowheads="1"/>
            </p:cNvSpPr>
            <p:nvPr/>
          </p:nvSpPr>
          <p:spPr bwMode="auto">
            <a:xfrm>
              <a:off x="4626564" y="1556792"/>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7" name="直方体 95"/>
            <p:cNvSpPr>
              <a:spLocks noChangeArrowheads="1"/>
            </p:cNvSpPr>
            <p:nvPr/>
          </p:nvSpPr>
          <p:spPr bwMode="auto">
            <a:xfrm>
              <a:off x="4626564" y="143668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cxnSp>
          <p:nvCxnSpPr>
            <p:cNvPr id="1158" name="直線コネクタ 1157"/>
            <p:cNvCxnSpPr/>
            <p:nvPr/>
          </p:nvCxnSpPr>
          <p:spPr bwMode="auto">
            <a:xfrm>
              <a:off x="4427984" y="2240489"/>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9" name="直線コネクタ 1158"/>
            <p:cNvCxnSpPr/>
            <p:nvPr/>
          </p:nvCxnSpPr>
          <p:spPr bwMode="auto">
            <a:xfrm>
              <a:off x="4414204" y="2265734"/>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0" name="直線コネクタ 1159"/>
            <p:cNvCxnSpPr/>
            <p:nvPr/>
          </p:nvCxnSpPr>
          <p:spPr bwMode="auto">
            <a:xfrm>
              <a:off x="4813269" y="1904024"/>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1" name="直線コネクタ 1160"/>
            <p:cNvCxnSpPr/>
            <p:nvPr/>
          </p:nvCxnSpPr>
          <p:spPr bwMode="auto">
            <a:xfrm>
              <a:off x="4935781" y="1765467"/>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2" name="直線コネクタ 1161"/>
            <p:cNvCxnSpPr/>
            <p:nvPr/>
          </p:nvCxnSpPr>
          <p:spPr bwMode="auto">
            <a:xfrm>
              <a:off x="4403476" y="1880828"/>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3" name="直線コネクタ 1162"/>
            <p:cNvCxnSpPr/>
            <p:nvPr/>
          </p:nvCxnSpPr>
          <p:spPr bwMode="auto">
            <a:xfrm flipV="1">
              <a:off x="4799899" y="2096852"/>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4" name="直線コネクタ 1163"/>
            <p:cNvCxnSpPr/>
            <p:nvPr/>
          </p:nvCxnSpPr>
          <p:spPr bwMode="auto">
            <a:xfrm flipV="1">
              <a:off x="4799899"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5" name="直線コネクタ 1164"/>
            <p:cNvCxnSpPr/>
            <p:nvPr/>
          </p:nvCxnSpPr>
          <p:spPr bwMode="auto">
            <a:xfrm flipV="1">
              <a:off x="4859706"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6" name="直線コネクタ 1165"/>
            <p:cNvCxnSpPr/>
            <p:nvPr/>
          </p:nvCxnSpPr>
          <p:spPr bwMode="auto">
            <a:xfrm>
              <a:off x="4945431" y="1764709"/>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 name="直線コネクタ 1166"/>
            <p:cNvCxnSpPr/>
            <p:nvPr/>
          </p:nvCxnSpPr>
          <p:spPr bwMode="auto">
            <a:xfrm>
              <a:off x="4811774" y="1928707"/>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グループ化 16"/>
          <p:cNvGrpSpPr/>
          <p:nvPr/>
        </p:nvGrpSpPr>
        <p:grpSpPr>
          <a:xfrm>
            <a:off x="2913122" y="3188150"/>
            <a:ext cx="1678080" cy="2187644"/>
            <a:chOff x="3151717" y="3304576"/>
            <a:chExt cx="1678080" cy="2187644"/>
          </a:xfrm>
        </p:grpSpPr>
        <p:cxnSp>
          <p:nvCxnSpPr>
            <p:cNvPr id="1206" name="直線コネクタ 1205"/>
            <p:cNvCxnSpPr/>
            <p:nvPr/>
          </p:nvCxnSpPr>
          <p:spPr>
            <a:xfrm flipH="1">
              <a:off x="3151717" y="5472870"/>
              <a:ext cx="179073" cy="1935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3159901" y="3304576"/>
              <a:ext cx="1669896" cy="2176161"/>
              <a:chOff x="2855818" y="3305627"/>
              <a:chExt cx="1669896" cy="2176161"/>
            </a:xfrm>
          </p:grpSpPr>
          <p:cxnSp>
            <p:nvCxnSpPr>
              <p:cNvPr id="751" name="直線コネクタ 750"/>
              <p:cNvCxnSpPr/>
              <p:nvPr/>
            </p:nvCxnSpPr>
            <p:spPr>
              <a:xfrm flipH="1">
                <a:off x="3314947" y="3310645"/>
                <a:ext cx="864088" cy="1021089"/>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5" name="直線矢印コネクタ 654"/>
              <p:cNvCxnSpPr>
                <a:endCxn id="559" idx="5"/>
              </p:cNvCxnSpPr>
              <p:nvPr/>
            </p:nvCxnSpPr>
            <p:spPr>
              <a:xfrm flipV="1">
                <a:off x="4130314" y="3305627"/>
                <a:ext cx="395400" cy="21079"/>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05" name="直線コネクタ 1204"/>
              <p:cNvCxnSpPr/>
              <p:nvPr/>
            </p:nvCxnSpPr>
            <p:spPr>
              <a:xfrm flipH="1">
                <a:off x="3026707" y="3731077"/>
                <a:ext cx="1357334" cy="1748631"/>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7" name="直線コネクタ 1206"/>
              <p:cNvCxnSpPr/>
              <p:nvPr/>
            </p:nvCxnSpPr>
            <p:spPr>
              <a:xfrm flipH="1">
                <a:off x="2855818" y="4225062"/>
                <a:ext cx="517464" cy="1256726"/>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5" name="グループ化 14"/>
          <p:cNvGrpSpPr/>
          <p:nvPr/>
        </p:nvGrpSpPr>
        <p:grpSpPr>
          <a:xfrm>
            <a:off x="2583407" y="4575459"/>
            <a:ext cx="2756983" cy="1063937"/>
            <a:chOff x="2511675" y="4521787"/>
            <a:chExt cx="2756983" cy="1063937"/>
          </a:xfrm>
        </p:grpSpPr>
        <p:cxnSp>
          <p:nvCxnSpPr>
            <p:cNvPr id="1204" name="直線コネクタ 1203"/>
            <p:cNvCxnSpPr/>
            <p:nvPr/>
          </p:nvCxnSpPr>
          <p:spPr>
            <a:xfrm>
              <a:off x="3052530" y="4866125"/>
              <a:ext cx="89770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8" name="直線コネクタ 1207"/>
            <p:cNvCxnSpPr/>
            <p:nvPr/>
          </p:nvCxnSpPr>
          <p:spPr>
            <a:xfrm>
              <a:off x="4138771" y="4885636"/>
              <a:ext cx="1129635"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9" name="直線コネクタ 1208"/>
            <p:cNvCxnSpPr/>
            <p:nvPr/>
          </p:nvCxnSpPr>
          <p:spPr>
            <a:xfrm flipH="1">
              <a:off x="4154923" y="4568216"/>
              <a:ext cx="221471" cy="31742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0" name="直線コネクタ 1209"/>
            <p:cNvCxnSpPr/>
            <p:nvPr/>
          </p:nvCxnSpPr>
          <p:spPr>
            <a:xfrm flipH="1">
              <a:off x="4783581" y="4873803"/>
              <a:ext cx="485077" cy="711921"/>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1" name="直線コネクタ 1210"/>
            <p:cNvCxnSpPr/>
            <p:nvPr/>
          </p:nvCxnSpPr>
          <p:spPr>
            <a:xfrm>
              <a:off x="2511675" y="5569849"/>
              <a:ext cx="2286703"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2" name="直線コネクタ 1211"/>
            <p:cNvCxnSpPr/>
            <p:nvPr/>
          </p:nvCxnSpPr>
          <p:spPr>
            <a:xfrm flipH="1">
              <a:off x="2523840" y="4847108"/>
              <a:ext cx="555276" cy="7262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3" name="直線矢印コネクタ 1212"/>
            <p:cNvCxnSpPr/>
            <p:nvPr/>
          </p:nvCxnSpPr>
          <p:spPr>
            <a:xfrm flipV="1">
              <a:off x="3925805" y="4521787"/>
              <a:ext cx="264825" cy="34433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p:nvPr/>
        </p:nvGrpSpPr>
        <p:grpSpPr>
          <a:xfrm>
            <a:off x="5354199" y="4288618"/>
            <a:ext cx="1919934" cy="1493580"/>
            <a:chOff x="4799966" y="4258339"/>
            <a:chExt cx="1919934" cy="1493580"/>
          </a:xfrm>
        </p:grpSpPr>
        <p:cxnSp>
          <p:nvCxnSpPr>
            <p:cNvPr id="1201" name="直線コネクタ 1200"/>
            <p:cNvCxnSpPr/>
            <p:nvPr/>
          </p:nvCxnSpPr>
          <p:spPr>
            <a:xfrm flipH="1">
              <a:off x="4812557" y="4820549"/>
              <a:ext cx="637491" cy="9313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2" name="直線コネクタ 1201"/>
            <p:cNvCxnSpPr/>
            <p:nvPr/>
          </p:nvCxnSpPr>
          <p:spPr>
            <a:xfrm>
              <a:off x="4799966" y="5751919"/>
              <a:ext cx="1284020"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3" name="直線コネクタ 1202"/>
            <p:cNvCxnSpPr/>
            <p:nvPr/>
          </p:nvCxnSpPr>
          <p:spPr>
            <a:xfrm>
              <a:off x="5879466" y="4822136"/>
              <a:ext cx="84043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4" name="直線コネクタ 1213"/>
            <p:cNvCxnSpPr/>
            <p:nvPr/>
          </p:nvCxnSpPr>
          <p:spPr>
            <a:xfrm flipH="1">
              <a:off x="5692831" y="4347142"/>
              <a:ext cx="484528" cy="499966"/>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5" name="直線コネクタ 1214"/>
            <p:cNvCxnSpPr/>
            <p:nvPr/>
          </p:nvCxnSpPr>
          <p:spPr>
            <a:xfrm>
              <a:off x="5409993" y="4834836"/>
              <a:ext cx="29347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6" name="直線コネクタ 1215"/>
            <p:cNvCxnSpPr/>
            <p:nvPr/>
          </p:nvCxnSpPr>
          <p:spPr>
            <a:xfrm flipH="1">
              <a:off x="6057321" y="4820549"/>
              <a:ext cx="637491" cy="9313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7" name="直線矢印コネクタ 1216"/>
            <p:cNvCxnSpPr/>
            <p:nvPr/>
          </p:nvCxnSpPr>
          <p:spPr>
            <a:xfrm flipV="1">
              <a:off x="5856454" y="4258339"/>
              <a:ext cx="545299" cy="563797"/>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1098750" y="2898298"/>
            <a:ext cx="3710829" cy="2103153"/>
            <a:chOff x="1763688" y="2790080"/>
            <a:chExt cx="3710829" cy="2103153"/>
          </a:xfrm>
        </p:grpSpPr>
        <p:cxnSp>
          <p:nvCxnSpPr>
            <p:cNvPr id="528" name="直線コネクタ 527"/>
            <p:cNvCxnSpPr>
              <a:stCxn id="703" idx="5"/>
            </p:cNvCxnSpPr>
            <p:nvPr/>
          </p:nvCxnSpPr>
          <p:spPr>
            <a:xfrm flipH="1">
              <a:off x="3542135" y="3513719"/>
              <a:ext cx="1597385" cy="17366"/>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3" name="直線コネクタ 522"/>
            <p:cNvCxnSpPr/>
            <p:nvPr/>
          </p:nvCxnSpPr>
          <p:spPr>
            <a:xfrm flipH="1">
              <a:off x="5145989" y="3107098"/>
              <a:ext cx="328528" cy="41338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7" name="直線矢印コネクタ 536"/>
            <p:cNvCxnSpPr/>
            <p:nvPr/>
          </p:nvCxnSpPr>
          <p:spPr>
            <a:xfrm>
              <a:off x="3949678" y="2808763"/>
              <a:ext cx="1295924"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1763688" y="2790080"/>
              <a:ext cx="2149914" cy="2103153"/>
              <a:chOff x="1763688" y="2790080"/>
              <a:chExt cx="2149914" cy="2103153"/>
            </a:xfrm>
          </p:grpSpPr>
          <p:cxnSp>
            <p:nvCxnSpPr>
              <p:cNvPr id="1218" name="直線コネクタ 1217"/>
              <p:cNvCxnSpPr/>
              <p:nvPr/>
            </p:nvCxnSpPr>
            <p:spPr>
              <a:xfrm flipH="1">
                <a:off x="2446497" y="3513538"/>
                <a:ext cx="1088941" cy="1361696"/>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9" name="直線コネクタ 1218"/>
              <p:cNvCxnSpPr/>
              <p:nvPr/>
            </p:nvCxnSpPr>
            <p:spPr>
              <a:xfrm flipH="1">
                <a:off x="2327015" y="2790080"/>
                <a:ext cx="1586587" cy="1983992"/>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0" name="直線コネクタ 1219"/>
              <p:cNvCxnSpPr/>
              <p:nvPr/>
            </p:nvCxnSpPr>
            <p:spPr>
              <a:xfrm>
                <a:off x="1863374" y="4753874"/>
                <a:ext cx="575979"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1" name="直線コネクタ 1220"/>
              <p:cNvCxnSpPr/>
              <p:nvPr/>
            </p:nvCxnSpPr>
            <p:spPr>
              <a:xfrm>
                <a:off x="1766253" y="4893233"/>
                <a:ext cx="685988"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7" name="直線コネクタ 1226"/>
              <p:cNvCxnSpPr/>
              <p:nvPr/>
            </p:nvCxnSpPr>
            <p:spPr>
              <a:xfrm flipH="1">
                <a:off x="1763688" y="4733518"/>
                <a:ext cx="109821" cy="138185"/>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21" name="グループ化 20"/>
          <p:cNvGrpSpPr/>
          <p:nvPr/>
        </p:nvGrpSpPr>
        <p:grpSpPr>
          <a:xfrm>
            <a:off x="1629728" y="2462598"/>
            <a:ext cx="5616448" cy="2136475"/>
            <a:chOff x="1629728" y="2462598"/>
            <a:chExt cx="5616448" cy="2136475"/>
          </a:xfrm>
        </p:grpSpPr>
        <p:grpSp>
          <p:nvGrpSpPr>
            <p:cNvPr id="892" name="グループ化 7"/>
            <p:cNvGrpSpPr>
              <a:grpSpLocks/>
            </p:cNvGrpSpPr>
            <p:nvPr/>
          </p:nvGrpSpPr>
          <p:grpSpPr bwMode="auto">
            <a:xfrm>
              <a:off x="3132478" y="2873804"/>
              <a:ext cx="528638" cy="455613"/>
              <a:chOff x="2051720" y="3837298"/>
              <a:chExt cx="528129" cy="455798"/>
            </a:xfrm>
          </p:grpSpPr>
          <p:sp>
            <p:nvSpPr>
              <p:cNvPr id="893"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97" name="グループ化 7"/>
            <p:cNvGrpSpPr>
              <a:grpSpLocks/>
            </p:cNvGrpSpPr>
            <p:nvPr/>
          </p:nvGrpSpPr>
          <p:grpSpPr bwMode="auto">
            <a:xfrm>
              <a:off x="2686393" y="2895135"/>
              <a:ext cx="528638" cy="455613"/>
              <a:chOff x="2051720" y="3837298"/>
              <a:chExt cx="528129" cy="455798"/>
            </a:xfrm>
          </p:grpSpPr>
          <p:sp>
            <p:nvSpPr>
              <p:cNvPr id="89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9"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00"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01"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39" name="グループ化 7"/>
            <p:cNvGrpSpPr>
              <a:grpSpLocks/>
            </p:cNvGrpSpPr>
            <p:nvPr/>
          </p:nvGrpSpPr>
          <p:grpSpPr bwMode="auto">
            <a:xfrm>
              <a:off x="3208381" y="3318327"/>
              <a:ext cx="528638" cy="455613"/>
              <a:chOff x="2051720" y="3837298"/>
              <a:chExt cx="528129" cy="455798"/>
            </a:xfrm>
          </p:grpSpPr>
          <p:sp>
            <p:nvSpPr>
              <p:cNvPr id="853"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57" name="グループ化 7"/>
            <p:cNvGrpSpPr>
              <a:grpSpLocks/>
            </p:cNvGrpSpPr>
            <p:nvPr/>
          </p:nvGrpSpPr>
          <p:grpSpPr bwMode="auto">
            <a:xfrm>
              <a:off x="2751372" y="3308756"/>
              <a:ext cx="528638" cy="455613"/>
              <a:chOff x="2051720" y="3837298"/>
              <a:chExt cx="528129" cy="455798"/>
            </a:xfrm>
          </p:grpSpPr>
          <p:sp>
            <p:nvSpPr>
              <p:cNvPr id="85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87" name="グループ化 7"/>
            <p:cNvGrpSpPr>
              <a:grpSpLocks/>
            </p:cNvGrpSpPr>
            <p:nvPr/>
          </p:nvGrpSpPr>
          <p:grpSpPr bwMode="auto">
            <a:xfrm>
              <a:off x="2305287" y="3330087"/>
              <a:ext cx="528638" cy="455613"/>
              <a:chOff x="2051720" y="3837298"/>
              <a:chExt cx="528129" cy="455798"/>
            </a:xfrm>
          </p:grpSpPr>
          <p:sp>
            <p:nvSpPr>
              <p:cNvPr id="88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9"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0"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1"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707" name="グループ化 706"/>
            <p:cNvGrpSpPr/>
            <p:nvPr/>
          </p:nvGrpSpPr>
          <p:grpSpPr>
            <a:xfrm>
              <a:off x="5090478" y="2805033"/>
              <a:ext cx="349336" cy="506903"/>
              <a:chOff x="6804248" y="1603127"/>
              <a:chExt cx="1523912" cy="1089819"/>
            </a:xfrm>
          </p:grpSpPr>
          <p:cxnSp>
            <p:nvCxnSpPr>
              <p:cNvPr id="708" name="直線コネクタ 69"/>
              <p:cNvCxnSpPr>
                <a:cxnSpLocks noChangeShapeType="1"/>
              </p:cNvCxnSpPr>
              <p:nvPr/>
            </p:nvCxnSpPr>
            <p:spPr bwMode="auto">
              <a:xfrm>
                <a:off x="7190011" y="2305596"/>
                <a:ext cx="1036637" cy="1587"/>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9" name="直線コネクタ 70"/>
              <p:cNvCxnSpPr>
                <a:cxnSpLocks noChangeShapeType="1"/>
              </p:cNvCxnSpPr>
              <p:nvPr/>
            </p:nvCxnSpPr>
            <p:spPr bwMode="auto">
              <a:xfrm>
                <a:off x="7047136" y="2451646"/>
                <a:ext cx="10366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6" name="グループ化 75"/>
              <p:cNvGrpSpPr>
                <a:grpSpLocks/>
              </p:cNvGrpSpPr>
              <p:nvPr/>
            </p:nvGrpSpPr>
            <p:grpSpPr bwMode="auto">
              <a:xfrm>
                <a:off x="7016973" y="2473871"/>
                <a:ext cx="150813" cy="219075"/>
                <a:chOff x="1946009" y="2706908"/>
                <a:chExt cx="151686" cy="218036"/>
              </a:xfrm>
            </p:grpSpPr>
            <p:sp>
              <p:nvSpPr>
                <p:cNvPr id="749" name="円/楕円 748"/>
                <p:cNvSpPr/>
                <p:nvPr/>
              </p:nvSpPr>
              <p:spPr bwMode="auto">
                <a:xfrm flipH="1">
                  <a:off x="1946009" y="2708487"/>
                  <a:ext cx="119752" cy="21645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50" name="円/楕円 749"/>
                <p:cNvSpPr/>
                <p:nvPr/>
              </p:nvSpPr>
              <p:spPr bwMode="auto">
                <a:xfrm flipH="1">
                  <a:off x="1977943" y="2706908"/>
                  <a:ext cx="119752" cy="21645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717" name="直線コネクタ 9"/>
              <p:cNvCxnSpPr>
                <a:cxnSpLocks noChangeShapeType="1"/>
              </p:cNvCxnSpPr>
              <p:nvPr/>
            </p:nvCxnSpPr>
            <p:spPr bwMode="auto">
              <a:xfrm flipV="1">
                <a:off x="6909023" y="2244725"/>
                <a:ext cx="350572" cy="35138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 name="正方形/長方形 3"/>
              <p:cNvSpPr>
                <a:spLocks noChangeArrowheads="1"/>
              </p:cNvSpPr>
              <p:nvPr/>
            </p:nvSpPr>
            <p:spPr bwMode="auto">
              <a:xfrm>
                <a:off x="7244804" y="1614884"/>
                <a:ext cx="1036638" cy="649288"/>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grpSp>
            <p:nvGrpSpPr>
              <p:cNvPr id="719" name="グループ化 718"/>
              <p:cNvGrpSpPr/>
              <p:nvPr/>
            </p:nvGrpSpPr>
            <p:grpSpPr>
              <a:xfrm>
                <a:off x="6997923" y="1724819"/>
                <a:ext cx="1084263" cy="835025"/>
                <a:chOff x="6185612" y="327571"/>
                <a:chExt cx="1084263" cy="835025"/>
              </a:xfrm>
            </p:grpSpPr>
            <p:cxnSp>
              <p:nvCxnSpPr>
                <p:cNvPr id="735" name="直線コネクタ 734"/>
                <p:cNvCxnSpPr/>
                <p:nvPr/>
              </p:nvCxnSpPr>
              <p:spPr bwMode="auto">
                <a:xfrm flipV="1">
                  <a:off x="6188787" y="9498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6" name="正方形/長方形 735"/>
                <p:cNvSpPr/>
                <p:nvPr/>
              </p:nvSpPr>
              <p:spPr bwMode="auto">
                <a:xfrm>
                  <a:off x="6188787" y="532358"/>
                  <a:ext cx="858838" cy="628650"/>
                </a:xfrm>
                <a:prstGeom prst="rect">
                  <a:avLst/>
                </a:prstGeom>
                <a:solidFill>
                  <a:srgbClr val="92D050"/>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737" name="直線コネクタ 736"/>
                <p:cNvCxnSpPr>
                  <a:stCxn id="736" idx="1"/>
                  <a:endCxn id="736" idx="3"/>
                </p:cNvCxnSpPr>
                <p:nvPr/>
              </p:nvCxnSpPr>
              <p:spPr bwMode="auto">
                <a:xfrm>
                  <a:off x="6188787" y="846683"/>
                  <a:ext cx="85883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8" name="直線コネクタ 737"/>
                <p:cNvCxnSpPr/>
                <p:nvPr/>
              </p:nvCxnSpPr>
              <p:spPr bwMode="auto">
                <a:xfrm flipV="1">
                  <a:off x="6185612" y="3275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9" name="直線コネクタ 738"/>
                <p:cNvCxnSpPr/>
                <p:nvPr/>
              </p:nvCxnSpPr>
              <p:spPr bwMode="auto">
                <a:xfrm flipV="1">
                  <a:off x="7041275" y="327571"/>
                  <a:ext cx="220662"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3" name="直線コネクタ 742"/>
                <p:cNvCxnSpPr/>
                <p:nvPr/>
              </p:nvCxnSpPr>
              <p:spPr bwMode="auto">
                <a:xfrm flipV="1">
                  <a:off x="7047625" y="9498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4" name="直線コネクタ 743"/>
                <p:cNvCxnSpPr/>
                <p:nvPr/>
              </p:nvCxnSpPr>
              <p:spPr bwMode="auto">
                <a:xfrm>
                  <a:off x="6406275" y="327571"/>
                  <a:ext cx="858837"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5" name="直線コネクタ 744"/>
                <p:cNvCxnSpPr/>
                <p:nvPr/>
              </p:nvCxnSpPr>
              <p:spPr bwMode="auto">
                <a:xfrm>
                  <a:off x="7266700" y="327571"/>
                  <a:ext cx="0" cy="62547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6" name="平行四辺形 745"/>
                <p:cNvSpPr/>
                <p:nvPr/>
              </p:nvSpPr>
              <p:spPr bwMode="auto">
                <a:xfrm>
                  <a:off x="6188787" y="327571"/>
                  <a:ext cx="1073150" cy="204787"/>
                </a:xfrm>
                <a:prstGeom prst="parallelogram">
                  <a:avLst>
                    <a:gd name="adj" fmla="val 103812"/>
                  </a:avLst>
                </a:prstGeom>
                <a:solidFill>
                  <a:srgbClr val="92D050"/>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747" name="平行四辺形 746"/>
                <p:cNvSpPr/>
                <p:nvPr/>
              </p:nvSpPr>
              <p:spPr bwMode="auto">
                <a:xfrm rot="5400000" flipV="1">
                  <a:off x="6738856" y="636340"/>
                  <a:ext cx="835025" cy="217487"/>
                </a:xfrm>
                <a:prstGeom prst="parallelogram">
                  <a:avLst>
                    <a:gd name="adj" fmla="val 94312"/>
                  </a:avLst>
                </a:prstGeom>
                <a:solidFill>
                  <a:srgbClr val="92D050"/>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748" name="直線コネクタ 747"/>
                <p:cNvCxnSpPr/>
                <p:nvPr/>
              </p:nvCxnSpPr>
              <p:spPr bwMode="auto">
                <a:xfrm flipV="1">
                  <a:off x="7050800" y="630783"/>
                  <a:ext cx="219075" cy="21272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0" name="グループ化 13"/>
              <p:cNvGrpSpPr>
                <a:grpSpLocks/>
              </p:cNvGrpSpPr>
              <p:nvPr/>
            </p:nvGrpSpPr>
            <p:grpSpPr bwMode="auto">
              <a:xfrm>
                <a:off x="7967886" y="2472283"/>
                <a:ext cx="152400" cy="217488"/>
                <a:chOff x="1946009" y="2706908"/>
                <a:chExt cx="151686" cy="218036"/>
              </a:xfrm>
            </p:grpSpPr>
            <p:sp>
              <p:nvSpPr>
                <p:cNvPr id="733" name="円/楕円 732"/>
                <p:cNvSpPr/>
                <p:nvPr/>
              </p:nvSpPr>
              <p:spPr bwMode="auto">
                <a:xfrm flipH="1">
                  <a:off x="1946009" y="2708500"/>
                  <a:ext cx="120085" cy="216444"/>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34" name="円/楕円 733"/>
                <p:cNvSpPr/>
                <p:nvPr/>
              </p:nvSpPr>
              <p:spPr bwMode="auto">
                <a:xfrm flipH="1">
                  <a:off x="1977610" y="2706908"/>
                  <a:ext cx="120085" cy="216444"/>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721" name="グループ化 78"/>
              <p:cNvGrpSpPr>
                <a:grpSpLocks/>
              </p:cNvGrpSpPr>
              <p:nvPr/>
            </p:nvGrpSpPr>
            <p:grpSpPr bwMode="auto">
              <a:xfrm>
                <a:off x="8177347" y="2269728"/>
                <a:ext cx="150813" cy="217487"/>
                <a:chOff x="1946009" y="2706908"/>
                <a:chExt cx="151686" cy="218036"/>
              </a:xfrm>
            </p:grpSpPr>
            <p:sp>
              <p:nvSpPr>
                <p:cNvPr id="731" name="円/楕円 730"/>
                <p:cNvSpPr/>
                <p:nvPr/>
              </p:nvSpPr>
              <p:spPr bwMode="auto">
                <a:xfrm flipH="1">
                  <a:off x="1946009" y="2708499"/>
                  <a:ext cx="119752" cy="21644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32" name="円/楕円 731"/>
                <p:cNvSpPr/>
                <p:nvPr/>
              </p:nvSpPr>
              <p:spPr bwMode="auto">
                <a:xfrm flipH="1">
                  <a:off x="1977943" y="2706908"/>
                  <a:ext cx="119752" cy="21644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sp>
            <p:nvSpPr>
              <p:cNvPr id="722" name="正方形/長方形 1"/>
              <p:cNvSpPr>
                <a:spLocks noChangeArrowheads="1"/>
              </p:cNvSpPr>
              <p:nvPr/>
            </p:nvSpPr>
            <p:spPr bwMode="auto">
              <a:xfrm>
                <a:off x="6909023" y="1946821"/>
                <a:ext cx="1038225" cy="649287"/>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723" name="直線コネクタ 5"/>
              <p:cNvCxnSpPr>
                <a:cxnSpLocks noChangeShapeType="1"/>
              </p:cNvCxnSpPr>
              <p:nvPr/>
            </p:nvCxnSpPr>
            <p:spPr bwMode="auto">
              <a:xfrm flipV="1">
                <a:off x="6909023" y="1604720"/>
                <a:ext cx="335781" cy="34210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4" name="直線コネクタ 7"/>
              <p:cNvCxnSpPr>
                <a:cxnSpLocks noChangeShapeType="1"/>
              </p:cNvCxnSpPr>
              <p:nvPr/>
            </p:nvCxnSpPr>
            <p:spPr bwMode="auto">
              <a:xfrm flipV="1">
                <a:off x="7947248" y="1603127"/>
                <a:ext cx="336550" cy="34369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 name="直線コネクタ 8"/>
              <p:cNvCxnSpPr>
                <a:cxnSpLocks noChangeShapeType="1"/>
              </p:cNvCxnSpPr>
              <p:nvPr/>
            </p:nvCxnSpPr>
            <p:spPr bwMode="auto">
              <a:xfrm flipV="1">
                <a:off x="7947248" y="2221380"/>
                <a:ext cx="334159" cy="3747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6" name="直線コネクタ 34"/>
              <p:cNvCxnSpPr>
                <a:cxnSpLocks noChangeShapeType="1"/>
              </p:cNvCxnSpPr>
              <p:nvPr/>
            </p:nvCxnSpPr>
            <p:spPr bwMode="auto">
              <a:xfrm>
                <a:off x="6804248" y="2027783"/>
                <a:ext cx="1036638"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 name="直線コネクタ 36"/>
              <p:cNvCxnSpPr>
                <a:cxnSpLocks noChangeShapeType="1"/>
              </p:cNvCxnSpPr>
              <p:nvPr/>
            </p:nvCxnSpPr>
            <p:spPr bwMode="auto">
              <a:xfrm flipV="1">
                <a:off x="7840886" y="1946821"/>
                <a:ext cx="106362" cy="8096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8" name="直線コネクタ 37"/>
              <p:cNvCxnSpPr>
                <a:cxnSpLocks noChangeShapeType="1"/>
              </p:cNvCxnSpPr>
              <p:nvPr/>
            </p:nvCxnSpPr>
            <p:spPr bwMode="auto">
              <a:xfrm flipV="1">
                <a:off x="6809011" y="1942058"/>
                <a:ext cx="106362" cy="80963"/>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 name="直線コネクタ 9"/>
              <p:cNvCxnSpPr>
                <a:cxnSpLocks noChangeShapeType="1"/>
              </p:cNvCxnSpPr>
              <p:nvPr/>
            </p:nvCxnSpPr>
            <p:spPr bwMode="auto">
              <a:xfrm>
                <a:off x="7159848" y="1689646"/>
                <a:ext cx="1038225"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 name="直線コネクタ 66"/>
              <p:cNvCxnSpPr>
                <a:cxnSpLocks noChangeShapeType="1"/>
              </p:cNvCxnSpPr>
              <p:nvPr/>
            </p:nvCxnSpPr>
            <p:spPr bwMode="auto">
              <a:xfrm>
                <a:off x="7023323" y="1821408"/>
                <a:ext cx="1038225"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97" name="Group 107"/>
            <p:cNvGrpSpPr>
              <a:grpSpLocks/>
            </p:cNvGrpSpPr>
            <p:nvPr/>
          </p:nvGrpSpPr>
          <p:grpSpPr bwMode="auto">
            <a:xfrm flipH="1">
              <a:off x="4590416" y="2732986"/>
              <a:ext cx="495300" cy="623888"/>
              <a:chOff x="2835" y="3348"/>
              <a:chExt cx="499" cy="672"/>
            </a:xfrm>
          </p:grpSpPr>
          <p:sp>
            <p:nvSpPr>
              <p:cNvPr id="2606" name="AutoShape 108"/>
              <p:cNvSpPr>
                <a:spLocks noChangeArrowheads="1"/>
              </p:cNvSpPr>
              <p:nvPr/>
            </p:nvSpPr>
            <p:spPr bwMode="auto">
              <a:xfrm flipH="1">
                <a:off x="3026" y="3348"/>
                <a:ext cx="181" cy="444"/>
              </a:xfrm>
              <a:prstGeom prst="cube">
                <a:avLst>
                  <a:gd name="adj" fmla="val 2788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7" name="AutoShape 109"/>
              <p:cNvSpPr>
                <a:spLocks noChangeArrowheads="1"/>
              </p:cNvSpPr>
              <p:nvPr/>
            </p:nvSpPr>
            <p:spPr bwMode="auto">
              <a:xfrm flipH="1">
                <a:off x="2835" y="3630"/>
                <a:ext cx="249" cy="23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8" name="AutoShape 110"/>
              <p:cNvSpPr>
                <a:spLocks noChangeArrowheads="1"/>
              </p:cNvSpPr>
              <p:nvPr/>
            </p:nvSpPr>
            <p:spPr bwMode="auto">
              <a:xfrm flipH="1">
                <a:off x="2917" y="3738"/>
                <a:ext cx="249" cy="192"/>
              </a:xfrm>
              <a:prstGeom prst="cube">
                <a:avLst>
                  <a:gd name="adj" fmla="val 248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9" name="AutoShape 111"/>
              <p:cNvSpPr>
                <a:spLocks noChangeArrowheads="1"/>
              </p:cNvSpPr>
              <p:nvPr/>
            </p:nvSpPr>
            <p:spPr bwMode="auto">
              <a:xfrm flipH="1">
                <a:off x="3143" y="3476"/>
                <a:ext cx="127" cy="45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10" name="AutoShape 112"/>
              <p:cNvSpPr>
                <a:spLocks noChangeArrowheads="1"/>
              </p:cNvSpPr>
              <p:nvPr/>
            </p:nvSpPr>
            <p:spPr bwMode="auto">
              <a:xfrm flipH="1">
                <a:off x="3207" y="3612"/>
                <a:ext cx="127" cy="40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11" name="AutoShape 113"/>
              <p:cNvSpPr>
                <a:spLocks noChangeArrowheads="1"/>
              </p:cNvSpPr>
              <p:nvPr/>
            </p:nvSpPr>
            <p:spPr bwMode="auto">
              <a:xfrm flipH="1">
                <a:off x="2994" y="3783"/>
                <a:ext cx="249" cy="23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098" name="グループ化 3"/>
            <p:cNvGrpSpPr>
              <a:grpSpLocks/>
            </p:cNvGrpSpPr>
            <p:nvPr/>
          </p:nvGrpSpPr>
          <p:grpSpPr bwMode="auto">
            <a:xfrm>
              <a:off x="4015741" y="3290199"/>
              <a:ext cx="728662" cy="676275"/>
              <a:chOff x="3407788" y="3267117"/>
              <a:chExt cx="728866" cy="675263"/>
            </a:xfrm>
          </p:grpSpPr>
          <p:sp>
            <p:nvSpPr>
              <p:cNvPr id="2602" name="AutoShape 103"/>
              <p:cNvSpPr>
                <a:spLocks noChangeArrowheads="1"/>
              </p:cNvSpPr>
              <p:nvPr/>
            </p:nvSpPr>
            <p:spPr bwMode="auto">
              <a:xfrm>
                <a:off x="3552907" y="3267117"/>
                <a:ext cx="369898"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3" name="AutoShape 104"/>
              <p:cNvSpPr>
                <a:spLocks noChangeArrowheads="1"/>
              </p:cNvSpPr>
              <p:nvPr/>
            </p:nvSpPr>
            <p:spPr bwMode="auto">
              <a:xfrm>
                <a:off x="3886305" y="3390396"/>
                <a:ext cx="250349" cy="222676"/>
              </a:xfrm>
              <a:prstGeom prst="cube">
                <a:avLst>
                  <a:gd name="adj" fmla="val 176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4" name="AutoShape 106"/>
              <p:cNvSpPr>
                <a:spLocks noChangeArrowheads="1"/>
              </p:cNvSpPr>
              <p:nvPr/>
            </p:nvSpPr>
            <p:spPr bwMode="auto">
              <a:xfrm>
                <a:off x="3748935" y="3545720"/>
                <a:ext cx="248942" cy="222676"/>
              </a:xfrm>
              <a:prstGeom prst="cube">
                <a:avLst>
                  <a:gd name="adj" fmla="val 1728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5" name="AutoShape 102"/>
              <p:cNvSpPr>
                <a:spLocks noChangeArrowheads="1"/>
              </p:cNvSpPr>
              <p:nvPr/>
            </p:nvSpPr>
            <p:spPr bwMode="auto">
              <a:xfrm rot="-68248">
                <a:off x="3407788" y="3784352"/>
                <a:ext cx="246130" cy="158028"/>
              </a:xfrm>
              <a:prstGeom prst="cube">
                <a:avLst>
                  <a:gd name="adj" fmla="val 5013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099" name="グループ化 4"/>
            <p:cNvGrpSpPr>
              <a:grpSpLocks/>
            </p:cNvGrpSpPr>
            <p:nvPr/>
          </p:nvGrpSpPr>
          <p:grpSpPr bwMode="auto">
            <a:xfrm>
              <a:off x="3739516" y="3796611"/>
              <a:ext cx="552450" cy="587375"/>
              <a:chOff x="3131840" y="3772888"/>
              <a:chExt cx="552646" cy="587818"/>
            </a:xfrm>
          </p:grpSpPr>
          <p:sp>
            <p:nvSpPr>
              <p:cNvPr id="2598" name="AutoShape 98"/>
              <p:cNvSpPr>
                <a:spLocks noChangeArrowheads="1"/>
              </p:cNvSpPr>
              <p:nvPr/>
            </p:nvSpPr>
            <p:spPr bwMode="auto">
              <a:xfrm>
                <a:off x="3131840" y="3772888"/>
                <a:ext cx="372710"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9" name="AutoShape 101"/>
              <p:cNvSpPr>
                <a:spLocks noChangeArrowheads="1"/>
              </p:cNvSpPr>
              <p:nvPr/>
            </p:nvSpPr>
            <p:spPr bwMode="auto">
              <a:xfrm>
                <a:off x="3458047" y="3862889"/>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0" name="AutoShape 100"/>
              <p:cNvSpPr>
                <a:spLocks noChangeArrowheads="1"/>
              </p:cNvSpPr>
              <p:nvPr/>
            </p:nvSpPr>
            <p:spPr bwMode="auto">
              <a:xfrm>
                <a:off x="3371379" y="3947486"/>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1" name="AutoShape 99"/>
              <p:cNvSpPr>
                <a:spLocks noChangeArrowheads="1"/>
              </p:cNvSpPr>
              <p:nvPr/>
            </p:nvSpPr>
            <p:spPr bwMode="auto">
              <a:xfrm>
                <a:off x="3260039" y="4062779"/>
                <a:ext cx="248942" cy="22267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0" name="グループ化 349"/>
            <p:cNvGrpSpPr>
              <a:grpSpLocks/>
            </p:cNvGrpSpPr>
            <p:nvPr/>
          </p:nvGrpSpPr>
          <p:grpSpPr bwMode="auto">
            <a:xfrm flipH="1">
              <a:off x="5068799" y="2948886"/>
              <a:ext cx="822325" cy="904875"/>
              <a:chOff x="2110271" y="3038105"/>
              <a:chExt cx="822775" cy="905072"/>
            </a:xfrm>
          </p:grpSpPr>
          <p:sp>
            <p:nvSpPr>
              <p:cNvPr id="2581" name="AutoShape 65"/>
              <p:cNvSpPr>
                <a:spLocks noChangeArrowheads="1"/>
              </p:cNvSpPr>
              <p:nvPr/>
            </p:nvSpPr>
            <p:spPr bwMode="auto">
              <a:xfrm flipH="1">
                <a:off x="2158090" y="3038105"/>
                <a:ext cx="277072" cy="185564"/>
              </a:xfrm>
              <a:prstGeom prst="cube">
                <a:avLst>
                  <a:gd name="adj" fmla="val 157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2" name="AutoShape 66"/>
              <p:cNvSpPr>
                <a:spLocks noChangeArrowheads="1"/>
              </p:cNvSpPr>
              <p:nvPr/>
            </p:nvSpPr>
            <p:spPr bwMode="auto">
              <a:xfrm flipH="1">
                <a:off x="2110271" y="3038105"/>
                <a:ext cx="172994" cy="373522"/>
              </a:xfrm>
              <a:prstGeom prst="cube">
                <a:avLst>
                  <a:gd name="adj" fmla="val 65296"/>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3" name="AutoShape 67"/>
              <p:cNvSpPr>
                <a:spLocks noChangeArrowheads="1"/>
              </p:cNvSpPr>
              <p:nvPr/>
            </p:nvSpPr>
            <p:spPr bwMode="auto">
              <a:xfrm flipH="1">
                <a:off x="2238258" y="3251204"/>
                <a:ext cx="119549" cy="202324"/>
              </a:xfrm>
              <a:prstGeom prst="cube">
                <a:avLst>
                  <a:gd name="adj" fmla="val 2417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4" name="AutoShape 68"/>
              <p:cNvSpPr>
                <a:spLocks noChangeArrowheads="1"/>
              </p:cNvSpPr>
              <p:nvPr/>
            </p:nvSpPr>
            <p:spPr bwMode="auto">
              <a:xfrm flipH="1">
                <a:off x="2273419" y="3282331"/>
                <a:ext cx="99858" cy="191550"/>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2585" name="Group 69"/>
              <p:cNvGrpSpPr>
                <a:grpSpLocks/>
              </p:cNvGrpSpPr>
              <p:nvPr/>
            </p:nvGrpSpPr>
            <p:grpSpPr bwMode="auto">
              <a:xfrm>
                <a:off x="2288890" y="3297894"/>
                <a:ext cx="174400" cy="213099"/>
                <a:chOff x="2427" y="2796"/>
                <a:chExt cx="317" cy="362"/>
              </a:xfrm>
            </p:grpSpPr>
            <p:sp>
              <p:nvSpPr>
                <p:cNvPr id="2596" name="AutoShape 70"/>
                <p:cNvSpPr>
                  <a:spLocks noChangeArrowheads="1"/>
                </p:cNvSpPr>
                <p:nvPr/>
              </p:nvSpPr>
              <p:spPr bwMode="auto">
                <a:xfrm flipH="1">
                  <a:off x="2427" y="2796"/>
                  <a:ext cx="182" cy="317"/>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7" name="AutoShape 71"/>
                <p:cNvSpPr>
                  <a:spLocks noChangeArrowheads="1"/>
                </p:cNvSpPr>
                <p:nvPr/>
              </p:nvSpPr>
              <p:spPr bwMode="auto">
                <a:xfrm rot="-5400000">
                  <a:off x="2540" y="2954"/>
                  <a:ext cx="136" cy="272"/>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586" name="Group 72"/>
              <p:cNvGrpSpPr>
                <a:grpSpLocks/>
              </p:cNvGrpSpPr>
              <p:nvPr/>
            </p:nvGrpSpPr>
            <p:grpSpPr bwMode="auto">
              <a:xfrm>
                <a:off x="2360620" y="3384091"/>
                <a:ext cx="172994" cy="213099"/>
                <a:chOff x="2427" y="2796"/>
                <a:chExt cx="317" cy="362"/>
              </a:xfrm>
            </p:grpSpPr>
            <p:sp>
              <p:nvSpPr>
                <p:cNvPr id="2594" name="AutoShape 73"/>
                <p:cNvSpPr>
                  <a:spLocks noChangeArrowheads="1"/>
                </p:cNvSpPr>
                <p:nvPr/>
              </p:nvSpPr>
              <p:spPr bwMode="auto">
                <a:xfrm flipH="1">
                  <a:off x="2427" y="2796"/>
                  <a:ext cx="182" cy="317"/>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5" name="AutoShape 74"/>
                <p:cNvSpPr>
                  <a:spLocks noChangeArrowheads="1"/>
                </p:cNvSpPr>
                <p:nvPr/>
              </p:nvSpPr>
              <p:spPr bwMode="auto">
                <a:xfrm rot="-5400000">
                  <a:off x="2540" y="2954"/>
                  <a:ext cx="136" cy="272"/>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2587" name="AutoShape 75"/>
              <p:cNvSpPr>
                <a:spLocks noChangeArrowheads="1"/>
              </p:cNvSpPr>
              <p:nvPr/>
            </p:nvSpPr>
            <p:spPr bwMode="auto">
              <a:xfrm flipH="1">
                <a:off x="2429536" y="3464303"/>
                <a:ext cx="98452" cy="186761"/>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8" name="AutoShape 76"/>
              <p:cNvSpPr>
                <a:spLocks noChangeArrowheads="1"/>
              </p:cNvSpPr>
              <p:nvPr/>
            </p:nvSpPr>
            <p:spPr bwMode="auto">
              <a:xfrm rot="-5400000">
                <a:off x="2503742" y="3549393"/>
                <a:ext cx="76620" cy="175807"/>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9" name="AutoShape 105"/>
              <p:cNvSpPr>
                <a:spLocks noChangeArrowheads="1"/>
              </p:cNvSpPr>
              <p:nvPr/>
            </p:nvSpPr>
            <p:spPr bwMode="auto">
              <a:xfrm flipH="1">
                <a:off x="2490013" y="3568458"/>
                <a:ext cx="220813" cy="209507"/>
              </a:xfrm>
              <a:prstGeom prst="cube">
                <a:avLst>
                  <a:gd name="adj" fmla="val 1450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0" name="AutoShape 114"/>
              <p:cNvSpPr>
                <a:spLocks noChangeArrowheads="1"/>
              </p:cNvSpPr>
              <p:nvPr/>
            </p:nvSpPr>
            <p:spPr bwMode="auto">
              <a:xfrm flipH="1">
                <a:off x="2498452" y="3597190"/>
                <a:ext cx="250349" cy="329226"/>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1" name="AutoShape 115"/>
              <p:cNvSpPr>
                <a:spLocks noChangeArrowheads="1"/>
              </p:cNvSpPr>
              <p:nvPr/>
            </p:nvSpPr>
            <p:spPr bwMode="auto">
              <a:xfrm flipH="1">
                <a:off x="2858504" y="3782754"/>
                <a:ext cx="74542" cy="160423"/>
              </a:xfrm>
              <a:prstGeom prst="cube">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2" name="AutoShape 116"/>
              <p:cNvSpPr>
                <a:spLocks noChangeArrowheads="1"/>
              </p:cNvSpPr>
              <p:nvPr/>
            </p:nvSpPr>
            <p:spPr bwMode="auto">
              <a:xfrm flipH="1">
                <a:off x="2733330" y="3757613"/>
                <a:ext cx="125174" cy="184367"/>
              </a:xfrm>
              <a:prstGeom prst="cube">
                <a:avLst>
                  <a:gd name="adj" fmla="val 1956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3" name="AutoShape 117"/>
              <p:cNvSpPr>
                <a:spLocks noChangeArrowheads="1"/>
              </p:cNvSpPr>
              <p:nvPr/>
            </p:nvSpPr>
            <p:spPr bwMode="auto">
              <a:xfrm flipH="1">
                <a:off x="2682698" y="3782754"/>
                <a:ext cx="77355" cy="160423"/>
              </a:xfrm>
              <a:prstGeom prst="cube">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1" name="グループ化 367"/>
            <p:cNvGrpSpPr>
              <a:grpSpLocks/>
            </p:cNvGrpSpPr>
            <p:nvPr/>
          </p:nvGrpSpPr>
          <p:grpSpPr bwMode="auto">
            <a:xfrm flipH="1">
              <a:off x="6036157" y="2732986"/>
              <a:ext cx="679450" cy="904875"/>
              <a:chOff x="1580037" y="3038105"/>
              <a:chExt cx="679318" cy="905072"/>
            </a:xfrm>
          </p:grpSpPr>
          <p:sp>
            <p:nvSpPr>
              <p:cNvPr id="2568" name="AutoShape 77"/>
              <p:cNvSpPr>
                <a:spLocks noChangeArrowheads="1"/>
              </p:cNvSpPr>
              <p:nvPr/>
            </p:nvSpPr>
            <p:spPr bwMode="auto">
              <a:xfrm flipH="1">
                <a:off x="1772721" y="3154232"/>
                <a:ext cx="125174" cy="17598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9" name="AutoShape 78"/>
              <p:cNvSpPr>
                <a:spLocks noChangeArrowheads="1"/>
              </p:cNvSpPr>
              <p:nvPr/>
            </p:nvSpPr>
            <p:spPr bwMode="auto">
              <a:xfrm flipH="1">
                <a:off x="1580037" y="3199725"/>
                <a:ext cx="220813" cy="13049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0" name="AutoShape 79"/>
              <p:cNvSpPr>
                <a:spLocks noChangeArrowheads="1"/>
              </p:cNvSpPr>
              <p:nvPr/>
            </p:nvSpPr>
            <p:spPr bwMode="auto">
              <a:xfrm flipH="1">
                <a:off x="1802257" y="3038105"/>
                <a:ext cx="156116" cy="39507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1" name="AutoShape 80"/>
              <p:cNvSpPr>
                <a:spLocks noChangeArrowheads="1"/>
              </p:cNvSpPr>
              <p:nvPr/>
            </p:nvSpPr>
            <p:spPr bwMode="auto">
              <a:xfrm flipH="1">
                <a:off x="1871173" y="3242824"/>
                <a:ext cx="157523" cy="262184"/>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2" name="AutoShape 81"/>
              <p:cNvSpPr>
                <a:spLocks noChangeArrowheads="1"/>
              </p:cNvSpPr>
              <p:nvPr/>
            </p:nvSpPr>
            <p:spPr bwMode="auto">
              <a:xfrm flipH="1">
                <a:off x="1927431" y="3329021"/>
                <a:ext cx="220813" cy="354367"/>
              </a:xfrm>
              <a:prstGeom prst="cube">
                <a:avLst>
                  <a:gd name="adj" fmla="val 5025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3" name="AutoShape 82"/>
              <p:cNvSpPr>
                <a:spLocks noChangeArrowheads="1"/>
              </p:cNvSpPr>
              <p:nvPr/>
            </p:nvSpPr>
            <p:spPr bwMode="auto">
              <a:xfrm flipH="1">
                <a:off x="1834605" y="3618740"/>
                <a:ext cx="257381" cy="149648"/>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2574" name="Group 83"/>
              <p:cNvGrpSpPr>
                <a:grpSpLocks/>
              </p:cNvGrpSpPr>
              <p:nvPr/>
            </p:nvGrpSpPr>
            <p:grpSpPr bwMode="auto">
              <a:xfrm>
                <a:off x="2054012" y="3327824"/>
                <a:ext cx="157523" cy="483663"/>
                <a:chOff x="929" y="2339"/>
                <a:chExt cx="227" cy="501"/>
              </a:xfrm>
            </p:grpSpPr>
            <p:sp>
              <p:nvSpPr>
                <p:cNvPr id="2579" name="AutoShape 84"/>
                <p:cNvSpPr>
                  <a:spLocks noChangeArrowheads="1"/>
                </p:cNvSpPr>
                <p:nvPr/>
              </p:nvSpPr>
              <p:spPr bwMode="auto">
                <a:xfrm flipH="1">
                  <a:off x="929" y="2568"/>
                  <a:ext cx="227" cy="27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0" name="AutoShape 85"/>
                <p:cNvSpPr>
                  <a:spLocks noChangeArrowheads="1"/>
                </p:cNvSpPr>
                <p:nvPr/>
              </p:nvSpPr>
              <p:spPr bwMode="auto">
                <a:xfrm>
                  <a:off x="1011" y="2339"/>
                  <a:ext cx="72" cy="272"/>
                </a:xfrm>
                <a:prstGeom prst="can">
                  <a:avLst>
                    <a:gd name="adj" fmla="val 40594"/>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2575" name="AutoShape 86"/>
              <p:cNvSpPr>
                <a:spLocks noChangeArrowheads="1"/>
              </p:cNvSpPr>
              <p:nvPr/>
            </p:nvSpPr>
            <p:spPr bwMode="auto">
              <a:xfrm flipH="1">
                <a:off x="2083548" y="3594796"/>
                <a:ext cx="158929" cy="26338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6" name="AutoShape 87"/>
              <p:cNvSpPr>
                <a:spLocks noChangeArrowheads="1"/>
              </p:cNvSpPr>
              <p:nvPr/>
            </p:nvSpPr>
            <p:spPr bwMode="auto">
              <a:xfrm flipH="1">
                <a:off x="2132774" y="3768388"/>
                <a:ext cx="126581" cy="174789"/>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7" name="AutoShape 88"/>
              <p:cNvSpPr>
                <a:spLocks noChangeArrowheads="1"/>
              </p:cNvSpPr>
              <p:nvPr/>
            </p:nvSpPr>
            <p:spPr bwMode="auto">
              <a:xfrm flipH="1">
                <a:off x="1962593" y="3811487"/>
                <a:ext cx="220813" cy="131690"/>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8" name="AutoShape 89"/>
              <p:cNvSpPr>
                <a:spLocks noChangeArrowheads="1"/>
              </p:cNvSpPr>
              <p:nvPr/>
            </p:nvSpPr>
            <p:spPr bwMode="auto">
              <a:xfrm>
                <a:off x="2121522" y="3374514"/>
                <a:ext cx="49226" cy="262184"/>
              </a:xfrm>
              <a:prstGeom prst="can">
                <a:avLst>
                  <a:gd name="adj" fmla="val 67242"/>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2" name="グループ化 381"/>
            <p:cNvGrpSpPr>
              <a:grpSpLocks/>
            </p:cNvGrpSpPr>
            <p:nvPr/>
          </p:nvGrpSpPr>
          <p:grpSpPr bwMode="auto">
            <a:xfrm flipH="1">
              <a:off x="5386869" y="3596586"/>
              <a:ext cx="896938" cy="833438"/>
              <a:chOff x="827584" y="2204864"/>
              <a:chExt cx="895912" cy="833241"/>
            </a:xfrm>
          </p:grpSpPr>
          <p:sp>
            <p:nvSpPr>
              <p:cNvPr id="2561" name="AutoShape 61"/>
              <p:cNvSpPr>
                <a:spLocks noChangeArrowheads="1"/>
              </p:cNvSpPr>
              <p:nvPr/>
            </p:nvSpPr>
            <p:spPr bwMode="auto">
              <a:xfrm flipH="1">
                <a:off x="940100" y="2204864"/>
                <a:ext cx="507730" cy="559086"/>
              </a:xfrm>
              <a:prstGeom prst="cube">
                <a:avLst>
                  <a:gd name="adj" fmla="val 6571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2" name="AutoShape 62"/>
              <p:cNvSpPr>
                <a:spLocks noChangeArrowheads="1"/>
              </p:cNvSpPr>
              <p:nvPr/>
            </p:nvSpPr>
            <p:spPr bwMode="auto">
              <a:xfrm flipH="1">
                <a:off x="827584" y="2416766"/>
                <a:ext cx="267226" cy="19514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3" name="AutoShape 63"/>
              <p:cNvSpPr>
                <a:spLocks noChangeArrowheads="1"/>
              </p:cNvSpPr>
              <p:nvPr/>
            </p:nvSpPr>
            <p:spPr bwMode="auto">
              <a:xfrm flipH="1">
                <a:off x="919004" y="2489794"/>
                <a:ext cx="267226" cy="19514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4" name="AutoShape 64"/>
              <p:cNvSpPr>
                <a:spLocks noChangeArrowheads="1"/>
              </p:cNvSpPr>
              <p:nvPr/>
            </p:nvSpPr>
            <p:spPr bwMode="auto">
              <a:xfrm flipH="1">
                <a:off x="1010423" y="2562822"/>
                <a:ext cx="267226" cy="19753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5" name="AutoShape 90"/>
              <p:cNvSpPr>
                <a:spLocks noChangeArrowheads="1"/>
              </p:cNvSpPr>
              <p:nvPr/>
            </p:nvSpPr>
            <p:spPr bwMode="auto">
              <a:xfrm flipH="1">
                <a:off x="1390166" y="2535287"/>
                <a:ext cx="333330" cy="502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6" name="AutoShape 91"/>
              <p:cNvSpPr>
                <a:spLocks noChangeArrowheads="1"/>
              </p:cNvSpPr>
              <p:nvPr/>
            </p:nvSpPr>
            <p:spPr bwMode="auto">
              <a:xfrm flipH="1">
                <a:off x="1277649" y="2797471"/>
                <a:ext cx="261601" cy="13887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7" name="AutoShape 92"/>
              <p:cNvSpPr>
                <a:spLocks noChangeArrowheads="1"/>
              </p:cNvSpPr>
              <p:nvPr/>
            </p:nvSpPr>
            <p:spPr bwMode="auto">
              <a:xfrm flipH="1">
                <a:off x="1363443" y="2904020"/>
                <a:ext cx="268633" cy="128099"/>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aphicFrame>
          <p:nvGraphicFramePr>
            <p:cNvPr id="2103" name="オブジェクト 2"/>
            <p:cNvGraphicFramePr>
              <a:graphicFrameLocks noChangeAspect="1"/>
            </p:cNvGraphicFramePr>
            <p:nvPr>
              <p:extLst>
                <p:ext uri="{D42A27DB-BD31-4B8C-83A1-F6EECF244321}">
                  <p14:modId xmlns:p14="http://schemas.microsoft.com/office/powerpoint/2010/main" val="1655300581"/>
                </p:ext>
              </p:extLst>
            </p:nvPr>
          </p:nvGraphicFramePr>
          <p:xfrm>
            <a:off x="5178907" y="4163324"/>
            <a:ext cx="358775" cy="325437"/>
          </p:xfrm>
          <a:graphic>
            <a:graphicData uri="http://schemas.openxmlformats.org/presentationml/2006/ole">
              <mc:AlternateContent xmlns:mc="http://schemas.openxmlformats.org/markup-compatibility/2006">
                <mc:Choice xmlns:v="urn:schemas-microsoft-com:vml" Requires="v">
                  <p:oleObj spid="_x0000_s27209" name="Clip" r:id="rId5" imgW="3602875" imgH="3657600" progId="MS_ClipArt_Gallery.5">
                    <p:embed/>
                  </p:oleObj>
                </mc:Choice>
                <mc:Fallback>
                  <p:oleObj name="Clip" r:id="rId5" imgW="3602875" imgH="365760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8907" y="4163324"/>
                          <a:ext cx="358775" cy="325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4" name="オブジェクト 392"/>
            <p:cNvGraphicFramePr>
              <a:graphicFrameLocks noChangeAspect="1"/>
            </p:cNvGraphicFramePr>
            <p:nvPr>
              <p:extLst>
                <p:ext uri="{D42A27DB-BD31-4B8C-83A1-F6EECF244321}">
                  <p14:modId xmlns:p14="http://schemas.microsoft.com/office/powerpoint/2010/main" val="2196819923"/>
                </p:ext>
              </p:extLst>
            </p:nvPr>
          </p:nvGraphicFramePr>
          <p:xfrm>
            <a:off x="3437891" y="4155386"/>
            <a:ext cx="358775" cy="325438"/>
          </p:xfrm>
          <a:graphic>
            <a:graphicData uri="http://schemas.openxmlformats.org/presentationml/2006/ole">
              <mc:AlternateContent xmlns:mc="http://schemas.openxmlformats.org/markup-compatibility/2006">
                <mc:Choice xmlns:v="urn:schemas-microsoft-com:vml" Requires="v">
                  <p:oleObj spid="_x0000_s27210" name="Clip" r:id="rId7" imgW="3602875" imgH="3657600" progId="MS_ClipArt_Gallery.5">
                    <p:embed/>
                  </p:oleObj>
                </mc:Choice>
                <mc:Fallback>
                  <p:oleObj name="Clip" r:id="rId7" imgW="3602875" imgH="365760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891" y="4155386"/>
                          <a:ext cx="358775"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08" name="グループ化 5"/>
            <p:cNvGrpSpPr>
              <a:grpSpLocks/>
            </p:cNvGrpSpPr>
            <p:nvPr/>
          </p:nvGrpSpPr>
          <p:grpSpPr bwMode="auto">
            <a:xfrm>
              <a:off x="2083753" y="3709299"/>
              <a:ext cx="560388" cy="587375"/>
              <a:chOff x="1950413" y="3705278"/>
              <a:chExt cx="561243" cy="587818"/>
            </a:xfrm>
          </p:grpSpPr>
          <p:sp>
            <p:nvSpPr>
              <p:cNvPr id="2430" name="AutoShape 101"/>
              <p:cNvSpPr>
                <a:spLocks noChangeArrowheads="1"/>
              </p:cNvSpPr>
              <p:nvPr/>
            </p:nvSpPr>
            <p:spPr bwMode="auto">
              <a:xfrm>
                <a:off x="2148421" y="3811679"/>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1" name="AutoShape 100"/>
              <p:cNvSpPr>
                <a:spLocks noChangeArrowheads="1"/>
              </p:cNvSpPr>
              <p:nvPr/>
            </p:nvSpPr>
            <p:spPr bwMode="auto">
              <a:xfrm>
                <a:off x="2061753" y="3896276"/>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2" name="AutoShape 99"/>
              <p:cNvSpPr>
                <a:spLocks noChangeArrowheads="1"/>
              </p:cNvSpPr>
              <p:nvPr/>
            </p:nvSpPr>
            <p:spPr bwMode="auto">
              <a:xfrm>
                <a:off x="1950413" y="4011569"/>
                <a:ext cx="248942" cy="22267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3" name="AutoShape 98"/>
              <p:cNvSpPr>
                <a:spLocks noChangeArrowheads="1"/>
              </p:cNvSpPr>
              <p:nvPr/>
            </p:nvSpPr>
            <p:spPr bwMode="auto">
              <a:xfrm>
                <a:off x="2138946" y="3705278"/>
                <a:ext cx="372710"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9" name="グループ化 7"/>
            <p:cNvGrpSpPr>
              <a:grpSpLocks/>
            </p:cNvGrpSpPr>
            <p:nvPr/>
          </p:nvGrpSpPr>
          <p:grpSpPr bwMode="auto">
            <a:xfrm>
              <a:off x="2502853" y="3841061"/>
              <a:ext cx="528638" cy="455613"/>
              <a:chOff x="2051720" y="3837298"/>
              <a:chExt cx="528129" cy="455798"/>
            </a:xfrm>
          </p:grpSpPr>
          <p:sp>
            <p:nvSpPr>
              <p:cNvPr id="2426"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7"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8"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9"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662" name="グループ化 634"/>
            <p:cNvGrpSpPr>
              <a:grpSpLocks/>
            </p:cNvGrpSpPr>
            <p:nvPr/>
          </p:nvGrpSpPr>
          <p:grpSpPr bwMode="auto">
            <a:xfrm>
              <a:off x="4871810" y="3093696"/>
              <a:ext cx="371475" cy="428625"/>
              <a:chOff x="6343650" y="3293269"/>
              <a:chExt cx="478783" cy="522540"/>
            </a:xfrm>
          </p:grpSpPr>
          <p:grpSp>
            <p:nvGrpSpPr>
              <p:cNvPr id="663" name="グループ化 635"/>
              <p:cNvGrpSpPr>
                <a:grpSpLocks/>
              </p:cNvGrpSpPr>
              <p:nvPr/>
            </p:nvGrpSpPr>
            <p:grpSpPr bwMode="auto">
              <a:xfrm>
                <a:off x="6393629" y="3743801"/>
                <a:ext cx="47441" cy="72008"/>
                <a:chOff x="1946009" y="2706908"/>
                <a:chExt cx="151686" cy="218036"/>
              </a:xfrm>
            </p:grpSpPr>
            <p:sp>
              <p:nvSpPr>
                <p:cNvPr id="705" name="円/楕円 704"/>
                <p:cNvSpPr/>
                <p:nvPr/>
              </p:nvSpPr>
              <p:spPr bwMode="auto">
                <a:xfrm flipH="1">
                  <a:off x="1943219" y="2708122"/>
                  <a:ext cx="12430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06" name="円/楕円 705"/>
                <p:cNvSpPr/>
                <p:nvPr/>
              </p:nvSpPr>
              <p:spPr bwMode="auto">
                <a:xfrm flipH="1">
                  <a:off x="1975932" y="2708122"/>
                  <a:ext cx="12429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664" name="グループ化 636"/>
              <p:cNvGrpSpPr>
                <a:grpSpLocks/>
              </p:cNvGrpSpPr>
              <p:nvPr/>
            </p:nvGrpSpPr>
            <p:grpSpPr bwMode="auto">
              <a:xfrm>
                <a:off x="6682418" y="3743801"/>
                <a:ext cx="47441" cy="72008"/>
                <a:chOff x="1946009" y="2706908"/>
                <a:chExt cx="151686" cy="218036"/>
              </a:xfrm>
            </p:grpSpPr>
            <p:sp>
              <p:nvSpPr>
                <p:cNvPr id="703" name="円/楕円 702"/>
                <p:cNvSpPr/>
                <p:nvPr/>
              </p:nvSpPr>
              <p:spPr bwMode="auto">
                <a:xfrm flipH="1">
                  <a:off x="1948828"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04" name="円/楕円 703"/>
                <p:cNvSpPr/>
                <p:nvPr/>
              </p:nvSpPr>
              <p:spPr bwMode="auto">
                <a:xfrm flipH="1">
                  <a:off x="1981540"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665" name="グループ化 637"/>
              <p:cNvGrpSpPr>
                <a:grpSpLocks/>
              </p:cNvGrpSpPr>
              <p:nvPr/>
            </p:nvGrpSpPr>
            <p:grpSpPr bwMode="auto">
              <a:xfrm>
                <a:off x="6774840" y="3631251"/>
                <a:ext cx="47441" cy="72008"/>
                <a:chOff x="1946009" y="2706908"/>
                <a:chExt cx="151686" cy="218036"/>
              </a:xfrm>
            </p:grpSpPr>
            <p:sp>
              <p:nvSpPr>
                <p:cNvPr id="695" name="円/楕円 694"/>
                <p:cNvSpPr/>
                <p:nvPr/>
              </p:nvSpPr>
              <p:spPr bwMode="auto">
                <a:xfrm flipH="1">
                  <a:off x="1947715"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702" name="円/楕円 701"/>
                <p:cNvSpPr/>
                <p:nvPr/>
              </p:nvSpPr>
              <p:spPr bwMode="auto">
                <a:xfrm flipH="1">
                  <a:off x="1980424"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666" name="直線コネクタ 638"/>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直線コネクタ 639"/>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8" name="直方体 640"/>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75" name="直方体 674"/>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6" name="直方体 675"/>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7" name="直方体 676"/>
              <p:cNvSpPr/>
              <p:nvPr/>
            </p:nvSpPr>
            <p:spPr bwMode="auto">
              <a:xfrm>
                <a:off x="6468462" y="3341653"/>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8" name="直方体 677"/>
              <p:cNvSpPr/>
              <p:nvPr/>
            </p:nvSpPr>
            <p:spPr bwMode="auto">
              <a:xfrm>
                <a:off x="6417309"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79" name="直方体 678"/>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680" name="直方体 679"/>
              <p:cNvSpPr/>
              <p:nvPr/>
            </p:nvSpPr>
            <p:spPr bwMode="auto">
              <a:xfrm>
                <a:off x="6552350"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681" name="直線コネクタ 647"/>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2" name="直線コネクタ 648"/>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直線コネクタ 649"/>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0" name="直線コネクタ 650"/>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1" name="直線コネクタ 651"/>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2" name="直線コネクタ 652"/>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直線コネクタ 653"/>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直線コネクタ 654"/>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1" name="グループ化 521"/>
            <p:cNvGrpSpPr>
              <a:grpSpLocks/>
            </p:cNvGrpSpPr>
            <p:nvPr/>
          </p:nvGrpSpPr>
          <p:grpSpPr bwMode="auto">
            <a:xfrm>
              <a:off x="4303078" y="3274671"/>
              <a:ext cx="574675" cy="601662"/>
              <a:chOff x="755649" y="877707"/>
              <a:chExt cx="1827425" cy="1999893"/>
            </a:xfrm>
          </p:grpSpPr>
          <p:grpSp>
            <p:nvGrpSpPr>
              <p:cNvPr id="2622" name="グループ化 522"/>
              <p:cNvGrpSpPr>
                <a:grpSpLocks/>
              </p:cNvGrpSpPr>
              <p:nvPr/>
            </p:nvGrpSpPr>
            <p:grpSpPr bwMode="auto">
              <a:xfrm>
                <a:off x="967588" y="2659564"/>
                <a:ext cx="151686" cy="218036"/>
                <a:chOff x="1946009" y="2706908"/>
                <a:chExt cx="151686" cy="218036"/>
              </a:xfrm>
            </p:grpSpPr>
            <p:sp>
              <p:nvSpPr>
                <p:cNvPr id="583" name="円/楕円 582"/>
                <p:cNvSpPr/>
                <p:nvPr/>
              </p:nvSpPr>
              <p:spPr bwMode="auto">
                <a:xfrm flipH="1">
                  <a:off x="1946092"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84" name="円/楕円 583"/>
                <p:cNvSpPr/>
                <p:nvPr/>
              </p:nvSpPr>
              <p:spPr bwMode="auto">
                <a:xfrm flipH="1">
                  <a:off x="1976381"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623" name="グループ化 523"/>
              <p:cNvGrpSpPr>
                <a:grpSpLocks/>
              </p:cNvGrpSpPr>
              <p:nvPr/>
            </p:nvGrpSpPr>
            <p:grpSpPr bwMode="auto">
              <a:xfrm>
                <a:off x="1919540" y="2657625"/>
                <a:ext cx="151686" cy="218036"/>
                <a:chOff x="1946009" y="2706908"/>
                <a:chExt cx="151686" cy="218036"/>
              </a:xfrm>
            </p:grpSpPr>
            <p:sp>
              <p:nvSpPr>
                <p:cNvPr id="581" name="円/楕円 580"/>
                <p:cNvSpPr/>
                <p:nvPr/>
              </p:nvSpPr>
              <p:spPr bwMode="auto">
                <a:xfrm flipH="1">
                  <a:off x="1948238" y="2705259"/>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82" name="円/楕円 581"/>
                <p:cNvSpPr/>
                <p:nvPr/>
              </p:nvSpPr>
              <p:spPr bwMode="auto">
                <a:xfrm flipH="1">
                  <a:off x="1978527" y="2705259"/>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624" name="グループ化 524"/>
              <p:cNvGrpSpPr>
                <a:grpSpLocks/>
              </p:cNvGrpSpPr>
              <p:nvPr/>
            </p:nvGrpSpPr>
            <p:grpSpPr bwMode="auto">
              <a:xfrm>
                <a:off x="2431388" y="2135214"/>
                <a:ext cx="151686" cy="218036"/>
                <a:chOff x="1946009" y="2706908"/>
                <a:chExt cx="151686" cy="218036"/>
              </a:xfrm>
            </p:grpSpPr>
            <p:sp>
              <p:nvSpPr>
                <p:cNvPr id="579" name="円/楕円 578"/>
                <p:cNvSpPr/>
                <p:nvPr/>
              </p:nvSpPr>
              <p:spPr bwMode="auto">
                <a:xfrm flipH="1">
                  <a:off x="1946251" y="2705273"/>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80" name="円/楕円 579"/>
                <p:cNvSpPr/>
                <p:nvPr/>
              </p:nvSpPr>
              <p:spPr bwMode="auto">
                <a:xfrm flipH="1">
                  <a:off x="1976540" y="2705273"/>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625" name="直線コネクタ 525"/>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6"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7" name="直線コネクタ 527"/>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8" name="直線コネクタ 528"/>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9" name="直線コネクタ 529"/>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0" name="直線コネクタ 530"/>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1" name="直線コネクタ 531"/>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32"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633"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4"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35" name="グループ化 535"/>
              <p:cNvGrpSpPr>
                <a:grpSpLocks/>
              </p:cNvGrpSpPr>
              <p:nvPr/>
            </p:nvGrpSpPr>
            <p:grpSpPr bwMode="auto">
              <a:xfrm>
                <a:off x="1009896" y="1874838"/>
                <a:ext cx="1084262" cy="835029"/>
                <a:chOff x="2840038" y="1874838"/>
                <a:chExt cx="1084262" cy="835029"/>
              </a:xfrm>
            </p:grpSpPr>
            <p:cxnSp>
              <p:nvCxnSpPr>
                <p:cNvPr id="564" name="直線コネクタ 563"/>
                <p:cNvCxnSpPr/>
                <p:nvPr/>
              </p:nvCxnSpPr>
              <p:spPr bwMode="auto">
                <a:xfrm flipV="1">
                  <a:off x="2843247" y="2497673"/>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5" name="正方形/長方形 564"/>
                <p:cNvSpPr/>
                <p:nvPr/>
              </p:nvSpPr>
              <p:spPr bwMode="auto">
                <a:xfrm>
                  <a:off x="2843247" y="2080810"/>
                  <a:ext cx="858182" cy="62793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66" name="直線コネクタ 565"/>
                <p:cNvCxnSpPr>
                  <a:stCxn id="565" idx="1"/>
                  <a:endCxn id="565" idx="3"/>
                </p:cNvCxnSpPr>
                <p:nvPr/>
              </p:nvCxnSpPr>
              <p:spPr bwMode="auto">
                <a:xfrm>
                  <a:off x="2843247" y="2392137"/>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7" name="直線コネクタ 566"/>
                <p:cNvCxnSpPr/>
                <p:nvPr/>
              </p:nvCxnSpPr>
              <p:spPr bwMode="auto">
                <a:xfrm>
                  <a:off x="2843247" y="222855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8" name="直線コネクタ 567"/>
                <p:cNvCxnSpPr/>
                <p:nvPr/>
              </p:nvCxnSpPr>
              <p:spPr bwMode="auto">
                <a:xfrm>
                  <a:off x="2838197" y="255571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9" name="直線コネクタ 568"/>
                <p:cNvCxnSpPr/>
                <p:nvPr/>
              </p:nvCxnSpPr>
              <p:spPr bwMode="auto">
                <a:xfrm flipV="1">
                  <a:off x="2838197" y="1875014"/>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0" name="直線コネクタ 569"/>
                <p:cNvCxnSpPr/>
                <p:nvPr/>
              </p:nvCxnSpPr>
              <p:spPr bwMode="auto">
                <a:xfrm flipV="1">
                  <a:off x="3696379" y="1875014"/>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1" name="直線コネクタ 570"/>
                <p:cNvCxnSpPr/>
                <p:nvPr/>
              </p:nvCxnSpPr>
              <p:spPr bwMode="auto">
                <a:xfrm flipV="1">
                  <a:off x="3701429" y="2497673"/>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2" name="直線コネクタ 571"/>
                <p:cNvCxnSpPr/>
                <p:nvPr/>
              </p:nvCxnSpPr>
              <p:spPr bwMode="auto">
                <a:xfrm>
                  <a:off x="3060315" y="1875014"/>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 name="直線コネクタ 572"/>
                <p:cNvCxnSpPr/>
                <p:nvPr/>
              </p:nvCxnSpPr>
              <p:spPr bwMode="auto">
                <a:xfrm>
                  <a:off x="3918497" y="1875014"/>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 name="平行四辺形 573"/>
                <p:cNvSpPr/>
                <p:nvPr/>
              </p:nvSpPr>
              <p:spPr bwMode="auto">
                <a:xfrm>
                  <a:off x="2843247" y="1875014"/>
                  <a:ext cx="1070204" cy="205796"/>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575" name="平行四辺形 574"/>
                <p:cNvSpPr/>
                <p:nvPr/>
              </p:nvSpPr>
              <p:spPr bwMode="auto">
                <a:xfrm rot="5400000" flipV="1">
                  <a:off x="3393096" y="2183346"/>
                  <a:ext cx="833729" cy="217068"/>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76" name="直線コネクタ 575"/>
                <p:cNvCxnSpPr/>
                <p:nvPr/>
              </p:nvCxnSpPr>
              <p:spPr bwMode="auto">
                <a:xfrm flipV="1">
                  <a:off x="3706475" y="2022764"/>
                  <a:ext cx="217071" cy="20579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7" name="直線コネクタ 576"/>
                <p:cNvCxnSpPr/>
                <p:nvPr/>
              </p:nvCxnSpPr>
              <p:spPr bwMode="auto">
                <a:xfrm flipV="1">
                  <a:off x="3706475" y="2181067"/>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8" name="直線コネクタ 577"/>
                <p:cNvCxnSpPr/>
                <p:nvPr/>
              </p:nvCxnSpPr>
              <p:spPr bwMode="auto">
                <a:xfrm flipV="1">
                  <a:off x="3706475" y="2344648"/>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36"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637"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8"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9"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0"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1"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2"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3"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4"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45" name="グループ化 545"/>
              <p:cNvGrpSpPr>
                <a:grpSpLocks/>
              </p:cNvGrpSpPr>
              <p:nvPr/>
            </p:nvGrpSpPr>
            <p:grpSpPr bwMode="auto">
              <a:xfrm>
                <a:off x="1356040" y="877707"/>
                <a:ext cx="1084262" cy="835029"/>
                <a:chOff x="2840038" y="1874838"/>
                <a:chExt cx="1084262" cy="835029"/>
              </a:xfrm>
            </p:grpSpPr>
            <p:cxnSp>
              <p:nvCxnSpPr>
                <p:cNvPr id="549" name="直線コネクタ 548"/>
                <p:cNvCxnSpPr/>
                <p:nvPr/>
              </p:nvCxnSpPr>
              <p:spPr bwMode="auto">
                <a:xfrm flipV="1">
                  <a:off x="2845425"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0" name="正方形/長方形 549"/>
                <p:cNvSpPr/>
                <p:nvPr/>
              </p:nvSpPr>
              <p:spPr bwMode="auto">
                <a:xfrm>
                  <a:off x="2845425" y="2080630"/>
                  <a:ext cx="858182" cy="627937"/>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51" name="直線コネクタ 550"/>
                <p:cNvCxnSpPr>
                  <a:stCxn id="550" idx="1"/>
                  <a:endCxn id="550" idx="3"/>
                </p:cNvCxnSpPr>
                <p:nvPr/>
              </p:nvCxnSpPr>
              <p:spPr bwMode="auto">
                <a:xfrm>
                  <a:off x="2845425" y="239196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2" name="直線コネクタ 551"/>
                <p:cNvCxnSpPr/>
                <p:nvPr/>
              </p:nvCxnSpPr>
              <p:spPr bwMode="auto">
                <a:xfrm>
                  <a:off x="2845425" y="2228380"/>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 name="直線コネクタ 552"/>
                <p:cNvCxnSpPr/>
                <p:nvPr/>
              </p:nvCxnSpPr>
              <p:spPr bwMode="auto">
                <a:xfrm>
                  <a:off x="2840378" y="255553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4" name="直線コネクタ 553"/>
                <p:cNvCxnSpPr/>
                <p:nvPr/>
              </p:nvCxnSpPr>
              <p:spPr bwMode="auto">
                <a:xfrm flipV="1">
                  <a:off x="2840378" y="1874838"/>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5" name="直線コネクタ 554"/>
                <p:cNvCxnSpPr/>
                <p:nvPr/>
              </p:nvCxnSpPr>
              <p:spPr bwMode="auto">
                <a:xfrm flipV="1">
                  <a:off x="3698560" y="1874838"/>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6" name="直線コネクタ 555"/>
                <p:cNvCxnSpPr/>
                <p:nvPr/>
              </p:nvCxnSpPr>
              <p:spPr bwMode="auto">
                <a:xfrm flipV="1">
                  <a:off x="3703607"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7" name="直線コネクタ 556"/>
                <p:cNvCxnSpPr/>
                <p:nvPr/>
              </p:nvCxnSpPr>
              <p:spPr bwMode="auto">
                <a:xfrm>
                  <a:off x="3062496" y="1874838"/>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8" name="直線コネクタ 557"/>
                <p:cNvCxnSpPr/>
                <p:nvPr/>
              </p:nvCxnSpPr>
              <p:spPr bwMode="auto">
                <a:xfrm>
                  <a:off x="3920678" y="1874838"/>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9" name="平行四辺形 558"/>
                <p:cNvSpPr/>
                <p:nvPr/>
              </p:nvSpPr>
              <p:spPr bwMode="auto">
                <a:xfrm>
                  <a:off x="2845425" y="1874838"/>
                  <a:ext cx="1070204" cy="205792"/>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560" name="平行四辺形 559"/>
                <p:cNvSpPr/>
                <p:nvPr/>
              </p:nvSpPr>
              <p:spPr bwMode="auto">
                <a:xfrm rot="5400000" flipV="1">
                  <a:off x="3395278" y="2183167"/>
                  <a:ext cx="833729" cy="217071"/>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61" name="直線コネクタ 560"/>
                <p:cNvCxnSpPr/>
                <p:nvPr/>
              </p:nvCxnSpPr>
              <p:spPr bwMode="auto">
                <a:xfrm flipV="1">
                  <a:off x="3708657" y="2022588"/>
                  <a:ext cx="217068" cy="205792"/>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 name="直線コネクタ 561"/>
                <p:cNvCxnSpPr/>
                <p:nvPr/>
              </p:nvCxnSpPr>
              <p:spPr bwMode="auto">
                <a:xfrm flipV="1">
                  <a:off x="3708657" y="2180891"/>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 name="直線コネクタ 562"/>
                <p:cNvCxnSpPr/>
                <p:nvPr/>
              </p:nvCxnSpPr>
              <p:spPr bwMode="auto">
                <a:xfrm flipV="1">
                  <a:off x="3708657" y="2344469"/>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46" name="直線コネクタ 546"/>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7" name="直線コネクタ 547"/>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6" name="グループ化 458"/>
            <p:cNvGrpSpPr>
              <a:grpSpLocks/>
            </p:cNvGrpSpPr>
            <p:nvPr/>
          </p:nvGrpSpPr>
          <p:grpSpPr bwMode="auto">
            <a:xfrm>
              <a:off x="4048214" y="3995823"/>
              <a:ext cx="576263" cy="603250"/>
              <a:chOff x="755649" y="877707"/>
              <a:chExt cx="1827425" cy="1999893"/>
            </a:xfrm>
          </p:grpSpPr>
          <p:grpSp>
            <p:nvGrpSpPr>
              <p:cNvPr id="2437" name="グループ化 459"/>
              <p:cNvGrpSpPr>
                <a:grpSpLocks/>
              </p:cNvGrpSpPr>
              <p:nvPr/>
            </p:nvGrpSpPr>
            <p:grpSpPr bwMode="auto">
              <a:xfrm>
                <a:off x="967588" y="2659564"/>
                <a:ext cx="151686" cy="218036"/>
                <a:chOff x="1946009" y="2706908"/>
                <a:chExt cx="151686" cy="218036"/>
              </a:xfrm>
            </p:grpSpPr>
            <p:sp>
              <p:nvSpPr>
                <p:cNvPr id="520" name="円/楕円 519"/>
                <p:cNvSpPr/>
                <p:nvPr/>
              </p:nvSpPr>
              <p:spPr bwMode="auto">
                <a:xfrm flipH="1">
                  <a:off x="1945508" y="270916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21" name="円/楕円 520"/>
                <p:cNvSpPr/>
                <p:nvPr/>
              </p:nvSpPr>
              <p:spPr bwMode="auto">
                <a:xfrm flipH="1">
                  <a:off x="1975713" y="270916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438" name="グループ化 460"/>
              <p:cNvGrpSpPr>
                <a:grpSpLocks/>
              </p:cNvGrpSpPr>
              <p:nvPr/>
            </p:nvGrpSpPr>
            <p:grpSpPr bwMode="auto">
              <a:xfrm>
                <a:off x="1919540" y="2657625"/>
                <a:ext cx="151686" cy="218036"/>
                <a:chOff x="1946009" y="2706908"/>
                <a:chExt cx="151686" cy="218036"/>
              </a:xfrm>
            </p:grpSpPr>
            <p:sp>
              <p:nvSpPr>
                <p:cNvPr id="518" name="円/楕円 517"/>
                <p:cNvSpPr/>
                <p:nvPr/>
              </p:nvSpPr>
              <p:spPr bwMode="auto">
                <a:xfrm flipH="1">
                  <a:off x="1945026" y="2705844"/>
                  <a:ext cx="120821" cy="221040"/>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19" name="円/楕円 518"/>
                <p:cNvSpPr/>
                <p:nvPr/>
              </p:nvSpPr>
              <p:spPr bwMode="auto">
                <a:xfrm flipH="1">
                  <a:off x="1975231" y="2705844"/>
                  <a:ext cx="120821" cy="221040"/>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439" name="グループ化 461"/>
              <p:cNvGrpSpPr>
                <a:grpSpLocks/>
              </p:cNvGrpSpPr>
              <p:nvPr/>
            </p:nvGrpSpPr>
            <p:grpSpPr bwMode="auto">
              <a:xfrm>
                <a:off x="2431388" y="2135214"/>
                <a:ext cx="151686" cy="218036"/>
                <a:chOff x="1946009" y="2706908"/>
                <a:chExt cx="151686" cy="218036"/>
              </a:xfrm>
            </p:grpSpPr>
            <p:sp>
              <p:nvSpPr>
                <p:cNvPr id="516" name="円/楕円 515"/>
                <p:cNvSpPr/>
                <p:nvPr/>
              </p:nvSpPr>
              <p:spPr bwMode="auto">
                <a:xfrm flipH="1">
                  <a:off x="1946669" y="270722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517" name="円/楕円 516"/>
                <p:cNvSpPr/>
                <p:nvPr/>
              </p:nvSpPr>
              <p:spPr bwMode="auto">
                <a:xfrm flipH="1">
                  <a:off x="1976874" y="270722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440" name="直線コネクタ 462"/>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1"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2" name="直線コネクタ 464"/>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3" name="直線コネクタ 465"/>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4" name="直線コネクタ 466"/>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5" name="直線コネクタ 467"/>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6" name="直線コネクタ 468"/>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7"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448"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9"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50" name="グループ化 472"/>
              <p:cNvGrpSpPr>
                <a:grpSpLocks/>
              </p:cNvGrpSpPr>
              <p:nvPr/>
            </p:nvGrpSpPr>
            <p:grpSpPr bwMode="auto">
              <a:xfrm>
                <a:off x="1009896" y="1874838"/>
                <a:ext cx="1084262" cy="835029"/>
                <a:chOff x="2840038" y="1874838"/>
                <a:chExt cx="1084262" cy="835029"/>
              </a:xfrm>
            </p:grpSpPr>
            <p:cxnSp>
              <p:nvCxnSpPr>
                <p:cNvPr id="501" name="直線コネクタ 500"/>
                <p:cNvCxnSpPr/>
                <p:nvPr/>
              </p:nvCxnSpPr>
              <p:spPr bwMode="auto">
                <a:xfrm flipV="1">
                  <a:off x="2847570"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 name="正方形/長方形 501"/>
                <p:cNvSpPr/>
                <p:nvPr/>
              </p:nvSpPr>
              <p:spPr bwMode="auto">
                <a:xfrm>
                  <a:off x="2847570" y="2077642"/>
                  <a:ext cx="855818" cy="631545"/>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03" name="直線コネクタ 502"/>
                <p:cNvCxnSpPr>
                  <a:stCxn id="502" idx="1"/>
                  <a:endCxn id="502" idx="3"/>
                </p:cNvCxnSpPr>
                <p:nvPr/>
              </p:nvCxnSpPr>
              <p:spPr bwMode="auto">
                <a:xfrm>
                  <a:off x="2847570" y="2393415"/>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直線コネクタ 503"/>
                <p:cNvCxnSpPr/>
                <p:nvPr/>
              </p:nvCxnSpPr>
              <p:spPr bwMode="auto">
                <a:xfrm>
                  <a:off x="2847570" y="2225003"/>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5" name="直線コネクタ 504"/>
                <p:cNvCxnSpPr/>
                <p:nvPr/>
              </p:nvCxnSpPr>
              <p:spPr bwMode="auto">
                <a:xfrm>
                  <a:off x="2842537" y="2556562"/>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直線コネクタ 505"/>
                <p:cNvCxnSpPr/>
                <p:nvPr/>
              </p:nvCxnSpPr>
              <p:spPr bwMode="auto">
                <a:xfrm flipV="1">
                  <a:off x="2842537" y="187238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直線コネクタ 506"/>
                <p:cNvCxnSpPr/>
                <p:nvPr/>
              </p:nvCxnSpPr>
              <p:spPr bwMode="auto">
                <a:xfrm flipV="1">
                  <a:off x="3698355" y="1872388"/>
                  <a:ext cx="216470"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8" name="直線コネクタ 507"/>
                <p:cNvCxnSpPr/>
                <p:nvPr/>
              </p:nvCxnSpPr>
              <p:spPr bwMode="auto">
                <a:xfrm flipV="1">
                  <a:off x="3703387"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直線コネクタ 508"/>
                <p:cNvCxnSpPr/>
                <p:nvPr/>
              </p:nvCxnSpPr>
              <p:spPr bwMode="auto">
                <a:xfrm>
                  <a:off x="3064043" y="1872388"/>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直線コネクタ 509"/>
                <p:cNvCxnSpPr/>
                <p:nvPr/>
              </p:nvCxnSpPr>
              <p:spPr bwMode="auto">
                <a:xfrm>
                  <a:off x="3919860" y="1872388"/>
                  <a:ext cx="0" cy="62628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1" name="平行四辺形 510"/>
                <p:cNvSpPr/>
                <p:nvPr/>
              </p:nvSpPr>
              <p:spPr bwMode="auto">
                <a:xfrm>
                  <a:off x="2847570" y="1872388"/>
                  <a:ext cx="1067255" cy="205254"/>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512" name="平行四辺形 511"/>
                <p:cNvSpPr/>
                <p:nvPr/>
              </p:nvSpPr>
              <p:spPr bwMode="auto">
                <a:xfrm rot="5400000" flipV="1">
                  <a:off x="3393224" y="2182551"/>
                  <a:ext cx="836799" cy="216473"/>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513" name="直線コネクタ 512"/>
                <p:cNvCxnSpPr/>
                <p:nvPr/>
              </p:nvCxnSpPr>
              <p:spPr bwMode="auto">
                <a:xfrm flipV="1">
                  <a:off x="3708423" y="2019749"/>
                  <a:ext cx="216470" cy="20525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 name="直線コネクタ 513"/>
                <p:cNvCxnSpPr/>
                <p:nvPr/>
              </p:nvCxnSpPr>
              <p:spPr bwMode="auto">
                <a:xfrm flipV="1">
                  <a:off x="3708423" y="2177635"/>
                  <a:ext cx="216470"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直線コネクタ 514"/>
                <p:cNvCxnSpPr/>
                <p:nvPr/>
              </p:nvCxnSpPr>
              <p:spPr bwMode="auto">
                <a:xfrm flipV="1">
                  <a:off x="3708423" y="2340786"/>
                  <a:ext cx="216470" cy="21577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1"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452"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3"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4"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5"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6"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0" name="グループ化 482"/>
              <p:cNvGrpSpPr>
                <a:grpSpLocks/>
              </p:cNvGrpSpPr>
              <p:nvPr/>
            </p:nvGrpSpPr>
            <p:grpSpPr bwMode="auto">
              <a:xfrm>
                <a:off x="1356040" y="877707"/>
                <a:ext cx="1084262" cy="835029"/>
                <a:chOff x="2840038" y="1874838"/>
                <a:chExt cx="1084262" cy="835029"/>
              </a:xfrm>
            </p:grpSpPr>
            <p:cxnSp>
              <p:nvCxnSpPr>
                <p:cNvPr id="486" name="直線コネクタ 485"/>
                <p:cNvCxnSpPr/>
                <p:nvPr/>
              </p:nvCxnSpPr>
              <p:spPr bwMode="auto">
                <a:xfrm flipV="1">
                  <a:off x="2843755"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7" name="正方形/長方形 486"/>
                <p:cNvSpPr/>
                <p:nvPr/>
              </p:nvSpPr>
              <p:spPr bwMode="auto">
                <a:xfrm>
                  <a:off x="2843755" y="2080089"/>
                  <a:ext cx="860854" cy="631545"/>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88" name="直線コネクタ 487"/>
                <p:cNvCxnSpPr>
                  <a:stCxn id="487" idx="1"/>
                  <a:endCxn id="487" idx="3"/>
                </p:cNvCxnSpPr>
                <p:nvPr/>
              </p:nvCxnSpPr>
              <p:spPr bwMode="auto">
                <a:xfrm>
                  <a:off x="2843755" y="2390600"/>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 name="直線コネクタ 488"/>
                <p:cNvCxnSpPr/>
                <p:nvPr/>
              </p:nvCxnSpPr>
              <p:spPr bwMode="auto">
                <a:xfrm>
                  <a:off x="2843755" y="2227449"/>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直線コネクタ 489"/>
                <p:cNvCxnSpPr/>
                <p:nvPr/>
              </p:nvCxnSpPr>
              <p:spPr bwMode="auto">
                <a:xfrm>
                  <a:off x="2838722" y="2559012"/>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直線コネクタ 490"/>
                <p:cNvCxnSpPr/>
                <p:nvPr/>
              </p:nvCxnSpPr>
              <p:spPr bwMode="auto">
                <a:xfrm flipV="1">
                  <a:off x="2838722"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2" name="直線コネクタ 491"/>
                <p:cNvCxnSpPr/>
                <p:nvPr/>
              </p:nvCxnSpPr>
              <p:spPr bwMode="auto">
                <a:xfrm flipV="1">
                  <a:off x="3694540"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3" name="直線コネクタ 492"/>
                <p:cNvCxnSpPr/>
                <p:nvPr/>
              </p:nvCxnSpPr>
              <p:spPr bwMode="auto">
                <a:xfrm flipV="1">
                  <a:off x="3704608"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直線コネクタ 493"/>
                <p:cNvCxnSpPr/>
                <p:nvPr/>
              </p:nvCxnSpPr>
              <p:spPr bwMode="auto">
                <a:xfrm>
                  <a:off x="3060228" y="1874838"/>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直線コネクタ 494"/>
                <p:cNvCxnSpPr/>
                <p:nvPr/>
              </p:nvCxnSpPr>
              <p:spPr bwMode="auto">
                <a:xfrm>
                  <a:off x="3921078" y="1874838"/>
                  <a:ext cx="0" cy="62628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6" name="平行四辺形 495"/>
                <p:cNvSpPr/>
                <p:nvPr/>
              </p:nvSpPr>
              <p:spPr bwMode="auto">
                <a:xfrm>
                  <a:off x="2843755" y="1874838"/>
                  <a:ext cx="1072291" cy="205251"/>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497" name="平行四辺形 496"/>
                <p:cNvSpPr/>
                <p:nvPr/>
              </p:nvSpPr>
              <p:spPr bwMode="auto">
                <a:xfrm rot="5400000" flipV="1">
                  <a:off x="3394445" y="2185001"/>
                  <a:ext cx="836796" cy="2164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98" name="直線コネクタ 497"/>
                <p:cNvCxnSpPr/>
                <p:nvPr/>
              </p:nvCxnSpPr>
              <p:spPr bwMode="auto">
                <a:xfrm flipV="1">
                  <a:off x="3704608" y="2022199"/>
                  <a:ext cx="221506" cy="20525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直線コネクタ 498"/>
                <p:cNvCxnSpPr/>
                <p:nvPr/>
              </p:nvCxnSpPr>
              <p:spPr bwMode="auto">
                <a:xfrm flipV="1">
                  <a:off x="3704608" y="2180085"/>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直線コネクタ 499"/>
                <p:cNvCxnSpPr/>
                <p:nvPr/>
              </p:nvCxnSpPr>
              <p:spPr bwMode="auto">
                <a:xfrm flipV="1">
                  <a:off x="3704608" y="2343233"/>
                  <a:ext cx="221506"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61" name="直線コネクタ 483"/>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 name="直線コネクタ 484"/>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 name="Group 93"/>
            <p:cNvGrpSpPr>
              <a:grpSpLocks/>
            </p:cNvGrpSpPr>
            <p:nvPr/>
          </p:nvGrpSpPr>
          <p:grpSpPr bwMode="auto">
            <a:xfrm flipH="1">
              <a:off x="4595724" y="3929961"/>
              <a:ext cx="527050" cy="457200"/>
              <a:chOff x="1155" y="1886"/>
              <a:chExt cx="580" cy="599"/>
            </a:xfrm>
          </p:grpSpPr>
          <p:sp>
            <p:nvSpPr>
              <p:cNvPr id="2142" name="AutoShape 94"/>
              <p:cNvSpPr>
                <a:spLocks noChangeArrowheads="1"/>
              </p:cNvSpPr>
              <p:nvPr/>
            </p:nvSpPr>
            <p:spPr bwMode="auto">
              <a:xfrm flipH="1">
                <a:off x="1238" y="1886"/>
                <a:ext cx="193" cy="20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3" name="AutoShape 95"/>
              <p:cNvSpPr>
                <a:spLocks noChangeArrowheads="1"/>
              </p:cNvSpPr>
              <p:nvPr/>
            </p:nvSpPr>
            <p:spPr bwMode="auto">
              <a:xfrm flipH="1">
                <a:off x="1320" y="2031"/>
                <a:ext cx="249" cy="204"/>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4" name="AutoShape 96"/>
              <p:cNvSpPr>
                <a:spLocks noChangeArrowheads="1"/>
              </p:cNvSpPr>
              <p:nvPr/>
            </p:nvSpPr>
            <p:spPr bwMode="auto">
              <a:xfrm flipH="1">
                <a:off x="1418" y="2275"/>
                <a:ext cx="317" cy="202"/>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5" name="AutoShape 97"/>
              <p:cNvSpPr>
                <a:spLocks noChangeArrowheads="1"/>
              </p:cNvSpPr>
              <p:nvPr/>
            </p:nvSpPr>
            <p:spPr bwMode="auto">
              <a:xfrm flipH="1">
                <a:off x="1155" y="1888"/>
                <a:ext cx="414" cy="597"/>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aphicFrame>
          <p:nvGraphicFramePr>
            <p:cNvPr id="2137" name="オブジェクト 391"/>
            <p:cNvGraphicFramePr>
              <a:graphicFrameLocks noChangeAspect="1"/>
            </p:cNvGraphicFramePr>
            <p:nvPr>
              <p:extLst>
                <p:ext uri="{D42A27DB-BD31-4B8C-83A1-F6EECF244321}">
                  <p14:modId xmlns:p14="http://schemas.microsoft.com/office/powerpoint/2010/main" val="469023026"/>
                </p:ext>
              </p:extLst>
            </p:nvPr>
          </p:nvGraphicFramePr>
          <p:xfrm>
            <a:off x="4622711" y="4155386"/>
            <a:ext cx="358775" cy="325438"/>
          </p:xfrm>
          <a:graphic>
            <a:graphicData uri="http://schemas.openxmlformats.org/presentationml/2006/ole">
              <mc:AlternateContent xmlns:mc="http://schemas.openxmlformats.org/markup-compatibility/2006">
                <mc:Choice xmlns:v="urn:schemas-microsoft-com:vml" Requires="v">
                  <p:oleObj spid="_x0000_s27211" name="Clip" r:id="rId8" imgW="3602875" imgH="3657600" progId="MS_ClipArt_Gallery.5">
                    <p:embed/>
                  </p:oleObj>
                </mc:Choice>
                <mc:Fallback>
                  <p:oleObj name="Clip" r:id="rId8" imgW="3602875" imgH="365760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711" y="4155386"/>
                          <a:ext cx="358775"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2" name="Text Box 1320"/>
            <p:cNvSpPr txBox="1">
              <a:spLocks noChangeArrowheads="1"/>
            </p:cNvSpPr>
            <p:nvPr/>
          </p:nvSpPr>
          <p:spPr bwMode="auto">
            <a:xfrm>
              <a:off x="1629728" y="3658989"/>
              <a:ext cx="711200"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latin typeface="HGP創英角ﾎﾟｯﾌﾟ体" pitchFamily="50" charset="-128"/>
                  <a:ea typeface="HGP創英角ﾎﾟｯﾌﾟ体" pitchFamily="50" charset="-128"/>
                </a:rPr>
                <a:t>ＣＫＤ</a:t>
              </a:r>
            </a:p>
          </p:txBody>
        </p:sp>
        <p:sp>
          <p:nvSpPr>
            <p:cNvPr id="902" name="Text Box 1320"/>
            <p:cNvSpPr txBox="1">
              <a:spLocks noChangeArrowheads="1"/>
            </p:cNvSpPr>
            <p:nvPr/>
          </p:nvSpPr>
          <p:spPr bwMode="auto">
            <a:xfrm>
              <a:off x="2576742" y="2636130"/>
              <a:ext cx="1209446"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smtClean="0">
                  <a:latin typeface="HGP創英角ﾎﾟｯﾌﾟ体" pitchFamily="50" charset="-128"/>
                  <a:ea typeface="HGP創英角ﾎﾟｯﾌﾟ体" pitchFamily="50" charset="-128"/>
                </a:rPr>
                <a:t>シャフト</a:t>
              </a:r>
              <a:endParaRPr lang="ja-JP" altLang="en-US" sz="1600" dirty="0">
                <a:latin typeface="HGP創英角ﾎﾟｯﾌﾟ体" pitchFamily="50" charset="-128"/>
                <a:ea typeface="HGP創英角ﾎﾟｯﾌﾟ体" pitchFamily="50" charset="-128"/>
              </a:endParaRPr>
            </a:p>
          </p:txBody>
        </p:sp>
        <p:grpSp>
          <p:nvGrpSpPr>
            <p:cNvPr id="830" name="グループ化 829"/>
            <p:cNvGrpSpPr/>
            <p:nvPr/>
          </p:nvGrpSpPr>
          <p:grpSpPr>
            <a:xfrm>
              <a:off x="6709257" y="2747045"/>
              <a:ext cx="536919" cy="539802"/>
              <a:chOff x="1906588" y="523875"/>
              <a:chExt cx="781050" cy="935038"/>
            </a:xfrm>
          </p:grpSpPr>
          <p:grpSp>
            <p:nvGrpSpPr>
              <p:cNvPr id="835" name="グループ化 13"/>
              <p:cNvGrpSpPr>
                <a:grpSpLocks/>
              </p:cNvGrpSpPr>
              <p:nvPr/>
            </p:nvGrpSpPr>
            <p:grpSpPr bwMode="auto">
              <a:xfrm>
                <a:off x="2420662" y="1352725"/>
                <a:ext cx="82183" cy="99384"/>
                <a:chOff x="1946009" y="2706908"/>
                <a:chExt cx="151686" cy="218036"/>
              </a:xfrm>
            </p:grpSpPr>
            <p:sp>
              <p:nvSpPr>
                <p:cNvPr id="908" name="円/楕円 90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09" name="円/楕円 90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837" name="グループ化 13"/>
              <p:cNvGrpSpPr>
                <a:grpSpLocks/>
              </p:cNvGrpSpPr>
              <p:nvPr/>
            </p:nvGrpSpPr>
            <p:grpSpPr bwMode="auto">
              <a:xfrm>
                <a:off x="1906909" y="1359529"/>
                <a:ext cx="82183" cy="99384"/>
                <a:chOff x="1946009" y="2706908"/>
                <a:chExt cx="151686" cy="218036"/>
              </a:xfrm>
            </p:grpSpPr>
            <p:sp>
              <p:nvSpPr>
                <p:cNvPr id="906" name="円/楕円 905"/>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07" name="円/楕円 906"/>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838" name="グループ化 13"/>
              <p:cNvGrpSpPr>
                <a:grpSpLocks/>
              </p:cNvGrpSpPr>
              <p:nvPr/>
            </p:nvGrpSpPr>
            <p:grpSpPr bwMode="auto">
              <a:xfrm>
                <a:off x="2605455" y="1147068"/>
                <a:ext cx="82183" cy="99384"/>
                <a:chOff x="1946009" y="2706908"/>
                <a:chExt cx="151686" cy="218036"/>
              </a:xfrm>
            </p:grpSpPr>
            <p:sp>
              <p:nvSpPr>
                <p:cNvPr id="904" name="円/楕円 903"/>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05" name="円/楕円 904"/>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859" name="直方体 858"/>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860" name="直方体 859"/>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861"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62"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75"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1"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2"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3"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903" name="正方形/長方形 902"/>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grpSp>
          <p:nvGrpSpPr>
            <p:cNvPr id="910" name="グループ化 909"/>
            <p:cNvGrpSpPr/>
            <p:nvPr/>
          </p:nvGrpSpPr>
          <p:grpSpPr>
            <a:xfrm>
              <a:off x="6372200" y="3284984"/>
              <a:ext cx="421508" cy="498708"/>
              <a:chOff x="3915088" y="2228692"/>
              <a:chExt cx="678399" cy="699878"/>
            </a:xfrm>
          </p:grpSpPr>
          <p:grpSp>
            <p:nvGrpSpPr>
              <p:cNvPr id="911" name="グループ化 13"/>
              <p:cNvGrpSpPr>
                <a:grpSpLocks/>
              </p:cNvGrpSpPr>
              <p:nvPr/>
            </p:nvGrpSpPr>
            <p:grpSpPr bwMode="auto">
              <a:xfrm>
                <a:off x="4511304" y="2673468"/>
                <a:ext cx="82183" cy="99384"/>
                <a:chOff x="1946009" y="2706908"/>
                <a:chExt cx="151686" cy="218036"/>
              </a:xfrm>
            </p:grpSpPr>
            <p:sp>
              <p:nvSpPr>
                <p:cNvPr id="933" name="円/楕円 932"/>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34" name="円/楕円 933"/>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912" name="グループ化 13"/>
              <p:cNvGrpSpPr>
                <a:grpSpLocks/>
              </p:cNvGrpSpPr>
              <p:nvPr/>
            </p:nvGrpSpPr>
            <p:grpSpPr bwMode="auto">
              <a:xfrm>
                <a:off x="3936884" y="2829186"/>
                <a:ext cx="82183" cy="99384"/>
                <a:chOff x="1946009" y="2706908"/>
                <a:chExt cx="151686" cy="218036"/>
              </a:xfrm>
            </p:grpSpPr>
            <p:sp>
              <p:nvSpPr>
                <p:cNvPr id="931" name="円/楕円 930"/>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32" name="円/楕円 931"/>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913" name="直方体 912"/>
              <p:cNvSpPr/>
              <p:nvPr/>
            </p:nvSpPr>
            <p:spPr bwMode="auto">
              <a:xfrm>
                <a:off x="4024003" y="2228692"/>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HGP創英角ﾎﾟｯﾌﾟ体" pitchFamily="50" charset="-128"/>
                </a:endParaRPr>
              </a:p>
            </p:txBody>
          </p:sp>
          <p:sp>
            <p:nvSpPr>
              <p:cNvPr id="914" name="直方体 913"/>
              <p:cNvSpPr/>
              <p:nvPr/>
            </p:nvSpPr>
            <p:spPr bwMode="auto">
              <a:xfrm>
                <a:off x="4264535" y="2228692"/>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HGP創英角ﾎﾟｯﾌﾟ体" pitchFamily="50" charset="-128"/>
                </a:endParaRPr>
              </a:p>
            </p:txBody>
          </p:sp>
          <p:sp>
            <p:nvSpPr>
              <p:cNvPr id="915" name="直方体 914"/>
              <p:cNvSpPr/>
              <p:nvPr/>
            </p:nvSpPr>
            <p:spPr bwMode="auto">
              <a:xfrm>
                <a:off x="3940878" y="2318663"/>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HGP創英角ﾎﾟｯﾌﾟ体" pitchFamily="50" charset="-128"/>
                </a:endParaRPr>
              </a:p>
            </p:txBody>
          </p:sp>
          <p:sp>
            <p:nvSpPr>
              <p:cNvPr id="916" name="直方体 915"/>
              <p:cNvSpPr/>
              <p:nvPr/>
            </p:nvSpPr>
            <p:spPr bwMode="auto">
              <a:xfrm>
                <a:off x="4181410" y="2318663"/>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HGP創英角ﾎﾟｯﾌﾟ体" pitchFamily="50" charset="-128"/>
                </a:endParaRPr>
              </a:p>
            </p:txBody>
          </p:sp>
          <p:grpSp>
            <p:nvGrpSpPr>
              <p:cNvPr id="917" name="グループ化 13"/>
              <p:cNvGrpSpPr>
                <a:grpSpLocks/>
              </p:cNvGrpSpPr>
              <p:nvPr/>
            </p:nvGrpSpPr>
            <p:grpSpPr bwMode="auto">
              <a:xfrm>
                <a:off x="4391341" y="2820740"/>
                <a:ext cx="82183" cy="99384"/>
                <a:chOff x="1946009" y="2706908"/>
                <a:chExt cx="151686" cy="218036"/>
              </a:xfrm>
            </p:grpSpPr>
            <p:sp>
              <p:nvSpPr>
                <p:cNvPr id="928" name="円/楕円 92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929" name="円/楕円 92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cxnSp>
            <p:nvCxnSpPr>
              <p:cNvPr id="918" name="直線コネクタ 917"/>
              <p:cNvCxnSpPr/>
              <p:nvPr/>
            </p:nvCxnSpPr>
            <p:spPr bwMode="auto">
              <a:xfrm>
                <a:off x="3923556" y="2858344"/>
                <a:ext cx="504056" cy="0"/>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9" name="直線コネクタ 918"/>
              <p:cNvCxnSpPr/>
              <p:nvPr/>
            </p:nvCxnSpPr>
            <p:spPr bwMode="auto">
              <a:xfrm>
                <a:off x="3915991" y="2445095"/>
                <a:ext cx="504056" cy="0"/>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0" name="直線コネクタ 919"/>
              <p:cNvCxnSpPr/>
              <p:nvPr/>
            </p:nvCxnSpPr>
            <p:spPr bwMode="auto">
              <a:xfrm flipV="1">
                <a:off x="3915088" y="2445095"/>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 name="直線コネクタ 920"/>
              <p:cNvCxnSpPr/>
              <p:nvPr/>
            </p:nvCxnSpPr>
            <p:spPr bwMode="auto">
              <a:xfrm flipV="1">
                <a:off x="4424160" y="2445095"/>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 name="直線コネクタ 921"/>
              <p:cNvCxnSpPr/>
              <p:nvPr/>
            </p:nvCxnSpPr>
            <p:spPr bwMode="auto">
              <a:xfrm flipV="1">
                <a:off x="4576667" y="2269301"/>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 name="直線コネクタ 922"/>
              <p:cNvCxnSpPr/>
              <p:nvPr/>
            </p:nvCxnSpPr>
            <p:spPr bwMode="auto">
              <a:xfrm flipV="1">
                <a:off x="4415351" y="2269301"/>
                <a:ext cx="161316" cy="206011"/>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 name="直線コネクタ 923"/>
              <p:cNvCxnSpPr/>
              <p:nvPr/>
            </p:nvCxnSpPr>
            <p:spPr bwMode="auto">
              <a:xfrm flipV="1">
                <a:off x="4424634" y="2637699"/>
                <a:ext cx="161316" cy="206011"/>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5" name="グループ化 395"/>
            <p:cNvGrpSpPr>
              <a:grpSpLocks/>
            </p:cNvGrpSpPr>
            <p:nvPr/>
          </p:nvGrpSpPr>
          <p:grpSpPr bwMode="auto">
            <a:xfrm>
              <a:off x="6157565" y="3645024"/>
              <a:ext cx="574675" cy="601663"/>
              <a:chOff x="755649" y="877707"/>
              <a:chExt cx="1827425" cy="1999893"/>
            </a:xfrm>
          </p:grpSpPr>
          <p:grpSp>
            <p:nvGrpSpPr>
              <p:cNvPr id="2499" name="グループ化 396"/>
              <p:cNvGrpSpPr>
                <a:grpSpLocks/>
              </p:cNvGrpSpPr>
              <p:nvPr/>
            </p:nvGrpSpPr>
            <p:grpSpPr bwMode="auto">
              <a:xfrm>
                <a:off x="967588" y="2659564"/>
                <a:ext cx="151686" cy="218036"/>
                <a:chOff x="1946009" y="2706908"/>
                <a:chExt cx="151686" cy="218036"/>
              </a:xfrm>
            </p:grpSpPr>
            <p:sp>
              <p:nvSpPr>
                <p:cNvPr id="457" name="円/楕円 456"/>
                <p:cNvSpPr/>
                <p:nvPr/>
              </p:nvSpPr>
              <p:spPr bwMode="auto">
                <a:xfrm flipH="1">
                  <a:off x="1946092"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458" name="円/楕円 457"/>
                <p:cNvSpPr/>
                <p:nvPr/>
              </p:nvSpPr>
              <p:spPr bwMode="auto">
                <a:xfrm flipH="1">
                  <a:off x="1976381"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500" name="グループ化 397"/>
              <p:cNvGrpSpPr>
                <a:grpSpLocks/>
              </p:cNvGrpSpPr>
              <p:nvPr/>
            </p:nvGrpSpPr>
            <p:grpSpPr bwMode="auto">
              <a:xfrm>
                <a:off x="1919540" y="2657625"/>
                <a:ext cx="151686" cy="218036"/>
                <a:chOff x="1946009" y="2706908"/>
                <a:chExt cx="151686" cy="218036"/>
              </a:xfrm>
            </p:grpSpPr>
            <p:sp>
              <p:nvSpPr>
                <p:cNvPr id="455" name="円/楕円 454"/>
                <p:cNvSpPr/>
                <p:nvPr/>
              </p:nvSpPr>
              <p:spPr bwMode="auto">
                <a:xfrm flipH="1">
                  <a:off x="1948238" y="270525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456" name="円/楕円 455"/>
                <p:cNvSpPr/>
                <p:nvPr/>
              </p:nvSpPr>
              <p:spPr bwMode="auto">
                <a:xfrm flipH="1">
                  <a:off x="1978527" y="270525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grpSp>
            <p:nvGrpSpPr>
              <p:cNvPr id="2501" name="グループ化 398"/>
              <p:cNvGrpSpPr>
                <a:grpSpLocks/>
              </p:cNvGrpSpPr>
              <p:nvPr/>
            </p:nvGrpSpPr>
            <p:grpSpPr bwMode="auto">
              <a:xfrm>
                <a:off x="2431388" y="2135214"/>
                <a:ext cx="151686" cy="218036"/>
                <a:chOff x="1946009" y="2706908"/>
                <a:chExt cx="151686" cy="218036"/>
              </a:xfrm>
            </p:grpSpPr>
            <p:sp>
              <p:nvSpPr>
                <p:cNvPr id="453" name="円/楕円 452"/>
                <p:cNvSpPr/>
                <p:nvPr/>
              </p:nvSpPr>
              <p:spPr bwMode="auto">
                <a:xfrm flipH="1">
                  <a:off x="1946251" y="270526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sp>
              <p:nvSpPr>
                <p:cNvPr id="454" name="円/楕円 453"/>
                <p:cNvSpPr/>
                <p:nvPr/>
              </p:nvSpPr>
              <p:spPr bwMode="auto">
                <a:xfrm flipH="1">
                  <a:off x="1976540" y="270526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dirty="0"/>
                </a:p>
              </p:txBody>
            </p:sp>
          </p:grpSp>
          <p:cxnSp>
            <p:nvCxnSpPr>
              <p:cNvPr id="2502" name="直線コネクタ 399"/>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3"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4" name="直線コネクタ 401"/>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5" name="直線コネクタ 402"/>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6" name="直線コネクタ 403"/>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7" name="直線コネクタ 404"/>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 name="直線コネクタ 405"/>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510"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1"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12" name="グループ化 409"/>
              <p:cNvGrpSpPr>
                <a:grpSpLocks/>
              </p:cNvGrpSpPr>
              <p:nvPr/>
            </p:nvGrpSpPr>
            <p:grpSpPr bwMode="auto">
              <a:xfrm>
                <a:off x="1009896" y="1874838"/>
                <a:ext cx="1084262" cy="835029"/>
                <a:chOff x="2840038" y="1874838"/>
                <a:chExt cx="1084262" cy="835029"/>
              </a:xfrm>
            </p:grpSpPr>
            <p:cxnSp>
              <p:nvCxnSpPr>
                <p:cNvPr id="438" name="直線コネクタ 437"/>
                <p:cNvCxnSpPr/>
                <p:nvPr/>
              </p:nvCxnSpPr>
              <p:spPr bwMode="auto">
                <a:xfrm flipV="1">
                  <a:off x="2843247" y="2497676"/>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9" name="正方形/長方形 438"/>
                <p:cNvSpPr/>
                <p:nvPr/>
              </p:nvSpPr>
              <p:spPr bwMode="auto">
                <a:xfrm>
                  <a:off x="2843247" y="2080810"/>
                  <a:ext cx="858182" cy="627937"/>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40" name="直線コネクタ 439"/>
                <p:cNvCxnSpPr>
                  <a:stCxn id="439" idx="1"/>
                  <a:endCxn id="439" idx="3"/>
                </p:cNvCxnSpPr>
                <p:nvPr/>
              </p:nvCxnSpPr>
              <p:spPr bwMode="auto">
                <a:xfrm>
                  <a:off x="2843247" y="239214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直線コネクタ 440"/>
                <p:cNvCxnSpPr/>
                <p:nvPr/>
              </p:nvCxnSpPr>
              <p:spPr bwMode="auto">
                <a:xfrm>
                  <a:off x="2843247" y="222855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 name="直線コネクタ 441"/>
                <p:cNvCxnSpPr/>
                <p:nvPr/>
              </p:nvCxnSpPr>
              <p:spPr bwMode="auto">
                <a:xfrm>
                  <a:off x="2838197" y="255571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直線コネクタ 442"/>
                <p:cNvCxnSpPr/>
                <p:nvPr/>
              </p:nvCxnSpPr>
              <p:spPr bwMode="auto">
                <a:xfrm flipV="1">
                  <a:off x="2838197" y="187501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直線コネクタ 443"/>
                <p:cNvCxnSpPr/>
                <p:nvPr/>
              </p:nvCxnSpPr>
              <p:spPr bwMode="auto">
                <a:xfrm flipV="1">
                  <a:off x="3696379" y="1875017"/>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 name="直線コネクタ 444"/>
                <p:cNvCxnSpPr/>
                <p:nvPr/>
              </p:nvCxnSpPr>
              <p:spPr bwMode="auto">
                <a:xfrm flipV="1">
                  <a:off x="3701429" y="2497676"/>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 name="直線コネクタ 445"/>
                <p:cNvCxnSpPr/>
                <p:nvPr/>
              </p:nvCxnSpPr>
              <p:spPr bwMode="auto">
                <a:xfrm>
                  <a:off x="3060315" y="1875017"/>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直線コネクタ 446"/>
                <p:cNvCxnSpPr/>
                <p:nvPr/>
              </p:nvCxnSpPr>
              <p:spPr bwMode="auto">
                <a:xfrm>
                  <a:off x="3918497" y="1875017"/>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 name="平行四辺形 447"/>
                <p:cNvSpPr/>
                <p:nvPr/>
              </p:nvSpPr>
              <p:spPr bwMode="auto">
                <a:xfrm>
                  <a:off x="2843247" y="1875017"/>
                  <a:ext cx="1070204" cy="205792"/>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449" name="平行四辺形 448"/>
                <p:cNvSpPr/>
                <p:nvPr/>
              </p:nvSpPr>
              <p:spPr bwMode="auto">
                <a:xfrm rot="5400000" flipV="1">
                  <a:off x="3393096" y="2183350"/>
                  <a:ext cx="833729" cy="217068"/>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50" name="直線コネクタ 449"/>
                <p:cNvCxnSpPr/>
                <p:nvPr/>
              </p:nvCxnSpPr>
              <p:spPr bwMode="auto">
                <a:xfrm flipV="1">
                  <a:off x="3706475" y="2022767"/>
                  <a:ext cx="217071" cy="205792"/>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1" name="直線コネクタ 450"/>
                <p:cNvCxnSpPr/>
                <p:nvPr/>
              </p:nvCxnSpPr>
              <p:spPr bwMode="auto">
                <a:xfrm flipV="1">
                  <a:off x="3706475" y="2181070"/>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線コネクタ 451"/>
                <p:cNvCxnSpPr/>
                <p:nvPr/>
              </p:nvCxnSpPr>
              <p:spPr bwMode="auto">
                <a:xfrm flipV="1">
                  <a:off x="3706475" y="2344648"/>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13"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514"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5"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6"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7"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8"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0"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1"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22" name="グループ化 419"/>
              <p:cNvGrpSpPr>
                <a:grpSpLocks/>
              </p:cNvGrpSpPr>
              <p:nvPr/>
            </p:nvGrpSpPr>
            <p:grpSpPr bwMode="auto">
              <a:xfrm>
                <a:off x="1356040" y="877707"/>
                <a:ext cx="1084262" cy="835029"/>
                <a:chOff x="2840038" y="1874838"/>
                <a:chExt cx="1084262" cy="835029"/>
              </a:xfrm>
            </p:grpSpPr>
            <p:cxnSp>
              <p:nvCxnSpPr>
                <p:cNvPr id="423" name="直線コネクタ 422"/>
                <p:cNvCxnSpPr/>
                <p:nvPr/>
              </p:nvCxnSpPr>
              <p:spPr bwMode="auto">
                <a:xfrm flipV="1">
                  <a:off x="2845425"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4" name="正方形/長方形 423"/>
                <p:cNvSpPr/>
                <p:nvPr/>
              </p:nvSpPr>
              <p:spPr bwMode="auto">
                <a:xfrm>
                  <a:off x="2845425" y="2080634"/>
                  <a:ext cx="858182" cy="62793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25" name="直線コネクタ 424"/>
                <p:cNvCxnSpPr>
                  <a:stCxn id="424" idx="1"/>
                  <a:endCxn id="424" idx="3"/>
                </p:cNvCxnSpPr>
                <p:nvPr/>
              </p:nvCxnSpPr>
              <p:spPr bwMode="auto">
                <a:xfrm>
                  <a:off x="2845425" y="239196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直線コネクタ 425"/>
                <p:cNvCxnSpPr/>
                <p:nvPr/>
              </p:nvCxnSpPr>
              <p:spPr bwMode="auto">
                <a:xfrm>
                  <a:off x="2845425" y="2228383"/>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 name="直線コネクタ 426"/>
                <p:cNvCxnSpPr/>
                <p:nvPr/>
              </p:nvCxnSpPr>
              <p:spPr bwMode="auto">
                <a:xfrm>
                  <a:off x="2840378" y="2555543"/>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直線コネクタ 427"/>
                <p:cNvCxnSpPr/>
                <p:nvPr/>
              </p:nvCxnSpPr>
              <p:spPr bwMode="auto">
                <a:xfrm flipV="1">
                  <a:off x="2840378" y="1874838"/>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直線コネクタ 428"/>
                <p:cNvCxnSpPr/>
                <p:nvPr/>
              </p:nvCxnSpPr>
              <p:spPr bwMode="auto">
                <a:xfrm flipV="1">
                  <a:off x="3698560" y="1874838"/>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 name="直線コネクタ 429"/>
                <p:cNvCxnSpPr/>
                <p:nvPr/>
              </p:nvCxnSpPr>
              <p:spPr bwMode="auto">
                <a:xfrm flipV="1">
                  <a:off x="3703607"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 name="直線コネクタ 430"/>
                <p:cNvCxnSpPr/>
                <p:nvPr/>
              </p:nvCxnSpPr>
              <p:spPr bwMode="auto">
                <a:xfrm>
                  <a:off x="3062496" y="1874838"/>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直線コネクタ 431"/>
                <p:cNvCxnSpPr/>
                <p:nvPr/>
              </p:nvCxnSpPr>
              <p:spPr bwMode="auto">
                <a:xfrm>
                  <a:off x="3920678" y="1874838"/>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3" name="平行四辺形 432"/>
                <p:cNvSpPr/>
                <p:nvPr/>
              </p:nvSpPr>
              <p:spPr bwMode="auto">
                <a:xfrm>
                  <a:off x="2845425" y="1874838"/>
                  <a:ext cx="1070204" cy="205796"/>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wrap="none" anchor="ctr">
                  <a:spAutoFit/>
                </a:bodyPr>
                <a:lstStyle/>
                <a:p>
                  <a:pPr>
                    <a:defRPr/>
                  </a:pPr>
                  <a:endParaRPr lang="ja-JP" altLang="en-US" sz="1600" dirty="0"/>
                </a:p>
              </p:txBody>
            </p:sp>
            <p:sp>
              <p:nvSpPr>
                <p:cNvPr id="434" name="平行四辺形 433"/>
                <p:cNvSpPr/>
                <p:nvPr/>
              </p:nvSpPr>
              <p:spPr bwMode="auto">
                <a:xfrm rot="5400000" flipV="1">
                  <a:off x="3395278" y="2183167"/>
                  <a:ext cx="833729" cy="217071"/>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p:spPr>
              <p:txBody>
                <a:bodyPr anchor="ctr">
                  <a:spAutoFit/>
                </a:bodyPr>
                <a:lstStyle/>
                <a:p>
                  <a:pPr>
                    <a:defRPr/>
                  </a:pPr>
                  <a:endParaRPr lang="ja-JP" altLang="en-US" sz="1600" dirty="0"/>
                </a:p>
              </p:txBody>
            </p:sp>
            <p:cxnSp>
              <p:nvCxnSpPr>
                <p:cNvPr id="435" name="直線コネクタ 434"/>
                <p:cNvCxnSpPr/>
                <p:nvPr/>
              </p:nvCxnSpPr>
              <p:spPr bwMode="auto">
                <a:xfrm flipV="1">
                  <a:off x="3708657" y="2022588"/>
                  <a:ext cx="217068" cy="20579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6" name="直線コネクタ 435"/>
                <p:cNvCxnSpPr/>
                <p:nvPr/>
              </p:nvCxnSpPr>
              <p:spPr bwMode="auto">
                <a:xfrm flipV="1">
                  <a:off x="3708657" y="2180891"/>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直線コネクタ 436"/>
                <p:cNvCxnSpPr/>
                <p:nvPr/>
              </p:nvCxnSpPr>
              <p:spPr bwMode="auto">
                <a:xfrm flipV="1">
                  <a:off x="3708657" y="2344472"/>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523" name="直線コネクタ 420"/>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4" name="直線コネクタ 421"/>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5" name="グループ化 934"/>
            <p:cNvGrpSpPr/>
            <p:nvPr/>
          </p:nvGrpSpPr>
          <p:grpSpPr>
            <a:xfrm>
              <a:off x="4716016" y="3474792"/>
              <a:ext cx="686037" cy="644169"/>
              <a:chOff x="611188" y="492125"/>
              <a:chExt cx="879475" cy="1052513"/>
            </a:xfrm>
          </p:grpSpPr>
          <p:grpSp>
            <p:nvGrpSpPr>
              <p:cNvPr id="936" name="グループ化 13"/>
              <p:cNvGrpSpPr>
                <a:grpSpLocks/>
              </p:cNvGrpSpPr>
              <p:nvPr/>
            </p:nvGrpSpPr>
            <p:grpSpPr bwMode="auto">
              <a:xfrm>
                <a:off x="1259535" y="1272359"/>
                <a:ext cx="92114" cy="109481"/>
                <a:chOff x="1946009" y="2706908"/>
                <a:chExt cx="151686" cy="218036"/>
              </a:xfrm>
            </p:grpSpPr>
            <p:sp>
              <p:nvSpPr>
                <p:cNvPr id="1037" name="円/楕円 1036"/>
                <p:cNvSpPr/>
                <p:nvPr/>
              </p:nvSpPr>
              <p:spPr bwMode="auto">
                <a:xfrm flipH="1">
                  <a:off x="1944944" y="2708533"/>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38" name="円/楕円 1037"/>
                <p:cNvSpPr/>
                <p:nvPr/>
              </p:nvSpPr>
              <p:spPr bwMode="auto">
                <a:xfrm flipH="1">
                  <a:off x="1976314" y="2705373"/>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937" name="グループ化 13"/>
              <p:cNvGrpSpPr>
                <a:grpSpLocks/>
              </p:cNvGrpSpPr>
              <p:nvPr/>
            </p:nvGrpSpPr>
            <p:grpSpPr bwMode="auto">
              <a:xfrm>
                <a:off x="1383735" y="1111012"/>
                <a:ext cx="92114" cy="109481"/>
                <a:chOff x="1946009" y="2706908"/>
                <a:chExt cx="151686" cy="218036"/>
              </a:xfrm>
            </p:grpSpPr>
            <p:sp>
              <p:nvSpPr>
                <p:cNvPr id="1035" name="円/楕円 1034"/>
                <p:cNvSpPr/>
                <p:nvPr/>
              </p:nvSpPr>
              <p:spPr bwMode="auto">
                <a:xfrm flipH="1">
                  <a:off x="1946939" y="2710545"/>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36" name="円/楕円 1035"/>
                <p:cNvSpPr/>
                <p:nvPr/>
              </p:nvSpPr>
              <p:spPr bwMode="auto">
                <a:xfrm flipH="1">
                  <a:off x="1978309" y="270738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938" name="グループ化 13"/>
              <p:cNvGrpSpPr>
                <a:grpSpLocks/>
              </p:cNvGrpSpPr>
              <p:nvPr/>
            </p:nvGrpSpPr>
            <p:grpSpPr bwMode="auto">
              <a:xfrm>
                <a:off x="960709" y="1103615"/>
                <a:ext cx="92114" cy="109481"/>
                <a:chOff x="1946009" y="2706908"/>
                <a:chExt cx="151686" cy="218036"/>
              </a:xfrm>
            </p:grpSpPr>
            <p:sp>
              <p:nvSpPr>
                <p:cNvPr id="1023" name="円/楕円 1022"/>
                <p:cNvSpPr/>
                <p:nvPr/>
              </p:nvSpPr>
              <p:spPr bwMode="auto">
                <a:xfrm flipH="1">
                  <a:off x="1945563" y="270946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34" name="円/楕円 1033"/>
                <p:cNvSpPr/>
                <p:nvPr/>
              </p:nvSpPr>
              <p:spPr bwMode="auto">
                <a:xfrm flipH="1">
                  <a:off x="1976933" y="270630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939" name="グループ化 13"/>
              <p:cNvGrpSpPr>
                <a:grpSpLocks/>
              </p:cNvGrpSpPr>
              <p:nvPr/>
            </p:nvGrpSpPr>
            <p:grpSpPr bwMode="auto">
              <a:xfrm>
                <a:off x="808121" y="1256540"/>
                <a:ext cx="92114" cy="109481"/>
                <a:chOff x="1946009" y="2706908"/>
                <a:chExt cx="151686" cy="218036"/>
              </a:xfrm>
            </p:grpSpPr>
            <p:sp>
              <p:nvSpPr>
                <p:cNvPr id="1020" name="円/楕円 1019"/>
                <p:cNvSpPr/>
                <p:nvPr/>
              </p:nvSpPr>
              <p:spPr bwMode="auto">
                <a:xfrm flipH="1">
                  <a:off x="1945872" y="270842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21" name="円/楕円 1020"/>
                <p:cNvSpPr/>
                <p:nvPr/>
              </p:nvSpPr>
              <p:spPr bwMode="auto">
                <a:xfrm flipH="1">
                  <a:off x="1977242" y="270842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940" name="グループ化 13"/>
              <p:cNvGrpSpPr>
                <a:grpSpLocks/>
              </p:cNvGrpSpPr>
              <p:nvPr/>
            </p:nvGrpSpPr>
            <p:grpSpPr bwMode="auto">
              <a:xfrm>
                <a:off x="611189" y="1435157"/>
                <a:ext cx="92114" cy="109481"/>
                <a:chOff x="1946009" y="2706908"/>
                <a:chExt cx="151686" cy="218036"/>
              </a:xfrm>
            </p:grpSpPr>
            <p:sp>
              <p:nvSpPr>
                <p:cNvPr id="1018" name="円/楕円 1017"/>
                <p:cNvSpPr/>
                <p:nvPr/>
              </p:nvSpPr>
              <p:spPr bwMode="auto">
                <a:xfrm flipH="1">
                  <a:off x="1946007" y="270995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19" name="円/楕円 1018"/>
                <p:cNvSpPr/>
                <p:nvPr/>
              </p:nvSpPr>
              <p:spPr bwMode="auto">
                <a:xfrm flipH="1">
                  <a:off x="1977377" y="270679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941" name="直方体 940"/>
              <p:cNvSpPr/>
              <p:nvPr/>
            </p:nvSpPr>
            <p:spPr bwMode="auto">
              <a:xfrm>
                <a:off x="611188" y="866775"/>
                <a:ext cx="876300" cy="473075"/>
              </a:xfrm>
              <a:prstGeom prst="cube">
                <a:avLst>
                  <a:gd name="adj" fmla="val 736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nvGrpSpPr>
              <p:cNvPr id="942" name="グループ化 13"/>
              <p:cNvGrpSpPr>
                <a:grpSpLocks/>
              </p:cNvGrpSpPr>
              <p:nvPr/>
            </p:nvGrpSpPr>
            <p:grpSpPr bwMode="auto">
              <a:xfrm>
                <a:off x="1098988" y="1434359"/>
                <a:ext cx="92114" cy="109481"/>
                <a:chOff x="1946009" y="2706908"/>
                <a:chExt cx="151686" cy="218036"/>
              </a:xfrm>
            </p:grpSpPr>
            <p:sp>
              <p:nvSpPr>
                <p:cNvPr id="1016" name="円/楕円 1015"/>
                <p:cNvSpPr/>
                <p:nvPr/>
              </p:nvSpPr>
              <p:spPr bwMode="auto">
                <a:xfrm flipH="1">
                  <a:off x="1945288" y="270838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17" name="円/楕円 1016"/>
                <p:cNvSpPr/>
                <p:nvPr/>
              </p:nvSpPr>
              <p:spPr bwMode="auto">
                <a:xfrm flipH="1">
                  <a:off x="1976658" y="270838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943" name="直方体 942"/>
              <p:cNvSpPr/>
              <p:nvPr/>
            </p:nvSpPr>
            <p:spPr bwMode="auto">
              <a:xfrm>
                <a:off x="611188" y="965200"/>
                <a:ext cx="879475" cy="460375"/>
              </a:xfrm>
              <a:prstGeom prst="cube">
                <a:avLst>
                  <a:gd name="adj" fmla="val 74799"/>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944" name="平行四辺形 943"/>
              <p:cNvSpPr/>
              <p:nvPr/>
            </p:nvSpPr>
            <p:spPr bwMode="auto">
              <a:xfrm>
                <a:off x="611188" y="1085850"/>
                <a:ext cx="871537" cy="339725"/>
              </a:xfrm>
              <a:prstGeom prst="parallelogram">
                <a:avLst>
                  <a:gd name="adj" fmla="val 101599"/>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945" name="直方体 27"/>
              <p:cNvSpPr>
                <a:spLocks noChangeArrowheads="1"/>
              </p:cNvSpPr>
              <p:nvPr/>
            </p:nvSpPr>
            <p:spPr bwMode="auto">
              <a:xfrm>
                <a:off x="661842" y="857774"/>
                <a:ext cx="816909" cy="408773"/>
              </a:xfrm>
              <a:prstGeom prst="cube">
                <a:avLst>
                  <a:gd name="adj" fmla="val 76704"/>
                </a:avLst>
              </a:prstGeom>
              <a:solidFill>
                <a:schemeClr val="accent1"/>
              </a:solidFill>
              <a:ln w="28575" algn="ctr">
                <a:solidFill>
                  <a:schemeClr val="accent1"/>
                </a:solidFill>
                <a:round/>
                <a:headEnd/>
                <a:tailEnd/>
              </a:ln>
            </p:spPr>
            <p:txBody>
              <a:bodyPr anchor="ctr">
                <a:spAutoFit/>
              </a:bodyPr>
              <a:lstStyle/>
              <a:p>
                <a:endParaRPr lang="ja-JP" altLang="en-US" sz="1600"/>
              </a:p>
            </p:txBody>
          </p:sp>
          <p:cxnSp>
            <p:nvCxnSpPr>
              <p:cNvPr id="946" name="直線コネクタ 945"/>
              <p:cNvCxnSpPr/>
              <p:nvPr/>
            </p:nvCxnSpPr>
            <p:spPr bwMode="auto">
              <a:xfrm>
                <a:off x="1147763" y="1168400"/>
                <a:ext cx="0" cy="193675"/>
              </a:xfrm>
              <a:prstGeom prst="line">
                <a:avLst/>
              </a:prstGeom>
              <a:noFill/>
              <a:ln w="28575" cap="rnd"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7" name="直方体 31"/>
              <p:cNvSpPr>
                <a:spLocks noChangeArrowheads="1"/>
              </p:cNvSpPr>
              <p:nvPr/>
            </p:nvSpPr>
            <p:spPr bwMode="auto">
              <a:xfrm>
                <a:off x="880100" y="81890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48" name="直方体 55"/>
              <p:cNvSpPr>
                <a:spLocks noChangeArrowheads="1"/>
              </p:cNvSpPr>
              <p:nvPr/>
            </p:nvSpPr>
            <p:spPr bwMode="auto">
              <a:xfrm>
                <a:off x="880100" y="75477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49" name="直方体 56"/>
              <p:cNvSpPr>
                <a:spLocks noChangeArrowheads="1"/>
              </p:cNvSpPr>
              <p:nvPr/>
            </p:nvSpPr>
            <p:spPr bwMode="auto">
              <a:xfrm>
                <a:off x="880103" y="68792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0" name="直方体 57"/>
              <p:cNvSpPr>
                <a:spLocks noChangeArrowheads="1"/>
              </p:cNvSpPr>
              <p:nvPr/>
            </p:nvSpPr>
            <p:spPr bwMode="auto">
              <a:xfrm>
                <a:off x="880103" y="62095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1" name="直方体 58"/>
              <p:cNvSpPr>
                <a:spLocks noChangeArrowheads="1"/>
              </p:cNvSpPr>
              <p:nvPr/>
            </p:nvSpPr>
            <p:spPr bwMode="auto">
              <a:xfrm>
                <a:off x="880103" y="55677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2" name="直方体 59"/>
              <p:cNvSpPr>
                <a:spLocks noChangeArrowheads="1"/>
              </p:cNvSpPr>
              <p:nvPr/>
            </p:nvSpPr>
            <p:spPr bwMode="auto">
              <a:xfrm>
                <a:off x="880100" y="49212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3" name="直方体 60"/>
              <p:cNvSpPr>
                <a:spLocks noChangeArrowheads="1"/>
              </p:cNvSpPr>
              <p:nvPr/>
            </p:nvSpPr>
            <p:spPr bwMode="auto">
              <a:xfrm>
                <a:off x="821492" y="87814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4" name="直方体 61"/>
              <p:cNvSpPr>
                <a:spLocks noChangeArrowheads="1"/>
              </p:cNvSpPr>
              <p:nvPr/>
            </p:nvSpPr>
            <p:spPr bwMode="auto">
              <a:xfrm>
                <a:off x="821492" y="8140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5" name="直方体 62"/>
              <p:cNvSpPr>
                <a:spLocks noChangeArrowheads="1"/>
              </p:cNvSpPr>
              <p:nvPr/>
            </p:nvSpPr>
            <p:spPr bwMode="auto">
              <a:xfrm>
                <a:off x="821495" y="74715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6" name="直方体 63"/>
              <p:cNvSpPr>
                <a:spLocks noChangeArrowheads="1"/>
              </p:cNvSpPr>
              <p:nvPr/>
            </p:nvSpPr>
            <p:spPr bwMode="auto">
              <a:xfrm>
                <a:off x="821495" y="68019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7" name="直方体 64"/>
              <p:cNvSpPr>
                <a:spLocks noChangeArrowheads="1"/>
              </p:cNvSpPr>
              <p:nvPr/>
            </p:nvSpPr>
            <p:spPr bwMode="auto">
              <a:xfrm>
                <a:off x="821495" y="61601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8" name="直方体 65"/>
              <p:cNvSpPr>
                <a:spLocks noChangeArrowheads="1"/>
              </p:cNvSpPr>
              <p:nvPr/>
            </p:nvSpPr>
            <p:spPr bwMode="auto">
              <a:xfrm>
                <a:off x="821492" y="55136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9" name="直方体 66"/>
              <p:cNvSpPr>
                <a:spLocks noChangeArrowheads="1"/>
              </p:cNvSpPr>
              <p:nvPr/>
            </p:nvSpPr>
            <p:spPr bwMode="auto">
              <a:xfrm>
                <a:off x="758986" y="93909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0" name="直方体 67"/>
              <p:cNvSpPr>
                <a:spLocks noChangeArrowheads="1"/>
              </p:cNvSpPr>
              <p:nvPr/>
            </p:nvSpPr>
            <p:spPr bwMode="auto">
              <a:xfrm>
                <a:off x="758986" y="87496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1" name="直方体 68"/>
              <p:cNvSpPr>
                <a:spLocks noChangeArrowheads="1"/>
              </p:cNvSpPr>
              <p:nvPr/>
            </p:nvSpPr>
            <p:spPr bwMode="auto">
              <a:xfrm>
                <a:off x="758989" y="8081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2" name="直方体 69"/>
              <p:cNvSpPr>
                <a:spLocks noChangeArrowheads="1"/>
              </p:cNvSpPr>
              <p:nvPr/>
            </p:nvSpPr>
            <p:spPr bwMode="auto">
              <a:xfrm>
                <a:off x="758989" y="74114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3" name="直方体 70"/>
              <p:cNvSpPr>
                <a:spLocks noChangeArrowheads="1"/>
              </p:cNvSpPr>
              <p:nvPr/>
            </p:nvSpPr>
            <p:spPr bwMode="auto">
              <a:xfrm>
                <a:off x="758989" y="67696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4" name="直方体 71"/>
              <p:cNvSpPr>
                <a:spLocks noChangeArrowheads="1"/>
              </p:cNvSpPr>
              <p:nvPr/>
            </p:nvSpPr>
            <p:spPr bwMode="auto">
              <a:xfrm>
                <a:off x="758986" y="61231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5" name="直方体 72"/>
              <p:cNvSpPr>
                <a:spLocks noChangeArrowheads="1"/>
              </p:cNvSpPr>
              <p:nvPr/>
            </p:nvSpPr>
            <p:spPr bwMode="auto">
              <a:xfrm>
                <a:off x="695715" y="100606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6" name="直方体 73"/>
              <p:cNvSpPr>
                <a:spLocks noChangeArrowheads="1"/>
              </p:cNvSpPr>
              <p:nvPr/>
            </p:nvSpPr>
            <p:spPr bwMode="auto">
              <a:xfrm>
                <a:off x="695715" y="94192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7" name="直方体 74"/>
              <p:cNvSpPr>
                <a:spLocks noChangeArrowheads="1"/>
              </p:cNvSpPr>
              <p:nvPr/>
            </p:nvSpPr>
            <p:spPr bwMode="auto">
              <a:xfrm>
                <a:off x="695718" y="87507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8" name="直方体 75"/>
              <p:cNvSpPr>
                <a:spLocks noChangeArrowheads="1"/>
              </p:cNvSpPr>
              <p:nvPr/>
            </p:nvSpPr>
            <p:spPr bwMode="auto">
              <a:xfrm>
                <a:off x="695718" y="8081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9" name="直方体 76"/>
              <p:cNvSpPr>
                <a:spLocks noChangeArrowheads="1"/>
              </p:cNvSpPr>
              <p:nvPr/>
            </p:nvSpPr>
            <p:spPr bwMode="auto">
              <a:xfrm>
                <a:off x="695718" y="74393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0" name="直方体 77"/>
              <p:cNvSpPr>
                <a:spLocks noChangeArrowheads="1"/>
              </p:cNvSpPr>
              <p:nvPr/>
            </p:nvSpPr>
            <p:spPr bwMode="auto">
              <a:xfrm>
                <a:off x="695715" y="679281"/>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1" name="直方体 37"/>
              <p:cNvSpPr>
                <a:spLocks noChangeArrowheads="1"/>
              </p:cNvSpPr>
              <p:nvPr/>
            </p:nvSpPr>
            <p:spPr bwMode="auto">
              <a:xfrm>
                <a:off x="1021984" y="836398"/>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2" name="直方体 38"/>
              <p:cNvSpPr>
                <a:spLocks noChangeArrowheads="1"/>
              </p:cNvSpPr>
              <p:nvPr/>
            </p:nvSpPr>
            <p:spPr bwMode="auto">
              <a:xfrm>
                <a:off x="1021985" y="76942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3" name="直方体 39"/>
              <p:cNvSpPr>
                <a:spLocks noChangeArrowheads="1"/>
              </p:cNvSpPr>
              <p:nvPr/>
            </p:nvSpPr>
            <p:spPr bwMode="auto">
              <a:xfrm>
                <a:off x="1021983" y="70282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4" name="直方体 40"/>
              <p:cNvSpPr>
                <a:spLocks noChangeArrowheads="1"/>
              </p:cNvSpPr>
              <p:nvPr/>
            </p:nvSpPr>
            <p:spPr bwMode="auto">
              <a:xfrm>
                <a:off x="1021982" y="636797"/>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5" name="直方体 41"/>
              <p:cNvSpPr>
                <a:spLocks noChangeArrowheads="1"/>
              </p:cNvSpPr>
              <p:nvPr/>
            </p:nvSpPr>
            <p:spPr bwMode="auto">
              <a:xfrm>
                <a:off x="1021982" y="56958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6" name="直方体 42"/>
              <p:cNvSpPr>
                <a:spLocks noChangeArrowheads="1"/>
              </p:cNvSpPr>
              <p:nvPr/>
            </p:nvSpPr>
            <p:spPr bwMode="auto">
              <a:xfrm>
                <a:off x="1021985" y="50298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7" name="直方体 78"/>
              <p:cNvSpPr>
                <a:spLocks noChangeArrowheads="1"/>
              </p:cNvSpPr>
              <p:nvPr/>
            </p:nvSpPr>
            <p:spPr bwMode="auto">
              <a:xfrm>
                <a:off x="941657" y="91028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8" name="直方体 79"/>
              <p:cNvSpPr>
                <a:spLocks noChangeArrowheads="1"/>
              </p:cNvSpPr>
              <p:nvPr/>
            </p:nvSpPr>
            <p:spPr bwMode="auto">
              <a:xfrm>
                <a:off x="941658" y="843311"/>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9" name="直方体 80"/>
              <p:cNvSpPr>
                <a:spLocks noChangeArrowheads="1"/>
              </p:cNvSpPr>
              <p:nvPr/>
            </p:nvSpPr>
            <p:spPr bwMode="auto">
              <a:xfrm>
                <a:off x="941656" y="776709"/>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0" name="直方体 81"/>
              <p:cNvSpPr>
                <a:spLocks noChangeArrowheads="1"/>
              </p:cNvSpPr>
              <p:nvPr/>
            </p:nvSpPr>
            <p:spPr bwMode="auto">
              <a:xfrm>
                <a:off x="941655" y="71068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1" name="直方体 82"/>
              <p:cNvSpPr>
                <a:spLocks noChangeArrowheads="1"/>
              </p:cNvSpPr>
              <p:nvPr/>
            </p:nvSpPr>
            <p:spPr bwMode="auto">
              <a:xfrm>
                <a:off x="941655" y="64347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2" name="直方体 83"/>
              <p:cNvSpPr>
                <a:spLocks noChangeArrowheads="1"/>
              </p:cNvSpPr>
              <p:nvPr/>
            </p:nvSpPr>
            <p:spPr bwMode="auto">
              <a:xfrm>
                <a:off x="941658" y="57687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3" name="直方体 84"/>
              <p:cNvSpPr>
                <a:spLocks noChangeArrowheads="1"/>
              </p:cNvSpPr>
              <p:nvPr/>
            </p:nvSpPr>
            <p:spPr bwMode="auto">
              <a:xfrm>
                <a:off x="868872" y="98637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4" name="直方体 85"/>
              <p:cNvSpPr>
                <a:spLocks noChangeArrowheads="1"/>
              </p:cNvSpPr>
              <p:nvPr/>
            </p:nvSpPr>
            <p:spPr bwMode="auto">
              <a:xfrm>
                <a:off x="868873" y="91940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5" name="直方体 86"/>
              <p:cNvSpPr>
                <a:spLocks noChangeArrowheads="1"/>
              </p:cNvSpPr>
              <p:nvPr/>
            </p:nvSpPr>
            <p:spPr bwMode="auto">
              <a:xfrm>
                <a:off x="868871" y="852800"/>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6" name="直方体 87"/>
              <p:cNvSpPr>
                <a:spLocks noChangeArrowheads="1"/>
              </p:cNvSpPr>
              <p:nvPr/>
            </p:nvSpPr>
            <p:spPr bwMode="auto">
              <a:xfrm>
                <a:off x="868870" y="78677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9" name="直方体 88"/>
              <p:cNvSpPr>
                <a:spLocks noChangeArrowheads="1"/>
              </p:cNvSpPr>
              <p:nvPr/>
            </p:nvSpPr>
            <p:spPr bwMode="auto">
              <a:xfrm>
                <a:off x="868870" y="71956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0" name="直方体 89"/>
              <p:cNvSpPr>
                <a:spLocks noChangeArrowheads="1"/>
              </p:cNvSpPr>
              <p:nvPr/>
            </p:nvSpPr>
            <p:spPr bwMode="auto">
              <a:xfrm>
                <a:off x="868873" y="652963"/>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1" name="直方体 90"/>
              <p:cNvSpPr>
                <a:spLocks noChangeArrowheads="1"/>
              </p:cNvSpPr>
              <p:nvPr/>
            </p:nvSpPr>
            <p:spPr bwMode="auto">
              <a:xfrm>
                <a:off x="1185910" y="822791"/>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2" name="直方体 91"/>
              <p:cNvSpPr>
                <a:spLocks noChangeArrowheads="1"/>
              </p:cNvSpPr>
              <p:nvPr/>
            </p:nvSpPr>
            <p:spPr bwMode="auto">
              <a:xfrm>
                <a:off x="1185910" y="75865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3" name="直方体 92"/>
              <p:cNvSpPr>
                <a:spLocks noChangeArrowheads="1"/>
              </p:cNvSpPr>
              <p:nvPr/>
            </p:nvSpPr>
            <p:spPr bwMode="auto">
              <a:xfrm>
                <a:off x="1185913" y="69180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4" name="直方体 93"/>
              <p:cNvSpPr>
                <a:spLocks noChangeArrowheads="1"/>
              </p:cNvSpPr>
              <p:nvPr/>
            </p:nvSpPr>
            <p:spPr bwMode="auto">
              <a:xfrm>
                <a:off x="1185913" y="62483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5" name="直方体 94"/>
              <p:cNvSpPr>
                <a:spLocks noChangeArrowheads="1"/>
              </p:cNvSpPr>
              <p:nvPr/>
            </p:nvSpPr>
            <p:spPr bwMode="auto">
              <a:xfrm>
                <a:off x="1185913" y="56065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6" name="直方体 96"/>
              <p:cNvSpPr>
                <a:spLocks noChangeArrowheads="1"/>
              </p:cNvSpPr>
              <p:nvPr/>
            </p:nvSpPr>
            <p:spPr bwMode="auto">
              <a:xfrm>
                <a:off x="1113955" y="89065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7" name="直方体 97"/>
              <p:cNvSpPr>
                <a:spLocks noChangeArrowheads="1"/>
              </p:cNvSpPr>
              <p:nvPr/>
            </p:nvSpPr>
            <p:spPr bwMode="auto">
              <a:xfrm>
                <a:off x="1113955" y="82652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8" name="直方体 98"/>
              <p:cNvSpPr>
                <a:spLocks noChangeArrowheads="1"/>
              </p:cNvSpPr>
              <p:nvPr/>
            </p:nvSpPr>
            <p:spPr bwMode="auto">
              <a:xfrm>
                <a:off x="1113958" y="75967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9" name="直方体 99"/>
              <p:cNvSpPr>
                <a:spLocks noChangeArrowheads="1"/>
              </p:cNvSpPr>
              <p:nvPr/>
            </p:nvSpPr>
            <p:spPr bwMode="auto">
              <a:xfrm>
                <a:off x="1113958" y="69270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0" name="直方体 100"/>
              <p:cNvSpPr>
                <a:spLocks noChangeArrowheads="1"/>
              </p:cNvSpPr>
              <p:nvPr/>
            </p:nvSpPr>
            <p:spPr bwMode="auto">
              <a:xfrm>
                <a:off x="1113958" y="62852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1" name="直方体 102"/>
              <p:cNvSpPr>
                <a:spLocks noChangeArrowheads="1"/>
              </p:cNvSpPr>
              <p:nvPr/>
            </p:nvSpPr>
            <p:spPr bwMode="auto">
              <a:xfrm>
                <a:off x="1043376" y="95750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2" name="直方体 103"/>
              <p:cNvSpPr>
                <a:spLocks noChangeArrowheads="1"/>
              </p:cNvSpPr>
              <p:nvPr/>
            </p:nvSpPr>
            <p:spPr bwMode="auto">
              <a:xfrm>
                <a:off x="1043376" y="89337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3" name="直方体 104"/>
              <p:cNvSpPr>
                <a:spLocks noChangeArrowheads="1"/>
              </p:cNvSpPr>
              <p:nvPr/>
            </p:nvSpPr>
            <p:spPr bwMode="auto">
              <a:xfrm>
                <a:off x="1043379" y="82652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4" name="直方体 105"/>
              <p:cNvSpPr>
                <a:spLocks noChangeArrowheads="1"/>
              </p:cNvSpPr>
              <p:nvPr/>
            </p:nvSpPr>
            <p:spPr bwMode="auto">
              <a:xfrm>
                <a:off x="1043379" y="75955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5" name="直方体 106"/>
              <p:cNvSpPr>
                <a:spLocks noChangeArrowheads="1"/>
              </p:cNvSpPr>
              <p:nvPr/>
            </p:nvSpPr>
            <p:spPr bwMode="auto">
              <a:xfrm>
                <a:off x="1043379" y="69537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6" name="直方体 108"/>
              <p:cNvSpPr>
                <a:spLocks noChangeArrowheads="1"/>
              </p:cNvSpPr>
              <p:nvPr/>
            </p:nvSpPr>
            <p:spPr bwMode="auto">
              <a:xfrm>
                <a:off x="988088" y="101674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7" name="直方体 109"/>
              <p:cNvSpPr>
                <a:spLocks noChangeArrowheads="1"/>
              </p:cNvSpPr>
              <p:nvPr/>
            </p:nvSpPr>
            <p:spPr bwMode="auto">
              <a:xfrm>
                <a:off x="988088" y="95261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8" name="直方体 110"/>
              <p:cNvSpPr>
                <a:spLocks noChangeArrowheads="1"/>
              </p:cNvSpPr>
              <p:nvPr/>
            </p:nvSpPr>
            <p:spPr bwMode="auto">
              <a:xfrm>
                <a:off x="988091" y="88576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9" name="直方体 111"/>
              <p:cNvSpPr>
                <a:spLocks noChangeArrowheads="1"/>
              </p:cNvSpPr>
              <p:nvPr/>
            </p:nvSpPr>
            <p:spPr bwMode="auto">
              <a:xfrm>
                <a:off x="988091" y="81879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0" name="直方体 112"/>
              <p:cNvSpPr>
                <a:spLocks noChangeArrowheads="1"/>
              </p:cNvSpPr>
              <p:nvPr/>
            </p:nvSpPr>
            <p:spPr bwMode="auto">
              <a:xfrm>
                <a:off x="988091" y="75461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1" name="正方形/長方形 1010"/>
              <p:cNvSpPr/>
              <p:nvPr/>
            </p:nvSpPr>
            <p:spPr bwMode="auto">
              <a:xfrm>
                <a:off x="611188" y="1035050"/>
                <a:ext cx="536575" cy="198438"/>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12" name="直方体 101"/>
              <p:cNvSpPr>
                <a:spLocks noChangeArrowheads="1"/>
              </p:cNvSpPr>
              <p:nvPr/>
            </p:nvSpPr>
            <p:spPr bwMode="auto">
              <a:xfrm>
                <a:off x="1187950" y="49678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3" name="直方体 100"/>
              <p:cNvSpPr>
                <a:spLocks noChangeArrowheads="1"/>
              </p:cNvSpPr>
              <p:nvPr/>
            </p:nvSpPr>
            <p:spPr bwMode="auto">
              <a:xfrm>
                <a:off x="1113958" y="56499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4" name="直方体 107"/>
              <p:cNvSpPr>
                <a:spLocks noChangeArrowheads="1"/>
              </p:cNvSpPr>
              <p:nvPr/>
            </p:nvSpPr>
            <p:spPr bwMode="auto">
              <a:xfrm>
                <a:off x="1043376" y="63072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5" name="直方体 113"/>
              <p:cNvSpPr>
                <a:spLocks noChangeArrowheads="1"/>
              </p:cNvSpPr>
              <p:nvPr/>
            </p:nvSpPr>
            <p:spPr bwMode="auto">
              <a:xfrm>
                <a:off x="988088" y="68996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grpSp>
        <p:grpSp>
          <p:nvGrpSpPr>
            <p:cNvPr id="1039" name="グループ化 1038"/>
            <p:cNvGrpSpPr/>
            <p:nvPr/>
          </p:nvGrpSpPr>
          <p:grpSpPr>
            <a:xfrm>
              <a:off x="2884487" y="3591742"/>
              <a:ext cx="536919" cy="539802"/>
              <a:chOff x="1906588" y="523875"/>
              <a:chExt cx="781050" cy="935038"/>
            </a:xfrm>
          </p:grpSpPr>
          <p:grpSp>
            <p:nvGrpSpPr>
              <p:cNvPr id="1040" name="グループ化 13"/>
              <p:cNvGrpSpPr>
                <a:grpSpLocks/>
              </p:cNvGrpSpPr>
              <p:nvPr/>
            </p:nvGrpSpPr>
            <p:grpSpPr bwMode="auto">
              <a:xfrm>
                <a:off x="2420662" y="1352725"/>
                <a:ext cx="82183" cy="99384"/>
                <a:chOff x="1946009" y="2706908"/>
                <a:chExt cx="151686" cy="218036"/>
              </a:xfrm>
            </p:grpSpPr>
            <p:sp>
              <p:nvSpPr>
                <p:cNvPr id="1069" name="円/楕円 1068"/>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70" name="円/楕円 1069"/>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042" name="グループ化 13"/>
              <p:cNvGrpSpPr>
                <a:grpSpLocks/>
              </p:cNvGrpSpPr>
              <p:nvPr/>
            </p:nvGrpSpPr>
            <p:grpSpPr bwMode="auto">
              <a:xfrm>
                <a:off x="1906909" y="1359529"/>
                <a:ext cx="82183" cy="99384"/>
                <a:chOff x="1946009" y="2706908"/>
                <a:chExt cx="151686" cy="218036"/>
              </a:xfrm>
            </p:grpSpPr>
            <p:sp>
              <p:nvSpPr>
                <p:cNvPr id="1067" name="円/楕円 1066"/>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68" name="円/楕円 1067"/>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grpSp>
            <p:nvGrpSpPr>
              <p:cNvPr id="1043" name="グループ化 13"/>
              <p:cNvGrpSpPr>
                <a:grpSpLocks/>
              </p:cNvGrpSpPr>
              <p:nvPr/>
            </p:nvGrpSpPr>
            <p:grpSpPr bwMode="auto">
              <a:xfrm>
                <a:off x="2605455" y="1147068"/>
                <a:ext cx="82183" cy="99384"/>
                <a:chOff x="1946009" y="2706908"/>
                <a:chExt cx="151686" cy="218036"/>
              </a:xfrm>
            </p:grpSpPr>
            <p:sp>
              <p:nvSpPr>
                <p:cNvPr id="1065" name="円/楕円 1064"/>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66" name="円/楕円 1065"/>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a:extLst/>
              </p:spPr>
              <p:txBody>
                <a:bodyPr anchor="ctr">
                  <a:spAutoFit/>
                </a:bodyPr>
                <a:lstStyle/>
                <a:p>
                  <a:pPr>
                    <a:defRPr/>
                  </a:pPr>
                  <a:endParaRPr lang="ja-JP" altLang="en-US" sz="1600"/>
                </a:p>
              </p:txBody>
            </p:sp>
          </p:grpSp>
          <p:sp>
            <p:nvSpPr>
              <p:cNvPr id="1044" name="直方体 1043"/>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a:extLst/>
            </p:spPr>
            <p:txBody>
              <a:bodyPr anchor="ctr">
                <a:spAutoFit/>
              </a:bodyPr>
              <a:lstStyle/>
              <a:p>
                <a:pPr>
                  <a:defRPr/>
                </a:pPr>
                <a:endParaRPr lang="ja-JP" altLang="en-US" sz="1600"/>
              </a:p>
            </p:txBody>
          </p:sp>
          <p:sp>
            <p:nvSpPr>
              <p:cNvPr id="1049" name="直方体 1048"/>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50"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55"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56"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1"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2"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3"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4" name="正方形/長方形 1063"/>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sp>
          <p:nvSpPr>
            <p:cNvPr id="1051" name="Text Box 1320"/>
            <p:cNvSpPr txBox="1">
              <a:spLocks noChangeArrowheads="1"/>
            </p:cNvSpPr>
            <p:nvPr/>
          </p:nvSpPr>
          <p:spPr bwMode="auto">
            <a:xfrm>
              <a:off x="5204972" y="2462598"/>
              <a:ext cx="1278688"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en-US" altLang="ja-JP" sz="1600" dirty="0" smtClean="0">
                  <a:latin typeface="HGP創英角ﾎﾟｯﾌﾟ体" pitchFamily="50" charset="-128"/>
                  <a:ea typeface="HGP創英角ﾎﾟｯﾌﾟ体" pitchFamily="50" charset="-128"/>
                </a:rPr>
                <a:t>ABCD</a:t>
              </a:r>
              <a:r>
                <a:rPr lang="ja-JP" altLang="en-US" sz="1600" dirty="0" smtClean="0">
                  <a:latin typeface="HGP創英角ﾎﾟｯﾌﾟ体" pitchFamily="50" charset="-128"/>
                  <a:ea typeface="HGP創英角ﾎﾟｯﾌﾟ体" pitchFamily="50" charset="-128"/>
                </a:rPr>
                <a:t>２次</a:t>
              </a:r>
              <a:endParaRPr lang="ja-JP" altLang="en-US" sz="1600" dirty="0">
                <a:latin typeface="HGP創英角ﾎﾟｯﾌﾟ体" pitchFamily="50" charset="-128"/>
                <a:ea typeface="HGP創英角ﾎﾟｯﾌﾟ体" pitchFamily="50" charset="-128"/>
              </a:endParaRPr>
            </a:p>
          </p:txBody>
        </p:sp>
      </p:grpSp>
      <p:sp>
        <p:nvSpPr>
          <p:cNvPr id="1052" name="Rectangle 5"/>
          <p:cNvSpPr>
            <a:spLocks noChangeArrowheads="1"/>
          </p:cNvSpPr>
          <p:nvPr/>
        </p:nvSpPr>
        <p:spPr bwMode="auto">
          <a:xfrm>
            <a:off x="418265" y="7362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４</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職場</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紹介</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1053" name="テキスト ボックス 1052"/>
          <p:cNvSpPr txBox="1"/>
          <p:nvPr/>
        </p:nvSpPr>
        <p:spPr>
          <a:xfrm>
            <a:off x="8336318" y="35332"/>
            <a:ext cx="700178" cy="369332"/>
          </a:xfrm>
          <a:prstGeom prst="rect">
            <a:avLst/>
          </a:prstGeom>
          <a:noFill/>
        </p:spPr>
        <p:txBody>
          <a:bodyPr wrap="square" rtlCol="0">
            <a:spAutoFit/>
          </a:bodyPr>
          <a:lstStyle/>
          <a:p>
            <a:r>
              <a:rPr lang="en-US" altLang="ja-JP" dirty="0" smtClean="0"/>
              <a:t>4</a:t>
            </a:r>
            <a:r>
              <a:rPr kumimoji="1" lang="en-US" altLang="ja-JP" dirty="0" smtClean="0"/>
              <a:t>/21</a:t>
            </a:r>
            <a:endParaRPr kumimoji="1" lang="ja-JP" altLang="en-US" dirty="0"/>
          </a:p>
        </p:txBody>
      </p:sp>
      <p:grpSp>
        <p:nvGrpSpPr>
          <p:cNvPr id="8" name="グループ化 7"/>
          <p:cNvGrpSpPr/>
          <p:nvPr/>
        </p:nvGrpSpPr>
        <p:grpSpPr>
          <a:xfrm>
            <a:off x="280436" y="1973535"/>
            <a:ext cx="2484247" cy="2917738"/>
            <a:chOff x="-760203" y="2115183"/>
            <a:chExt cx="2484247" cy="2917738"/>
          </a:xfrm>
        </p:grpSpPr>
        <p:grpSp>
          <p:nvGrpSpPr>
            <p:cNvPr id="7" name="グループ化 6"/>
            <p:cNvGrpSpPr/>
            <p:nvPr/>
          </p:nvGrpSpPr>
          <p:grpSpPr>
            <a:xfrm>
              <a:off x="-760203" y="2115183"/>
              <a:ext cx="2484247" cy="2894388"/>
              <a:chOff x="-760203" y="2115183"/>
              <a:chExt cx="2484247" cy="2894388"/>
            </a:xfrm>
          </p:grpSpPr>
          <p:grpSp>
            <p:nvGrpSpPr>
              <p:cNvPr id="4" name="グループ化 3"/>
              <p:cNvGrpSpPr/>
              <p:nvPr/>
            </p:nvGrpSpPr>
            <p:grpSpPr>
              <a:xfrm>
                <a:off x="-760203" y="2115183"/>
                <a:ext cx="2484247" cy="2894388"/>
                <a:chOff x="209603" y="1932142"/>
                <a:chExt cx="2484247" cy="2894388"/>
              </a:xfrm>
            </p:grpSpPr>
            <p:sp>
              <p:nvSpPr>
                <p:cNvPr id="2078" name="AutoShape 1353"/>
                <p:cNvSpPr>
                  <a:spLocks noChangeArrowheads="1"/>
                </p:cNvSpPr>
                <p:nvPr/>
              </p:nvSpPr>
              <p:spPr bwMode="auto">
                <a:xfrm>
                  <a:off x="337006" y="1932142"/>
                  <a:ext cx="2356844" cy="1223963"/>
                </a:xfrm>
                <a:prstGeom prst="wedgeEllipseCallout">
                  <a:avLst>
                    <a:gd name="adj1" fmla="val -14149"/>
                    <a:gd name="adj2" fmla="val 8822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dirty="0">
                    <a:solidFill>
                      <a:srgbClr val="FF0000"/>
                    </a:solidFill>
                  </a:endParaRPr>
                </a:p>
              </p:txBody>
            </p:sp>
            <p:grpSp>
              <p:nvGrpSpPr>
                <p:cNvPr id="5" name="グループ化 4"/>
                <p:cNvGrpSpPr/>
                <p:nvPr/>
              </p:nvGrpSpPr>
              <p:grpSpPr>
                <a:xfrm>
                  <a:off x="209603" y="3318327"/>
                  <a:ext cx="1585371" cy="1508203"/>
                  <a:chOff x="-1682751" y="3286533"/>
                  <a:chExt cx="1585371" cy="1508203"/>
                </a:xfrm>
              </p:grpSpPr>
              <p:sp>
                <p:nvSpPr>
                  <p:cNvPr id="925" name="Freeform 195"/>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a:extLst/>
                </p:spPr>
                <p:txBody>
                  <a:bodyPr/>
                  <a:lstStyle/>
                  <a:p>
                    <a:endParaRPr lang="ja-JP" altLang="en-US"/>
                  </a:p>
                </p:txBody>
              </p:sp>
              <p:sp>
                <p:nvSpPr>
                  <p:cNvPr id="926" name="Freeform 197"/>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7" name="Freeform 199"/>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0" name="Freeform 214"/>
                  <p:cNvSpPr>
                    <a:spLocks/>
                  </p:cNvSpPr>
                  <p:nvPr/>
                </p:nvSpPr>
                <p:spPr bwMode="auto">
                  <a:xfrm flipH="1">
                    <a:off x="-1191558" y="4119961"/>
                    <a:ext cx="160205" cy="128528"/>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2" name="Freeform 856"/>
                  <p:cNvSpPr>
                    <a:spLocks/>
                  </p:cNvSpPr>
                  <p:nvPr/>
                </p:nvSpPr>
                <p:spPr bwMode="auto">
                  <a:xfrm>
                    <a:off x="-1325508" y="4102623"/>
                    <a:ext cx="24325" cy="76997"/>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4" name="Freeform 858"/>
                  <p:cNvSpPr>
                    <a:spLocks/>
                  </p:cNvSpPr>
                  <p:nvPr/>
                </p:nvSpPr>
                <p:spPr bwMode="auto">
                  <a:xfrm>
                    <a:off x="-1467401" y="3425053"/>
                    <a:ext cx="747980" cy="544751"/>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1025" name="Freeform 859"/>
                  <p:cNvSpPr>
                    <a:spLocks/>
                  </p:cNvSpPr>
                  <p:nvPr/>
                </p:nvSpPr>
                <p:spPr bwMode="auto">
                  <a:xfrm>
                    <a:off x="-1359968" y="3534773"/>
                    <a:ext cx="545275" cy="706444"/>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1026" name="Freeform 860"/>
                  <p:cNvSpPr>
                    <a:spLocks/>
                  </p:cNvSpPr>
                  <p:nvPr/>
                </p:nvSpPr>
                <p:spPr bwMode="auto">
                  <a:xfrm>
                    <a:off x="-851179" y="3742664"/>
                    <a:ext cx="101352" cy="211741"/>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027" name="Freeform 861"/>
                  <p:cNvSpPr>
                    <a:spLocks/>
                  </p:cNvSpPr>
                  <p:nvPr/>
                </p:nvSpPr>
                <p:spPr bwMode="auto">
                  <a:xfrm>
                    <a:off x="-1445104" y="3754213"/>
                    <a:ext cx="103379" cy="209816"/>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028" name="Freeform 862"/>
                  <p:cNvSpPr>
                    <a:spLocks/>
                  </p:cNvSpPr>
                  <p:nvPr/>
                </p:nvSpPr>
                <p:spPr bwMode="auto">
                  <a:xfrm>
                    <a:off x="-1244426" y="3681067"/>
                    <a:ext cx="147974" cy="117420"/>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9" name="Line 863"/>
                  <p:cNvSpPr>
                    <a:spLocks noChangeShapeType="1"/>
                  </p:cNvSpPr>
                  <p:nvPr/>
                </p:nvSpPr>
                <p:spPr bwMode="auto">
                  <a:xfrm flipV="1">
                    <a:off x="-1076182" y="3675292"/>
                    <a:ext cx="54730" cy="11549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30" name="Oval 864"/>
                  <p:cNvSpPr>
                    <a:spLocks noChangeArrowheads="1"/>
                  </p:cNvSpPr>
                  <p:nvPr/>
                </p:nvSpPr>
                <p:spPr bwMode="auto">
                  <a:xfrm>
                    <a:off x="-1157263" y="3742664"/>
                    <a:ext cx="56757" cy="10779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031" name="Oval 865"/>
                  <p:cNvSpPr>
                    <a:spLocks noChangeArrowheads="1"/>
                  </p:cNvSpPr>
                  <p:nvPr/>
                </p:nvSpPr>
                <p:spPr bwMode="auto">
                  <a:xfrm>
                    <a:off x="-1064019" y="3750364"/>
                    <a:ext cx="50676" cy="10009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032" name="Freeform 866"/>
                  <p:cNvSpPr>
                    <a:spLocks/>
                  </p:cNvSpPr>
                  <p:nvPr/>
                </p:nvSpPr>
                <p:spPr bwMode="auto">
                  <a:xfrm>
                    <a:off x="-812666" y="3790787"/>
                    <a:ext cx="30406" cy="119345"/>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3" name="Freeform 867"/>
                  <p:cNvSpPr>
                    <a:spLocks/>
                  </p:cNvSpPr>
                  <p:nvPr/>
                </p:nvSpPr>
                <p:spPr bwMode="auto">
                  <a:xfrm>
                    <a:off x="-1410644" y="3823510"/>
                    <a:ext cx="24325" cy="10009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1" name="Freeform 875"/>
                  <p:cNvSpPr>
                    <a:spLocks/>
                  </p:cNvSpPr>
                  <p:nvPr/>
                </p:nvSpPr>
                <p:spPr bwMode="auto">
                  <a:xfrm>
                    <a:off x="-1201858" y="3967879"/>
                    <a:ext cx="229056" cy="180942"/>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sp>
                <p:nvSpPr>
                  <p:cNvPr id="1045" name="Freeform 1376"/>
                  <p:cNvSpPr>
                    <a:spLocks/>
                  </p:cNvSpPr>
                  <p:nvPr/>
                </p:nvSpPr>
                <p:spPr bwMode="auto">
                  <a:xfrm flipH="1">
                    <a:off x="-564868" y="3936021"/>
                    <a:ext cx="467488" cy="25453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046" name="Freeform 1377"/>
                  <p:cNvSpPr>
                    <a:spLocks/>
                  </p:cNvSpPr>
                  <p:nvPr/>
                </p:nvSpPr>
                <p:spPr bwMode="auto">
                  <a:xfrm flipH="1">
                    <a:off x="-244601" y="4075070"/>
                    <a:ext cx="64571" cy="4006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7" name="Freeform 1378"/>
                  <p:cNvSpPr>
                    <a:spLocks/>
                  </p:cNvSpPr>
                  <p:nvPr/>
                </p:nvSpPr>
                <p:spPr bwMode="auto">
                  <a:xfrm flipH="1">
                    <a:off x="-384073" y="4046789"/>
                    <a:ext cx="85234" cy="6127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8" name="Line 1379"/>
                  <p:cNvSpPr>
                    <a:spLocks noChangeShapeType="1"/>
                  </p:cNvSpPr>
                  <p:nvPr/>
                </p:nvSpPr>
                <p:spPr bwMode="auto">
                  <a:xfrm>
                    <a:off x="-306589" y="4103351"/>
                    <a:ext cx="56822" cy="447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57" name="Freeform 370"/>
                  <p:cNvSpPr>
                    <a:spLocks/>
                  </p:cNvSpPr>
                  <p:nvPr/>
                </p:nvSpPr>
                <p:spPr bwMode="auto">
                  <a:xfrm>
                    <a:off x="-790960" y="3419482"/>
                    <a:ext cx="69296" cy="33458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58" name="Freeform 371"/>
                  <p:cNvSpPr>
                    <a:spLocks/>
                  </p:cNvSpPr>
                  <p:nvPr/>
                </p:nvSpPr>
                <p:spPr bwMode="auto">
                  <a:xfrm>
                    <a:off x="-1478151" y="3286533"/>
                    <a:ext cx="716063" cy="405494"/>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59" name="Freeform 372"/>
                  <p:cNvSpPr>
                    <a:spLocks/>
                  </p:cNvSpPr>
                  <p:nvPr/>
                </p:nvSpPr>
                <p:spPr bwMode="auto">
                  <a:xfrm>
                    <a:off x="-1501249" y="3550215"/>
                    <a:ext cx="739162" cy="148460"/>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60" name="テキスト ボックス 1059"/>
                  <p:cNvSpPr txBox="1"/>
                  <p:nvPr/>
                </p:nvSpPr>
                <p:spPr>
                  <a:xfrm>
                    <a:off x="-1429450" y="3312456"/>
                    <a:ext cx="577851" cy="253916"/>
                  </a:xfrm>
                  <a:prstGeom prst="rect">
                    <a:avLst/>
                  </a:prstGeom>
                  <a:noFill/>
                </p:spPr>
                <p:txBody>
                  <a:bodyPr wrap="square" rtlCol="0">
                    <a:spAutoFit/>
                  </a:bodyPr>
                  <a:lstStyle/>
                  <a:p>
                    <a:r>
                      <a:rPr kumimoji="1" lang="en-US" altLang="ja-JP" sz="105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sp>
            <p:nvSpPr>
              <p:cNvPr id="3" name="テキスト ボックス 2"/>
              <p:cNvSpPr txBox="1"/>
              <p:nvPr/>
            </p:nvSpPr>
            <p:spPr>
              <a:xfrm>
                <a:off x="-396552" y="2361654"/>
                <a:ext cx="2016224" cy="923330"/>
              </a:xfrm>
              <a:prstGeom prst="rect">
                <a:avLst/>
              </a:prstGeom>
              <a:noFill/>
            </p:spPr>
            <p:txBody>
              <a:bodyPr wrap="square" rtlCol="0">
                <a:spAutoFit/>
              </a:bodyPr>
              <a:lstStyle/>
              <a:p>
                <a:r>
                  <a:rPr kumimoji="1" lang="ja-JP" altLang="en-US" dirty="0" smtClean="0"/>
                  <a:t>生産計画から</a:t>
                </a:r>
                <a:endParaRPr kumimoji="1" lang="en-US" altLang="ja-JP" dirty="0" smtClean="0"/>
              </a:p>
              <a:p>
                <a:r>
                  <a:rPr lang="ja-JP" altLang="en-US" dirty="0" smtClean="0"/>
                  <a:t>製品出荷まで</a:t>
                </a:r>
                <a:endParaRPr lang="en-US" altLang="ja-JP" dirty="0" smtClean="0"/>
              </a:p>
              <a:p>
                <a:r>
                  <a:rPr kumimoji="1" lang="ja-JP" altLang="en-US" dirty="0" smtClean="0"/>
                  <a:t>手扱い作業を</a:t>
                </a:r>
                <a:r>
                  <a:rPr lang="ja-JP" altLang="en-US" dirty="0"/>
                  <a:t>実施</a:t>
                </a:r>
                <a:endParaRPr kumimoji="1" lang="ja-JP" altLang="en-US" dirty="0"/>
              </a:p>
            </p:txBody>
          </p:sp>
        </p:grpSp>
        <p:sp>
          <p:nvSpPr>
            <p:cNvPr id="1090" name="Text Box 879"/>
            <p:cNvSpPr txBox="1">
              <a:spLocks noChangeArrowheads="1"/>
            </p:cNvSpPr>
            <p:nvPr/>
          </p:nvSpPr>
          <p:spPr bwMode="auto">
            <a:xfrm>
              <a:off x="-606107" y="4725144"/>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smtClean="0"/>
                <a:t>原田</a:t>
              </a:r>
              <a:endParaRPr lang="ja-JP" altLang="en-US" sz="1400" dirty="0"/>
            </a:p>
          </p:txBody>
        </p:sp>
      </p:grpSp>
      <p:grpSp>
        <p:nvGrpSpPr>
          <p:cNvPr id="9" name="グループ化 8"/>
          <p:cNvGrpSpPr/>
          <p:nvPr/>
        </p:nvGrpSpPr>
        <p:grpSpPr>
          <a:xfrm>
            <a:off x="6795236" y="2680177"/>
            <a:ext cx="2097244" cy="3092662"/>
            <a:chOff x="6788526" y="3000634"/>
            <a:chExt cx="2097244" cy="3092662"/>
          </a:xfrm>
        </p:grpSpPr>
        <p:sp>
          <p:nvSpPr>
            <p:cNvPr id="1116" name="Text Box 880"/>
            <p:cNvSpPr txBox="1">
              <a:spLocks noChangeArrowheads="1"/>
            </p:cNvSpPr>
            <p:nvPr/>
          </p:nvSpPr>
          <p:spPr bwMode="auto">
            <a:xfrm>
              <a:off x="7983486" y="578551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1117" name="グループ化 1116"/>
            <p:cNvGrpSpPr/>
            <p:nvPr/>
          </p:nvGrpSpPr>
          <p:grpSpPr>
            <a:xfrm>
              <a:off x="7443165" y="4371478"/>
              <a:ext cx="1318570" cy="1463062"/>
              <a:chOff x="7443165" y="4168838"/>
              <a:chExt cx="1318570" cy="1463062"/>
            </a:xfrm>
          </p:grpSpPr>
          <p:sp>
            <p:nvSpPr>
              <p:cNvPr id="1118" name="Freeform 1362"/>
              <p:cNvSpPr>
                <a:spLocks/>
              </p:cNvSpPr>
              <p:nvPr/>
            </p:nvSpPr>
            <p:spPr bwMode="auto">
              <a:xfrm>
                <a:off x="7730580" y="5040356"/>
                <a:ext cx="952984" cy="59154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119" name="Freeform 1372"/>
              <p:cNvSpPr>
                <a:spLocks/>
              </p:cNvSpPr>
              <p:nvPr/>
            </p:nvSpPr>
            <p:spPr bwMode="auto">
              <a:xfrm>
                <a:off x="8114582" y="5108701"/>
                <a:ext cx="203709" cy="115481"/>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120" name="Freeform 1373"/>
              <p:cNvSpPr>
                <a:spLocks/>
              </p:cNvSpPr>
              <p:nvPr/>
            </p:nvSpPr>
            <p:spPr bwMode="auto">
              <a:xfrm>
                <a:off x="8170777" y="5106345"/>
                <a:ext cx="248198" cy="183826"/>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1" name="Freeform 1374"/>
              <p:cNvSpPr>
                <a:spLocks/>
              </p:cNvSpPr>
              <p:nvPr/>
            </p:nvSpPr>
            <p:spPr bwMode="auto">
              <a:xfrm>
                <a:off x="7995165" y="5094561"/>
                <a:ext cx="114734" cy="117837"/>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2" name="Freeform 1375"/>
              <p:cNvSpPr>
                <a:spLocks/>
              </p:cNvSpPr>
              <p:nvPr/>
            </p:nvSpPr>
            <p:spPr bwMode="auto">
              <a:xfrm>
                <a:off x="8020922" y="5259533"/>
                <a:ext cx="56196" cy="30639"/>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3" name="Freeform 696"/>
              <p:cNvSpPr>
                <a:spLocks/>
              </p:cNvSpPr>
              <p:nvPr/>
            </p:nvSpPr>
            <p:spPr bwMode="auto">
              <a:xfrm flipH="1">
                <a:off x="7751955" y="4319147"/>
                <a:ext cx="971343" cy="76023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124" name="Freeform 697"/>
              <p:cNvSpPr>
                <a:spLocks/>
              </p:cNvSpPr>
              <p:nvPr/>
            </p:nvSpPr>
            <p:spPr bwMode="auto">
              <a:xfrm>
                <a:off x="7880001" y="4457371"/>
                <a:ext cx="671275" cy="67384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125" name="Freeform 701"/>
              <p:cNvSpPr>
                <a:spLocks/>
              </p:cNvSpPr>
              <p:nvPr/>
            </p:nvSpPr>
            <p:spPr bwMode="auto">
              <a:xfrm>
                <a:off x="8214992" y="4538002"/>
                <a:ext cx="115112" cy="7487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6" name="Freeform 702"/>
              <p:cNvSpPr>
                <a:spLocks/>
              </p:cNvSpPr>
              <p:nvPr/>
            </p:nvSpPr>
            <p:spPr bwMode="auto">
              <a:xfrm>
                <a:off x="7992528" y="4559600"/>
                <a:ext cx="111232" cy="5471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127" name="グループ化 1126"/>
              <p:cNvGrpSpPr/>
              <p:nvPr/>
            </p:nvGrpSpPr>
            <p:grpSpPr>
              <a:xfrm rot="245351">
                <a:off x="7692524" y="4168838"/>
                <a:ext cx="1069211" cy="537500"/>
                <a:chOff x="6718234" y="594578"/>
                <a:chExt cx="857503" cy="487920"/>
              </a:xfrm>
            </p:grpSpPr>
            <p:sp>
              <p:nvSpPr>
                <p:cNvPr id="113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8" name="テキスト ボックス 1137"/>
                <p:cNvSpPr txBox="1"/>
                <p:nvPr/>
              </p:nvSpPr>
              <p:spPr>
                <a:xfrm>
                  <a:off x="6852533" y="615436"/>
                  <a:ext cx="496341" cy="255662"/>
                </a:xfrm>
                <a:prstGeom prst="rect">
                  <a:avLst/>
                </a:prstGeom>
                <a:noFill/>
              </p:spPr>
              <p:txBody>
                <a:bodyPr wrap="square" rtlCol="0">
                  <a:spAutoFit/>
                </a:bodyPr>
                <a:lstStyle/>
                <a:p>
                  <a:r>
                    <a:rPr kumimoji="1" lang="en-US" altLang="ja-JP" sz="12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1128" name="Oval 1371"/>
              <p:cNvSpPr>
                <a:spLocks noChangeArrowheads="1"/>
              </p:cNvSpPr>
              <p:nvPr/>
            </p:nvSpPr>
            <p:spPr bwMode="auto">
              <a:xfrm>
                <a:off x="8138397" y="4944018"/>
                <a:ext cx="114734" cy="98984"/>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1129" name="Oval 1366"/>
              <p:cNvSpPr>
                <a:spLocks noChangeArrowheads="1"/>
              </p:cNvSpPr>
              <p:nvPr/>
            </p:nvSpPr>
            <p:spPr bwMode="auto">
              <a:xfrm>
                <a:off x="8192735" y="4732036"/>
                <a:ext cx="30440" cy="447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130" name="Oval 1366"/>
              <p:cNvSpPr>
                <a:spLocks noChangeArrowheads="1"/>
              </p:cNvSpPr>
              <p:nvPr/>
            </p:nvSpPr>
            <p:spPr bwMode="auto">
              <a:xfrm>
                <a:off x="8030318" y="4741391"/>
                <a:ext cx="30440" cy="447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131" name="Freeform 1376"/>
              <p:cNvSpPr>
                <a:spLocks/>
              </p:cNvSpPr>
              <p:nvPr/>
            </p:nvSpPr>
            <p:spPr bwMode="auto">
              <a:xfrm>
                <a:off x="7443165" y="5120641"/>
                <a:ext cx="423809" cy="25453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132" name="Freeform 1377"/>
              <p:cNvSpPr>
                <a:spLocks/>
              </p:cNvSpPr>
              <p:nvPr/>
            </p:nvSpPr>
            <p:spPr bwMode="auto">
              <a:xfrm>
                <a:off x="7518093" y="5259690"/>
                <a:ext cx="58538" cy="4006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3" name="Freeform 1378"/>
              <p:cNvSpPr>
                <a:spLocks/>
              </p:cNvSpPr>
              <p:nvPr/>
            </p:nvSpPr>
            <p:spPr bwMode="auto">
              <a:xfrm>
                <a:off x="7625801" y="5231409"/>
                <a:ext cx="77270" cy="6127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4" name="Line 1379"/>
              <p:cNvSpPr>
                <a:spLocks noChangeShapeType="1"/>
              </p:cNvSpPr>
              <p:nvPr/>
            </p:nvSpPr>
            <p:spPr bwMode="auto">
              <a:xfrm flipH="1">
                <a:off x="7581314" y="5287971"/>
                <a:ext cx="51513" cy="447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139" name="AutoShape 1357"/>
            <p:cNvSpPr>
              <a:spLocks noChangeArrowheads="1"/>
            </p:cNvSpPr>
            <p:nvPr/>
          </p:nvSpPr>
          <p:spPr bwMode="auto">
            <a:xfrm>
              <a:off x="6788526" y="3000634"/>
              <a:ext cx="2097244" cy="1292462"/>
            </a:xfrm>
            <a:prstGeom prst="wedgeEllipseCallout">
              <a:avLst>
                <a:gd name="adj1" fmla="val -3166"/>
                <a:gd name="adj2" fmla="val 6463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dirty="0"/>
            </a:p>
          </p:txBody>
        </p:sp>
        <p:sp>
          <p:nvSpPr>
            <p:cNvPr id="1140" name="テキスト ボックス 1139"/>
            <p:cNvSpPr txBox="1"/>
            <p:nvPr/>
          </p:nvSpPr>
          <p:spPr>
            <a:xfrm>
              <a:off x="6920459" y="3211682"/>
              <a:ext cx="1884362" cy="923330"/>
            </a:xfrm>
            <a:prstGeom prst="rect">
              <a:avLst/>
            </a:prstGeom>
            <a:noFill/>
          </p:spPr>
          <p:txBody>
            <a:bodyPr wrap="square" rtlCol="0">
              <a:spAutoFit/>
            </a:bodyPr>
            <a:lstStyle/>
            <a:p>
              <a:r>
                <a:rPr kumimoji="1" lang="ja-JP" altLang="en-US" dirty="0" smtClean="0"/>
                <a:t>専用台車１１台で部品を１６ストッカへ部品運搬供給</a:t>
              </a:r>
              <a:endParaRPr kumimoji="1" lang="ja-JP" altLang="en-US" dirty="0"/>
            </a:p>
          </p:txBody>
        </p:sp>
      </p:grpSp>
      <p:sp>
        <p:nvSpPr>
          <p:cNvPr id="1054" name="角丸四角形吹き出し 1053"/>
          <p:cNvSpPr/>
          <p:nvPr/>
        </p:nvSpPr>
        <p:spPr>
          <a:xfrm>
            <a:off x="2088514" y="580143"/>
            <a:ext cx="3862299" cy="380778"/>
          </a:xfrm>
          <a:prstGeom prst="wedgeRoundRectCallout">
            <a:avLst>
              <a:gd name="adj1" fmla="val 85606"/>
              <a:gd name="adj2" fmla="val 65397"/>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社外</a:t>
            </a:r>
            <a:r>
              <a:rPr lang="ja-JP" altLang="en-US" dirty="0" smtClean="0">
                <a:solidFill>
                  <a:schemeClr val="tx1"/>
                </a:solidFill>
              </a:rPr>
              <a:t>では細かな説明はいりません</a:t>
            </a:r>
            <a:endParaRPr kumimoji="1" lang="ja-JP" altLang="en-US" dirty="0">
              <a:solidFill>
                <a:schemeClr val="tx1"/>
              </a:solidFill>
            </a:endParaRPr>
          </a:p>
        </p:txBody>
      </p:sp>
      <p:sp>
        <p:nvSpPr>
          <p:cNvPr id="1091" name="角丸四角形吹き出し 1090"/>
          <p:cNvSpPr/>
          <p:nvPr/>
        </p:nvSpPr>
        <p:spPr>
          <a:xfrm>
            <a:off x="657641" y="4207015"/>
            <a:ext cx="2942811" cy="878117"/>
          </a:xfrm>
          <a:prstGeom prst="wedgeRoundRectCallout">
            <a:avLst>
              <a:gd name="adj1" fmla="val 80580"/>
              <a:gd name="adj2" fmla="val -2411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どちらが自班でどちらが今回のテーマにかかわるのかがわからない</a:t>
            </a:r>
            <a:endParaRPr kumimoji="1" lang="ja-JP" altLang="en-US" dirty="0">
              <a:solidFill>
                <a:schemeClr val="tx1"/>
              </a:solidFill>
            </a:endParaRPr>
          </a:p>
        </p:txBody>
      </p:sp>
      <p:sp>
        <p:nvSpPr>
          <p:cNvPr id="1092" name="角丸四角形吹き出し 1091"/>
          <p:cNvSpPr/>
          <p:nvPr/>
        </p:nvSpPr>
        <p:spPr>
          <a:xfrm>
            <a:off x="2399778" y="5321660"/>
            <a:ext cx="2942811" cy="666944"/>
          </a:xfrm>
          <a:prstGeom prst="wedgeRoundRectCallout">
            <a:avLst>
              <a:gd name="adj1" fmla="val -58876"/>
              <a:gd name="adj2" fmla="val 80013"/>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だからお客様が誰なのかが</a:t>
            </a:r>
            <a:endParaRPr lang="en-US" altLang="ja-JP" dirty="0" smtClean="0">
              <a:solidFill>
                <a:schemeClr val="tx1"/>
              </a:solidFill>
            </a:endParaRPr>
          </a:p>
          <a:p>
            <a:pPr algn="ctr"/>
            <a:r>
              <a:rPr kumimoji="1" lang="ja-JP" altLang="en-US" dirty="0">
                <a:solidFill>
                  <a:schemeClr val="tx1"/>
                </a:solidFill>
              </a:rPr>
              <a:t>分</a:t>
            </a:r>
            <a:r>
              <a:rPr kumimoji="1" lang="ja-JP" altLang="en-US" dirty="0" smtClean="0">
                <a:solidFill>
                  <a:schemeClr val="tx1"/>
                </a:solidFill>
              </a:rPr>
              <a:t>からない</a:t>
            </a:r>
            <a:endParaRPr kumimoji="1" lang="ja-JP" altLang="en-US" dirty="0">
              <a:solidFill>
                <a:schemeClr val="tx1"/>
              </a:solidFill>
            </a:endParaRPr>
          </a:p>
        </p:txBody>
      </p:sp>
      <p:sp>
        <p:nvSpPr>
          <p:cNvPr id="1093" name="角丸四角形吹き出し 1092"/>
          <p:cNvSpPr/>
          <p:nvPr/>
        </p:nvSpPr>
        <p:spPr>
          <a:xfrm>
            <a:off x="3426283" y="2881134"/>
            <a:ext cx="2942811" cy="878117"/>
          </a:xfrm>
          <a:prstGeom prst="wedgeRoundRectCallout">
            <a:avLst>
              <a:gd name="adj1" fmla="val 102550"/>
              <a:gd name="adj2" fmla="val 322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サービス業のお客様がわかるか（専門）用語</a:t>
            </a:r>
            <a:endParaRPr kumimoji="1" lang="ja-JP" altLang="en-US" dirty="0">
              <a:solidFill>
                <a:schemeClr val="tx1"/>
              </a:solidFill>
            </a:endParaRPr>
          </a:p>
        </p:txBody>
      </p:sp>
    </p:spTree>
    <p:extLst>
      <p:ext uri="{BB962C8B-B14F-4D97-AF65-F5344CB8AC3E}">
        <p14:creationId xmlns:p14="http://schemas.microsoft.com/office/powerpoint/2010/main" val="25884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wipe(down)">
                                      <p:cBhvr>
                                        <p:cTn id="7" dur="500"/>
                                        <p:tgtEl>
                                          <p:spTgt spid="1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91"/>
                                        </p:tgtEl>
                                        <p:attrNameLst>
                                          <p:attrName>style.visibility</p:attrName>
                                        </p:attrNameLst>
                                      </p:cBhvr>
                                      <p:to>
                                        <p:strVal val="visible"/>
                                      </p:to>
                                    </p:set>
                                    <p:animEffect transition="in" filter="wipe(down)">
                                      <p:cBhvr>
                                        <p:cTn id="12" dur="500"/>
                                        <p:tgtEl>
                                          <p:spTgt spid="10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wipe(down)">
                                      <p:cBhvr>
                                        <p:cTn id="17" dur="500"/>
                                        <p:tgtEl>
                                          <p:spTgt spid="10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93"/>
                                        </p:tgtEl>
                                        <p:attrNameLst>
                                          <p:attrName>style.visibility</p:attrName>
                                        </p:attrNameLst>
                                      </p:cBhvr>
                                      <p:to>
                                        <p:strVal val="visible"/>
                                      </p:to>
                                    </p:set>
                                    <p:animEffect transition="in" filter="wipe(down)">
                                      <p:cBhvr>
                                        <p:cTn id="22" dur="500"/>
                                        <p:tgtEl>
                                          <p:spTgt spid="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91" grpId="0" animBg="1"/>
      <p:bldP spid="1092" grpId="0" animBg="1"/>
      <p:bldP spid="10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1340768"/>
            <a:ext cx="6984776" cy="3970318"/>
          </a:xfrm>
          <a:prstGeom prst="rect">
            <a:avLst/>
          </a:prstGeom>
          <a:noFill/>
        </p:spPr>
        <p:txBody>
          <a:bodyPr wrap="square" rtlCol="0">
            <a:spAutoFit/>
          </a:bodyPr>
          <a:lstStyle/>
          <a:p>
            <a:r>
              <a:rPr lang="ja-JP" altLang="en-US" sz="2800" dirty="0" smtClean="0"/>
              <a:t>ステップ④工程の概要</a:t>
            </a:r>
            <a:endParaRPr lang="en-US" altLang="ja-JP" sz="2800" dirty="0" smtClean="0"/>
          </a:p>
          <a:p>
            <a:endParaRPr lang="en-US" altLang="ja-JP" sz="2800" dirty="0"/>
          </a:p>
          <a:p>
            <a:r>
              <a:rPr lang="ja-JP" altLang="en-US" sz="2800" dirty="0" smtClean="0"/>
              <a:t>で外観チェックがここで出てくるとよい</a:t>
            </a:r>
            <a:endParaRPr lang="en-US" altLang="ja-JP" sz="2800" dirty="0" smtClean="0"/>
          </a:p>
          <a:p>
            <a:r>
              <a:rPr kumimoji="1" lang="ja-JP" altLang="en-US" sz="2800" dirty="0" smtClean="0"/>
              <a:t>それもストレートじゃなく</a:t>
            </a:r>
            <a:endParaRPr kumimoji="1" lang="en-US" altLang="ja-JP" sz="2800" dirty="0" smtClean="0"/>
          </a:p>
          <a:p>
            <a:r>
              <a:rPr lang="ja-JP" altLang="en-US" sz="2800" dirty="0" smtClean="0"/>
              <a:t>物流班の仕事の特徴として</a:t>
            </a:r>
            <a:endParaRPr lang="en-US" altLang="ja-JP" sz="2800" dirty="0" smtClean="0"/>
          </a:p>
          <a:p>
            <a:r>
              <a:rPr kumimoji="1" lang="ja-JP" altLang="en-US" sz="2800" dirty="0" smtClean="0"/>
              <a:t>投入作業・運搬作業・ＢＨＴ機械による</a:t>
            </a:r>
            <a:endParaRPr kumimoji="1" lang="en-US" altLang="ja-JP" sz="2800" dirty="0" smtClean="0"/>
          </a:p>
          <a:p>
            <a:r>
              <a:rPr kumimoji="1" lang="ja-JP" altLang="en-US" sz="2800" dirty="0" smtClean="0"/>
              <a:t>員数管理作業・手作業</a:t>
            </a:r>
            <a:r>
              <a:rPr lang="ja-JP" altLang="en-US" sz="2800" dirty="0" smtClean="0"/>
              <a:t>（チェック作業）</a:t>
            </a:r>
            <a:endParaRPr lang="en-US" altLang="ja-JP" sz="2800" dirty="0" smtClean="0"/>
          </a:p>
          <a:p>
            <a:r>
              <a:rPr kumimoji="1" lang="ja-JP" altLang="en-US" sz="2800" dirty="0" smtClean="0"/>
              <a:t>に分けられる、その一般作業方法は、</a:t>
            </a:r>
            <a:endParaRPr kumimoji="1" lang="en-US" altLang="ja-JP" sz="2800" dirty="0" smtClean="0"/>
          </a:p>
          <a:p>
            <a:r>
              <a:rPr lang="ja-JP" altLang="en-US" sz="2800" dirty="0" smtClean="0"/>
              <a:t>といって外観チェック作業の紹介をする</a:t>
            </a:r>
            <a:endParaRPr kumimoji="1" lang="ja-JP" altLang="en-US" sz="2800" dirty="0"/>
          </a:p>
        </p:txBody>
      </p:sp>
    </p:spTree>
    <p:extLst>
      <p:ext uri="{BB962C8B-B14F-4D97-AF65-F5344CB8AC3E}">
        <p14:creationId xmlns:p14="http://schemas.microsoft.com/office/powerpoint/2010/main" val="4184193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79512" y="107072"/>
            <a:ext cx="8784976"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pSp>
        <p:nvGrpSpPr>
          <p:cNvPr id="14" name="グループ化 13"/>
          <p:cNvGrpSpPr/>
          <p:nvPr/>
        </p:nvGrpSpPr>
        <p:grpSpPr>
          <a:xfrm>
            <a:off x="1335826" y="1903552"/>
            <a:ext cx="4357910" cy="1902327"/>
            <a:chOff x="-4341966" y="1866857"/>
            <a:chExt cx="4357910" cy="1902327"/>
          </a:xfrm>
        </p:grpSpPr>
        <p:graphicFrame>
          <p:nvGraphicFramePr>
            <p:cNvPr id="235" name="グラフ 234"/>
            <p:cNvGraphicFramePr>
              <a:graphicFrameLocks/>
            </p:cNvGraphicFramePr>
            <p:nvPr>
              <p:extLst>
                <p:ext uri="{D42A27DB-BD31-4B8C-83A1-F6EECF244321}">
                  <p14:modId xmlns:p14="http://schemas.microsoft.com/office/powerpoint/2010/main" val="2932168023"/>
                </p:ext>
              </p:extLst>
            </p:nvPr>
          </p:nvGraphicFramePr>
          <p:xfrm>
            <a:off x="-4341966" y="2063133"/>
            <a:ext cx="4083067" cy="1706051"/>
          </p:xfrm>
          <a:graphic>
            <a:graphicData uri="http://schemas.openxmlformats.org/drawingml/2006/chart">
              <c:chart xmlns:c="http://schemas.openxmlformats.org/drawingml/2006/chart" xmlns:r="http://schemas.openxmlformats.org/officeDocument/2006/relationships" r:id="rId3"/>
            </a:graphicData>
          </a:graphic>
        </p:graphicFrame>
        <p:sp>
          <p:nvSpPr>
            <p:cNvPr id="236" name="テキスト ボックス 235"/>
            <p:cNvSpPr txBox="1"/>
            <p:nvPr/>
          </p:nvSpPr>
          <p:spPr>
            <a:xfrm>
              <a:off x="-2640105" y="1897087"/>
              <a:ext cx="2237917" cy="307777"/>
            </a:xfrm>
            <a:prstGeom prst="rect">
              <a:avLst/>
            </a:prstGeom>
            <a:noFill/>
          </p:spPr>
          <p:txBody>
            <a:bodyPr wrap="square" rtlCol="0">
              <a:spAutoFit/>
            </a:bodyPr>
            <a:lstStyle/>
            <a:p>
              <a:r>
                <a:rPr kumimoji="1" lang="ja-JP" altLang="en-US" sz="1400" dirty="0" smtClean="0"/>
                <a:t> 生産台数推移</a:t>
              </a:r>
              <a:endParaRPr kumimoji="1" lang="en-US" altLang="ja-JP" sz="1400" dirty="0" smtClean="0"/>
            </a:p>
          </p:txBody>
        </p:sp>
        <p:cxnSp>
          <p:nvCxnSpPr>
            <p:cNvPr id="240" name="直線コネクタ 239"/>
            <p:cNvCxnSpPr/>
            <p:nvPr/>
          </p:nvCxnSpPr>
          <p:spPr>
            <a:xfrm>
              <a:off x="-3561523" y="2173297"/>
              <a:ext cx="529345" cy="3479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2" name="テキスト ボックス 241"/>
            <p:cNvSpPr txBox="1"/>
            <p:nvPr/>
          </p:nvSpPr>
          <p:spPr>
            <a:xfrm>
              <a:off x="-3994857" y="1866857"/>
              <a:ext cx="543739" cy="307777"/>
            </a:xfrm>
            <a:prstGeom prst="rect">
              <a:avLst/>
            </a:prstGeom>
            <a:noFill/>
          </p:spPr>
          <p:txBody>
            <a:bodyPr wrap="none" rtlCol="0">
              <a:spAutoFit/>
            </a:bodyPr>
            <a:lstStyle/>
            <a:p>
              <a:r>
                <a:rPr kumimoji="1" lang="ja-JP" altLang="en-US" sz="1400" dirty="0" smtClean="0"/>
                <a:t>（万）</a:t>
              </a:r>
              <a:endParaRPr kumimoji="1" lang="ja-JP" altLang="en-US" sz="1100" dirty="0"/>
            </a:p>
          </p:txBody>
        </p:sp>
        <p:sp>
          <p:nvSpPr>
            <p:cNvPr id="245" name="テキスト ボックス 244"/>
            <p:cNvSpPr txBox="1"/>
            <p:nvPr/>
          </p:nvSpPr>
          <p:spPr>
            <a:xfrm>
              <a:off x="-4083812" y="2011732"/>
              <a:ext cx="549686" cy="307777"/>
            </a:xfrm>
            <a:prstGeom prst="rect">
              <a:avLst/>
            </a:prstGeom>
            <a:noFill/>
          </p:spPr>
          <p:txBody>
            <a:bodyPr wrap="square" rtlCol="0">
              <a:spAutoFit/>
            </a:bodyPr>
            <a:lstStyle/>
            <a:p>
              <a:r>
                <a:rPr lang="en-US" altLang="ja-JP" sz="1400" dirty="0" smtClean="0"/>
                <a:t>20</a:t>
              </a:r>
              <a:endParaRPr kumimoji="1" lang="ja-JP" altLang="en-US" sz="1400" dirty="0"/>
            </a:p>
          </p:txBody>
        </p:sp>
        <p:sp>
          <p:nvSpPr>
            <p:cNvPr id="247" name="テキスト ボックス 246"/>
            <p:cNvSpPr txBox="1"/>
            <p:nvPr/>
          </p:nvSpPr>
          <p:spPr>
            <a:xfrm>
              <a:off x="-4082305" y="2431080"/>
              <a:ext cx="549686" cy="307777"/>
            </a:xfrm>
            <a:prstGeom prst="rect">
              <a:avLst/>
            </a:prstGeom>
            <a:noFill/>
          </p:spPr>
          <p:txBody>
            <a:bodyPr wrap="square" rtlCol="0">
              <a:spAutoFit/>
            </a:bodyPr>
            <a:lstStyle/>
            <a:p>
              <a:r>
                <a:rPr lang="en-US" altLang="ja-JP" sz="1400" dirty="0" smtClean="0"/>
                <a:t>10</a:t>
              </a:r>
              <a:endParaRPr kumimoji="1" lang="ja-JP" altLang="en-US" sz="1400" dirty="0"/>
            </a:p>
          </p:txBody>
        </p:sp>
        <p:sp>
          <p:nvSpPr>
            <p:cNvPr id="251" name="テキスト ボックス 250"/>
            <p:cNvSpPr txBox="1"/>
            <p:nvPr/>
          </p:nvSpPr>
          <p:spPr>
            <a:xfrm>
              <a:off x="-4118754" y="2833080"/>
              <a:ext cx="549686" cy="307777"/>
            </a:xfrm>
            <a:prstGeom prst="rect">
              <a:avLst/>
            </a:prstGeom>
            <a:noFill/>
          </p:spPr>
          <p:txBody>
            <a:bodyPr wrap="square" rtlCol="0">
              <a:spAutoFit/>
            </a:bodyPr>
            <a:lstStyle/>
            <a:p>
              <a:r>
                <a:rPr lang="ja-JP" altLang="en-US" sz="1400" dirty="0" smtClean="0"/>
                <a:t>　</a:t>
              </a:r>
              <a:r>
                <a:rPr lang="en-US" altLang="ja-JP" sz="1400" dirty="0" smtClean="0"/>
                <a:t>0</a:t>
              </a:r>
              <a:endParaRPr kumimoji="1" lang="ja-JP" altLang="en-US" sz="1400" dirty="0"/>
            </a:p>
          </p:txBody>
        </p:sp>
        <p:sp>
          <p:nvSpPr>
            <p:cNvPr id="255" name="テキスト ボックス 254"/>
            <p:cNvSpPr txBox="1"/>
            <p:nvPr/>
          </p:nvSpPr>
          <p:spPr>
            <a:xfrm>
              <a:off x="-4341966" y="2972378"/>
              <a:ext cx="772898" cy="307777"/>
            </a:xfrm>
            <a:prstGeom prst="rect">
              <a:avLst/>
            </a:prstGeom>
            <a:noFill/>
          </p:spPr>
          <p:txBody>
            <a:bodyPr wrap="square" rtlCol="0">
              <a:spAutoFit/>
            </a:bodyPr>
            <a:lstStyle/>
            <a:p>
              <a:r>
                <a:rPr lang="ja-JP" altLang="en-US" sz="1400" dirty="0" smtClean="0"/>
                <a:t>　</a:t>
              </a:r>
              <a:r>
                <a:rPr lang="en-US" altLang="ja-JP" sz="1200" dirty="0" smtClean="0"/>
                <a:t>17</a:t>
              </a:r>
              <a:r>
                <a:rPr lang="ja-JP" altLang="en-US" sz="1200" dirty="0" smtClean="0"/>
                <a:t>年</a:t>
              </a:r>
              <a:r>
                <a:rPr lang="en-US" altLang="ja-JP" sz="1400" dirty="0"/>
                <a:t>3</a:t>
              </a:r>
              <a:endParaRPr kumimoji="1" lang="ja-JP" altLang="en-US" sz="1400" dirty="0"/>
            </a:p>
          </p:txBody>
        </p:sp>
        <p:sp>
          <p:nvSpPr>
            <p:cNvPr id="257" name="テキスト ボックス 256"/>
            <p:cNvSpPr txBox="1"/>
            <p:nvPr/>
          </p:nvSpPr>
          <p:spPr>
            <a:xfrm>
              <a:off x="-2887754" y="2974515"/>
              <a:ext cx="323312" cy="307777"/>
            </a:xfrm>
            <a:prstGeom prst="rect">
              <a:avLst/>
            </a:prstGeom>
            <a:noFill/>
          </p:spPr>
          <p:txBody>
            <a:bodyPr wrap="square" rtlCol="0">
              <a:spAutoFit/>
            </a:bodyPr>
            <a:lstStyle/>
            <a:p>
              <a:r>
                <a:rPr lang="en-US" altLang="ja-JP" sz="1400" dirty="0"/>
                <a:t>4</a:t>
              </a:r>
              <a:endParaRPr kumimoji="1" lang="ja-JP" altLang="en-US" sz="1400" dirty="0"/>
            </a:p>
          </p:txBody>
        </p:sp>
        <p:sp>
          <p:nvSpPr>
            <p:cNvPr id="258" name="テキスト ボックス 257"/>
            <p:cNvSpPr txBox="1"/>
            <p:nvPr/>
          </p:nvSpPr>
          <p:spPr>
            <a:xfrm>
              <a:off x="-2618891" y="2975711"/>
              <a:ext cx="323312" cy="307777"/>
            </a:xfrm>
            <a:prstGeom prst="rect">
              <a:avLst/>
            </a:prstGeom>
            <a:noFill/>
          </p:spPr>
          <p:txBody>
            <a:bodyPr wrap="square" rtlCol="0">
              <a:spAutoFit/>
            </a:bodyPr>
            <a:lstStyle/>
            <a:p>
              <a:r>
                <a:rPr lang="en-US" altLang="ja-JP" sz="1400" dirty="0"/>
                <a:t>5</a:t>
              </a:r>
              <a:endParaRPr kumimoji="1" lang="ja-JP" altLang="en-US" sz="1400" dirty="0"/>
            </a:p>
          </p:txBody>
        </p:sp>
        <p:sp>
          <p:nvSpPr>
            <p:cNvPr id="259" name="テキスト ボックス 258"/>
            <p:cNvSpPr txBox="1"/>
            <p:nvPr/>
          </p:nvSpPr>
          <p:spPr>
            <a:xfrm>
              <a:off x="-2330851" y="2974514"/>
              <a:ext cx="323312" cy="307777"/>
            </a:xfrm>
            <a:prstGeom prst="rect">
              <a:avLst/>
            </a:prstGeom>
            <a:noFill/>
          </p:spPr>
          <p:txBody>
            <a:bodyPr wrap="square" rtlCol="0">
              <a:spAutoFit/>
            </a:bodyPr>
            <a:lstStyle/>
            <a:p>
              <a:r>
                <a:rPr lang="en-US" altLang="ja-JP" sz="1400" dirty="0"/>
                <a:t>6</a:t>
              </a:r>
              <a:endParaRPr kumimoji="1" lang="ja-JP" altLang="en-US" sz="1400" dirty="0"/>
            </a:p>
          </p:txBody>
        </p:sp>
        <p:sp>
          <p:nvSpPr>
            <p:cNvPr id="260" name="テキスト ボックス 259"/>
            <p:cNvSpPr txBox="1"/>
            <p:nvPr/>
          </p:nvSpPr>
          <p:spPr>
            <a:xfrm>
              <a:off x="-2053847" y="2974513"/>
              <a:ext cx="323312" cy="307777"/>
            </a:xfrm>
            <a:prstGeom prst="rect">
              <a:avLst/>
            </a:prstGeom>
            <a:noFill/>
          </p:spPr>
          <p:txBody>
            <a:bodyPr wrap="square" rtlCol="0">
              <a:spAutoFit/>
            </a:bodyPr>
            <a:lstStyle/>
            <a:p>
              <a:r>
                <a:rPr lang="en-US" altLang="ja-JP" sz="1400" dirty="0"/>
                <a:t>7</a:t>
              </a:r>
              <a:endParaRPr kumimoji="1" lang="ja-JP" altLang="en-US" sz="1400" dirty="0"/>
            </a:p>
          </p:txBody>
        </p:sp>
        <p:sp>
          <p:nvSpPr>
            <p:cNvPr id="262" name="テキスト ボックス 261"/>
            <p:cNvSpPr txBox="1"/>
            <p:nvPr/>
          </p:nvSpPr>
          <p:spPr>
            <a:xfrm>
              <a:off x="-1772755" y="2970715"/>
              <a:ext cx="323312" cy="307777"/>
            </a:xfrm>
            <a:prstGeom prst="rect">
              <a:avLst/>
            </a:prstGeom>
            <a:noFill/>
          </p:spPr>
          <p:txBody>
            <a:bodyPr wrap="square" rtlCol="0">
              <a:spAutoFit/>
            </a:bodyPr>
            <a:lstStyle/>
            <a:p>
              <a:r>
                <a:rPr lang="en-US" altLang="ja-JP" sz="1400" dirty="0"/>
                <a:t>8</a:t>
              </a:r>
              <a:endParaRPr kumimoji="1" lang="ja-JP" altLang="en-US" sz="1400" dirty="0"/>
            </a:p>
          </p:txBody>
        </p:sp>
        <p:sp>
          <p:nvSpPr>
            <p:cNvPr id="263" name="テキスト ボックス 262"/>
            <p:cNvSpPr txBox="1"/>
            <p:nvPr/>
          </p:nvSpPr>
          <p:spPr>
            <a:xfrm>
              <a:off x="-1492965" y="2970715"/>
              <a:ext cx="323312" cy="307777"/>
            </a:xfrm>
            <a:prstGeom prst="rect">
              <a:avLst/>
            </a:prstGeom>
            <a:noFill/>
          </p:spPr>
          <p:txBody>
            <a:bodyPr wrap="square" rtlCol="0">
              <a:spAutoFit/>
            </a:bodyPr>
            <a:lstStyle/>
            <a:p>
              <a:r>
                <a:rPr lang="en-US" altLang="ja-JP" sz="1400" dirty="0"/>
                <a:t>9</a:t>
              </a:r>
              <a:endParaRPr kumimoji="1" lang="ja-JP" altLang="en-US" sz="1400" dirty="0"/>
            </a:p>
          </p:txBody>
        </p:sp>
        <p:sp>
          <p:nvSpPr>
            <p:cNvPr id="264" name="テキスト ボックス 263"/>
            <p:cNvSpPr txBox="1"/>
            <p:nvPr/>
          </p:nvSpPr>
          <p:spPr>
            <a:xfrm>
              <a:off x="-533742" y="2978454"/>
              <a:ext cx="549686" cy="307777"/>
            </a:xfrm>
            <a:prstGeom prst="rect">
              <a:avLst/>
            </a:prstGeom>
            <a:noFill/>
          </p:spPr>
          <p:txBody>
            <a:bodyPr wrap="square" rtlCol="0">
              <a:spAutoFit/>
            </a:bodyPr>
            <a:lstStyle/>
            <a:p>
              <a:r>
                <a:rPr lang="ja-JP" altLang="en-US" sz="1400" dirty="0" smtClean="0"/>
                <a:t>（月）</a:t>
              </a:r>
              <a:endParaRPr kumimoji="1" lang="ja-JP" altLang="en-US" sz="1400" dirty="0"/>
            </a:p>
          </p:txBody>
        </p:sp>
        <p:sp>
          <p:nvSpPr>
            <p:cNvPr id="266" name="テキスト ボックス 265"/>
            <p:cNvSpPr txBox="1"/>
            <p:nvPr/>
          </p:nvSpPr>
          <p:spPr>
            <a:xfrm>
              <a:off x="-3717372" y="3005313"/>
              <a:ext cx="377026" cy="246221"/>
            </a:xfrm>
            <a:prstGeom prst="rect">
              <a:avLst/>
            </a:prstGeom>
            <a:noFill/>
          </p:spPr>
          <p:txBody>
            <a:bodyPr wrap="none" rtlCol="0">
              <a:spAutoFit/>
            </a:bodyPr>
            <a:lstStyle/>
            <a:p>
              <a:r>
                <a:rPr kumimoji="1" lang="ja-JP" altLang="en-US" sz="1000" dirty="0" smtClean="0"/>
                <a:t>・・・</a:t>
              </a:r>
              <a:endParaRPr kumimoji="1" lang="ja-JP" altLang="en-US" sz="1000" dirty="0"/>
            </a:p>
          </p:txBody>
        </p:sp>
        <p:sp>
          <p:nvSpPr>
            <p:cNvPr id="276" name="テキスト ボックス 275"/>
            <p:cNvSpPr txBox="1"/>
            <p:nvPr/>
          </p:nvSpPr>
          <p:spPr>
            <a:xfrm>
              <a:off x="-3612316" y="2976982"/>
              <a:ext cx="830212" cy="307777"/>
            </a:xfrm>
            <a:prstGeom prst="rect">
              <a:avLst/>
            </a:prstGeom>
            <a:noFill/>
          </p:spPr>
          <p:txBody>
            <a:bodyPr wrap="square" rtlCol="0">
              <a:spAutoFit/>
            </a:bodyPr>
            <a:lstStyle/>
            <a:p>
              <a:r>
                <a:rPr lang="ja-JP" altLang="en-US" sz="1400" dirty="0" smtClean="0"/>
                <a:t>　</a:t>
              </a:r>
              <a:r>
                <a:rPr lang="en-US" altLang="ja-JP" sz="1200" dirty="0" smtClean="0"/>
                <a:t>18</a:t>
              </a:r>
              <a:r>
                <a:rPr lang="ja-JP" altLang="en-US" sz="1200" dirty="0" smtClean="0"/>
                <a:t>年</a:t>
              </a:r>
              <a:r>
                <a:rPr lang="en-US" altLang="ja-JP" sz="1400" dirty="0"/>
                <a:t>3</a:t>
              </a:r>
              <a:endParaRPr kumimoji="1" lang="ja-JP" altLang="en-US" sz="1400" dirty="0"/>
            </a:p>
          </p:txBody>
        </p:sp>
        <p:sp>
          <p:nvSpPr>
            <p:cNvPr id="277" name="テキスト ボックス 276"/>
            <p:cNvSpPr txBox="1"/>
            <p:nvPr/>
          </p:nvSpPr>
          <p:spPr>
            <a:xfrm>
              <a:off x="-1281011" y="2971468"/>
              <a:ext cx="370646" cy="307777"/>
            </a:xfrm>
            <a:prstGeom prst="rect">
              <a:avLst/>
            </a:prstGeom>
            <a:noFill/>
          </p:spPr>
          <p:txBody>
            <a:bodyPr wrap="square" rtlCol="0">
              <a:spAutoFit/>
            </a:bodyPr>
            <a:lstStyle/>
            <a:p>
              <a:r>
                <a:rPr lang="en-US" altLang="ja-JP" sz="1400" dirty="0"/>
                <a:t>10</a:t>
              </a:r>
              <a:endParaRPr kumimoji="1" lang="ja-JP" altLang="en-US" sz="1400" dirty="0"/>
            </a:p>
          </p:txBody>
        </p:sp>
        <p:sp>
          <p:nvSpPr>
            <p:cNvPr id="278" name="テキスト ボックス 277"/>
            <p:cNvSpPr txBox="1"/>
            <p:nvPr/>
          </p:nvSpPr>
          <p:spPr>
            <a:xfrm>
              <a:off x="-1004624" y="2974515"/>
              <a:ext cx="504056" cy="307777"/>
            </a:xfrm>
            <a:prstGeom prst="rect">
              <a:avLst/>
            </a:prstGeom>
            <a:noFill/>
          </p:spPr>
          <p:txBody>
            <a:bodyPr wrap="square" rtlCol="0">
              <a:spAutoFit/>
            </a:bodyPr>
            <a:lstStyle/>
            <a:p>
              <a:r>
                <a:rPr lang="en-US" altLang="ja-JP" sz="1400" dirty="0" smtClean="0"/>
                <a:t>11</a:t>
              </a:r>
              <a:endParaRPr kumimoji="1" lang="ja-JP" altLang="en-US" sz="1400" dirty="0"/>
            </a:p>
          </p:txBody>
        </p:sp>
        <p:sp>
          <p:nvSpPr>
            <p:cNvPr id="279" name="テキスト ボックス 278"/>
            <p:cNvSpPr txBox="1"/>
            <p:nvPr/>
          </p:nvSpPr>
          <p:spPr>
            <a:xfrm>
              <a:off x="-715422" y="2974512"/>
              <a:ext cx="504056" cy="307777"/>
            </a:xfrm>
            <a:prstGeom prst="rect">
              <a:avLst/>
            </a:prstGeom>
            <a:noFill/>
          </p:spPr>
          <p:txBody>
            <a:bodyPr wrap="square" rtlCol="0">
              <a:spAutoFit/>
            </a:bodyPr>
            <a:lstStyle/>
            <a:p>
              <a:r>
                <a:rPr lang="en-US" altLang="ja-JP" sz="1400" dirty="0" smtClean="0"/>
                <a:t>12</a:t>
              </a:r>
              <a:endParaRPr kumimoji="1" lang="ja-JP" altLang="en-US" sz="1400" dirty="0"/>
            </a:p>
          </p:txBody>
        </p:sp>
        <p:sp>
          <p:nvSpPr>
            <p:cNvPr id="280" name="角丸四角形吹き出し 279"/>
            <p:cNvSpPr/>
            <p:nvPr/>
          </p:nvSpPr>
          <p:spPr>
            <a:xfrm>
              <a:off x="-1529373" y="2215056"/>
              <a:ext cx="1124185" cy="306227"/>
            </a:xfrm>
            <a:prstGeom prst="wedgeRoundRectCallout">
              <a:avLst>
                <a:gd name="adj1" fmla="val 12262"/>
                <a:gd name="adj2" fmla="val 2014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テキスト ボックス 233"/>
            <p:cNvSpPr txBox="1"/>
            <p:nvPr/>
          </p:nvSpPr>
          <p:spPr>
            <a:xfrm>
              <a:off x="-1545431" y="2180830"/>
              <a:ext cx="1107996" cy="369332"/>
            </a:xfrm>
            <a:prstGeom prst="rect">
              <a:avLst/>
            </a:prstGeom>
            <a:noFill/>
          </p:spPr>
          <p:txBody>
            <a:bodyPr wrap="none" rtlCol="0">
              <a:spAutoFit/>
            </a:bodyPr>
            <a:lstStyle/>
            <a:p>
              <a:r>
                <a:rPr lang="ja-JP" altLang="en-US" dirty="0" smtClean="0"/>
                <a:t>宮崎移管</a:t>
              </a:r>
              <a:endParaRPr kumimoji="1" lang="ja-JP" altLang="en-US" dirty="0"/>
            </a:p>
          </p:txBody>
        </p:sp>
        <p:sp>
          <p:nvSpPr>
            <p:cNvPr id="8" name="右矢印 7"/>
            <p:cNvSpPr/>
            <p:nvPr/>
          </p:nvSpPr>
          <p:spPr>
            <a:xfrm rot="1136325">
              <a:off x="-3352630" y="2229189"/>
              <a:ext cx="2025928" cy="2738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テキスト ボックス 242"/>
            <p:cNvSpPr txBox="1"/>
            <p:nvPr/>
          </p:nvSpPr>
          <p:spPr>
            <a:xfrm rot="1239370">
              <a:off x="-2734509" y="2172169"/>
              <a:ext cx="549686" cy="307777"/>
            </a:xfrm>
            <a:prstGeom prst="rect">
              <a:avLst/>
            </a:prstGeom>
            <a:noFill/>
          </p:spPr>
          <p:txBody>
            <a:bodyPr wrap="square" rtlCol="0">
              <a:spAutoFit/>
            </a:bodyPr>
            <a:lstStyle/>
            <a:p>
              <a:r>
                <a:rPr lang="ja-JP" altLang="en-US" sz="1400" b="1" dirty="0">
                  <a:solidFill>
                    <a:schemeClr val="bg1"/>
                  </a:solidFill>
                </a:rPr>
                <a:t>減産</a:t>
              </a:r>
              <a:endParaRPr kumimoji="1" lang="ja-JP" altLang="en-US" sz="1400" b="1" dirty="0">
                <a:solidFill>
                  <a:schemeClr val="bg1"/>
                </a:solidFill>
              </a:endParaRPr>
            </a:p>
          </p:txBody>
        </p:sp>
      </p:grpSp>
      <p:grpSp>
        <p:nvGrpSpPr>
          <p:cNvPr id="7" name="グループ化 6"/>
          <p:cNvGrpSpPr/>
          <p:nvPr/>
        </p:nvGrpSpPr>
        <p:grpSpPr>
          <a:xfrm>
            <a:off x="412499" y="482376"/>
            <a:ext cx="4087493" cy="2730600"/>
            <a:chOff x="235600" y="646907"/>
            <a:chExt cx="4087493" cy="2730600"/>
          </a:xfrm>
        </p:grpSpPr>
        <p:pic>
          <p:nvPicPr>
            <p:cNvPr id="215" name="Picture 76"/>
            <p:cNvPicPr>
              <a:picLocks noChangeArrowheads="1"/>
            </p:cNvPicPr>
            <p:nvPr/>
          </p:nvPicPr>
          <p:blipFill>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14968" y="2117455"/>
              <a:ext cx="1475003" cy="10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 name="Text Box 882"/>
            <p:cNvSpPr txBox="1">
              <a:spLocks noChangeArrowheads="1"/>
            </p:cNvSpPr>
            <p:nvPr/>
          </p:nvSpPr>
          <p:spPr bwMode="auto">
            <a:xfrm>
              <a:off x="325906" y="3038953"/>
              <a:ext cx="936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smtClean="0"/>
                <a:t>課長</a:t>
              </a:r>
              <a:endParaRPr lang="ja-JP" altLang="en-US" sz="1600" dirty="0"/>
            </a:p>
          </p:txBody>
        </p:sp>
        <p:grpSp>
          <p:nvGrpSpPr>
            <p:cNvPr id="2" name="グループ化 1"/>
            <p:cNvGrpSpPr/>
            <p:nvPr/>
          </p:nvGrpSpPr>
          <p:grpSpPr>
            <a:xfrm>
              <a:off x="235600" y="646907"/>
              <a:ext cx="4087493" cy="1366320"/>
              <a:chOff x="235600" y="646907"/>
              <a:chExt cx="4087493" cy="1366320"/>
            </a:xfrm>
          </p:grpSpPr>
          <p:sp>
            <p:nvSpPr>
              <p:cNvPr id="9" name="テキスト ボックス 8"/>
              <p:cNvSpPr txBox="1"/>
              <p:nvPr/>
            </p:nvSpPr>
            <p:spPr>
              <a:xfrm>
                <a:off x="235600" y="646907"/>
                <a:ext cx="2188420" cy="369332"/>
              </a:xfrm>
              <a:prstGeom prst="rect">
                <a:avLst/>
              </a:prstGeom>
              <a:noFill/>
            </p:spPr>
            <p:txBody>
              <a:bodyPr wrap="none" rtlCol="0">
                <a:spAutoFit/>
              </a:bodyPr>
              <a:lstStyle/>
              <a:p>
                <a:r>
                  <a:rPr lang="ja-JP" altLang="en-US" b="1" dirty="0" smtClean="0"/>
                  <a:t>（１）職場環境の変化</a:t>
                </a:r>
                <a:endParaRPr kumimoji="1" lang="ja-JP" altLang="en-US" b="1" dirty="0"/>
              </a:p>
            </p:txBody>
          </p:sp>
          <p:sp>
            <p:nvSpPr>
              <p:cNvPr id="6" name="正方形/長方形 5"/>
              <p:cNvSpPr/>
              <p:nvPr/>
            </p:nvSpPr>
            <p:spPr>
              <a:xfrm>
                <a:off x="373822" y="1643895"/>
                <a:ext cx="3915478" cy="369332"/>
              </a:xfrm>
              <a:prstGeom prst="rect">
                <a:avLst/>
              </a:prstGeom>
            </p:spPr>
            <p:txBody>
              <a:bodyPr wrap="square">
                <a:spAutoFit/>
              </a:bodyPr>
              <a:lstStyle/>
              <a:p>
                <a:r>
                  <a:rPr lang="ja-JP" altLang="en-US" dirty="0" smtClean="0"/>
                  <a:t>・</a:t>
                </a:r>
                <a:r>
                  <a:rPr lang="ja-JP" altLang="ja-JP" dirty="0" smtClean="0"/>
                  <a:t>ムダ</a:t>
                </a:r>
                <a:r>
                  <a:rPr lang="ja-JP" altLang="ja-JP" dirty="0"/>
                  <a:t>の徹底排除に向けた改善活動</a:t>
                </a:r>
              </a:p>
            </p:txBody>
          </p:sp>
          <p:sp>
            <p:nvSpPr>
              <p:cNvPr id="213" name="テキスト ボックス 212"/>
              <p:cNvSpPr txBox="1"/>
              <p:nvPr/>
            </p:nvSpPr>
            <p:spPr>
              <a:xfrm>
                <a:off x="386976" y="1116870"/>
                <a:ext cx="2961067" cy="646331"/>
              </a:xfrm>
              <a:prstGeom prst="rect">
                <a:avLst/>
              </a:prstGeom>
              <a:noFill/>
            </p:spPr>
            <p:txBody>
              <a:bodyPr wrap="none" rtlCol="0">
                <a:spAutoFit/>
              </a:bodyPr>
              <a:lstStyle/>
              <a:p>
                <a:r>
                  <a:rPr lang="ja-JP" altLang="en-US" dirty="0" smtClean="0"/>
                  <a:t>・機電一体に向けたラインの</a:t>
                </a:r>
                <a:endParaRPr lang="en-US" altLang="ja-JP" dirty="0" smtClean="0"/>
              </a:p>
              <a:p>
                <a:r>
                  <a:rPr lang="ja-JP" altLang="en-US" dirty="0"/>
                  <a:t>　</a:t>
                </a:r>
                <a:r>
                  <a:rPr lang="ja-JP" altLang="en-US" dirty="0" smtClean="0"/>
                  <a:t>店じまいと電子人材の確保</a:t>
                </a:r>
                <a:endParaRPr kumimoji="1" lang="ja-JP" altLang="en-US" dirty="0"/>
              </a:p>
            </p:txBody>
          </p:sp>
          <p:sp>
            <p:nvSpPr>
              <p:cNvPr id="214" name="テキスト ボックス 213"/>
              <p:cNvSpPr txBox="1"/>
              <p:nvPr/>
            </p:nvSpPr>
            <p:spPr>
              <a:xfrm>
                <a:off x="1413064" y="890072"/>
                <a:ext cx="1653017" cy="369332"/>
              </a:xfrm>
              <a:prstGeom prst="rect">
                <a:avLst/>
              </a:prstGeom>
              <a:noFill/>
            </p:spPr>
            <p:txBody>
              <a:bodyPr wrap="none" rtlCol="0">
                <a:spAutoFit/>
              </a:bodyPr>
              <a:lstStyle/>
              <a:p>
                <a:r>
                  <a:rPr lang="ja-JP" altLang="en-US" dirty="0" smtClean="0"/>
                  <a:t>１８年度課方針</a:t>
                </a:r>
                <a:endParaRPr kumimoji="1" lang="ja-JP" altLang="en-US" dirty="0"/>
              </a:p>
            </p:txBody>
          </p:sp>
          <p:sp>
            <p:nvSpPr>
              <p:cNvPr id="22" name="角丸四角形吹き出し 21"/>
              <p:cNvSpPr/>
              <p:nvPr/>
            </p:nvSpPr>
            <p:spPr>
              <a:xfrm>
                <a:off x="380154" y="921604"/>
                <a:ext cx="3792913" cy="1091623"/>
              </a:xfrm>
              <a:prstGeom prst="wedgeRoundRectCallout">
                <a:avLst>
                  <a:gd name="adj1" fmla="val -34000"/>
                  <a:gd name="adj2" fmla="val 6959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1" name="Line 748"/>
              <p:cNvSpPr>
                <a:spLocks noChangeShapeType="1"/>
              </p:cNvSpPr>
              <p:nvPr/>
            </p:nvSpPr>
            <p:spPr bwMode="auto">
              <a:xfrm>
                <a:off x="4323093" y="694139"/>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sp>
        <p:nvSpPr>
          <p:cNvPr id="452" name="正方形/長方形 451"/>
          <p:cNvSpPr/>
          <p:nvPr/>
        </p:nvSpPr>
        <p:spPr>
          <a:xfrm>
            <a:off x="5335126" y="3024748"/>
            <a:ext cx="3902154"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みんな</a:t>
            </a: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で一緒に</a:t>
            </a:r>
            <a:r>
              <a:rPr lang="ja-JP" altLang="en-US" dirty="0" smtClean="0">
                <a:ln w="12700">
                  <a:solidFill>
                    <a:schemeClr val="tx2">
                      <a:satMod val="155000"/>
                    </a:schemeClr>
                  </a:solidFill>
                  <a:prstDash val="solid"/>
                </a:ln>
                <a:effectLst>
                  <a:outerShdw blurRad="41275" dist="20320" dir="1800000" algn="tl" rotWithShape="0">
                    <a:srgbClr val="000000">
                      <a:alpha val="40000"/>
                    </a:srgbClr>
                  </a:outerShdw>
                </a:effectLst>
              </a:rPr>
              <a:t>ガンバロー</a:t>
            </a:r>
            <a:r>
              <a:rPr lang="ja-JP"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右矢印 11"/>
          <p:cNvSpPr/>
          <p:nvPr/>
        </p:nvSpPr>
        <p:spPr>
          <a:xfrm>
            <a:off x="7053426" y="1053473"/>
            <a:ext cx="737318" cy="458559"/>
          </a:xfrm>
          <a:prstGeom prst="rightArrow">
            <a:avLst>
              <a:gd name="adj1" fmla="val 50000"/>
              <a:gd name="adj2" fmla="val 559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5" name="AutoShape 928"/>
          <p:cNvSpPr>
            <a:spLocks noChangeArrowheads="1"/>
          </p:cNvSpPr>
          <p:nvPr/>
        </p:nvSpPr>
        <p:spPr bwMode="auto">
          <a:xfrm>
            <a:off x="488822" y="6084828"/>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smtClean="0">
                <a:latin typeface="HGP創英角ｺﾞｼｯｸUB" pitchFamily="50" charset="-128"/>
                <a:ea typeface="HGP創英角ｺﾞｼｯｸUB" pitchFamily="50" charset="-128"/>
              </a:rPr>
              <a:t>一緒に働く仲間の環境が大きく変化</a:t>
            </a:r>
            <a:endParaRPr lang="ja-JP" altLang="en-US" sz="2400" dirty="0">
              <a:latin typeface="HGP創英角ｺﾞｼｯｸUB" pitchFamily="50" charset="-128"/>
              <a:ea typeface="HGP創英角ｺﾞｼｯｸUB" pitchFamily="50" charset="-128"/>
            </a:endParaRPr>
          </a:p>
        </p:txBody>
      </p:sp>
      <p:grpSp>
        <p:nvGrpSpPr>
          <p:cNvPr id="20" name="グループ化 19"/>
          <p:cNvGrpSpPr/>
          <p:nvPr/>
        </p:nvGrpSpPr>
        <p:grpSpPr>
          <a:xfrm>
            <a:off x="-67960" y="3688394"/>
            <a:ext cx="4303831" cy="2046944"/>
            <a:chOff x="52145" y="3662804"/>
            <a:chExt cx="4303831" cy="2046944"/>
          </a:xfrm>
        </p:grpSpPr>
        <p:graphicFrame>
          <p:nvGraphicFramePr>
            <p:cNvPr id="412" name="グラフ 411"/>
            <p:cNvGraphicFramePr>
              <a:graphicFrameLocks/>
            </p:cNvGraphicFramePr>
            <p:nvPr>
              <p:extLst>
                <p:ext uri="{D42A27DB-BD31-4B8C-83A1-F6EECF244321}">
                  <p14:modId xmlns:p14="http://schemas.microsoft.com/office/powerpoint/2010/main" val="3140435177"/>
                </p:ext>
              </p:extLst>
            </p:nvPr>
          </p:nvGraphicFramePr>
          <p:xfrm>
            <a:off x="52145" y="3897333"/>
            <a:ext cx="2264459" cy="1673915"/>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p:cNvGrpSpPr/>
            <p:nvPr/>
          </p:nvGrpSpPr>
          <p:grpSpPr>
            <a:xfrm>
              <a:off x="220364" y="3662804"/>
              <a:ext cx="4135612" cy="2046944"/>
              <a:chOff x="242960" y="3662804"/>
              <a:chExt cx="4135612" cy="2046944"/>
            </a:xfrm>
          </p:grpSpPr>
          <p:graphicFrame>
            <p:nvGraphicFramePr>
              <p:cNvPr id="413" name="グラフ 412"/>
              <p:cNvGraphicFramePr>
                <a:graphicFrameLocks/>
              </p:cNvGraphicFramePr>
              <p:nvPr>
                <p:extLst>
                  <p:ext uri="{D42A27DB-BD31-4B8C-83A1-F6EECF244321}">
                    <p14:modId xmlns:p14="http://schemas.microsoft.com/office/powerpoint/2010/main" val="3572199210"/>
                  </p:ext>
                </p:extLst>
              </p:nvPr>
            </p:nvGraphicFramePr>
            <p:xfrm>
              <a:off x="2344824" y="3902377"/>
              <a:ext cx="1918391" cy="1655547"/>
            </p:xfrm>
            <a:graphic>
              <a:graphicData uri="http://schemas.openxmlformats.org/drawingml/2006/chart">
                <c:chart xmlns:c="http://schemas.openxmlformats.org/drawingml/2006/chart" xmlns:r="http://schemas.openxmlformats.org/officeDocument/2006/relationships" r:id="rId6"/>
              </a:graphicData>
            </a:graphic>
          </p:graphicFrame>
          <p:sp>
            <p:nvSpPr>
              <p:cNvPr id="16" name="テキスト ボックス 15"/>
              <p:cNvSpPr txBox="1"/>
              <p:nvPr/>
            </p:nvSpPr>
            <p:spPr>
              <a:xfrm>
                <a:off x="1845212" y="4115563"/>
                <a:ext cx="902811" cy="307777"/>
              </a:xfrm>
              <a:prstGeom prst="rect">
                <a:avLst/>
              </a:prstGeom>
              <a:noFill/>
            </p:spPr>
            <p:txBody>
              <a:bodyPr wrap="none" rtlCol="0">
                <a:spAutoFit/>
              </a:bodyPr>
              <a:lstStyle/>
              <a:p>
                <a:r>
                  <a:rPr kumimoji="1" lang="ja-JP" altLang="en-US" sz="1400" dirty="0" smtClean="0"/>
                  <a:t>男女比率</a:t>
                </a:r>
                <a:endParaRPr kumimoji="1" lang="ja-JP" altLang="en-US" sz="1400" dirty="0"/>
              </a:p>
            </p:txBody>
          </p:sp>
          <p:sp>
            <p:nvSpPr>
              <p:cNvPr id="615" name="テキスト ボックス 614"/>
              <p:cNvSpPr txBox="1"/>
              <p:nvPr/>
            </p:nvSpPr>
            <p:spPr>
              <a:xfrm>
                <a:off x="980541" y="4923065"/>
                <a:ext cx="611065" cy="307777"/>
              </a:xfrm>
              <a:prstGeom prst="rect">
                <a:avLst/>
              </a:prstGeom>
              <a:noFill/>
            </p:spPr>
            <p:txBody>
              <a:bodyPr wrap="none" rtlCol="0">
                <a:spAutoFit/>
              </a:bodyPr>
              <a:lstStyle/>
              <a:p>
                <a:r>
                  <a:rPr kumimoji="1" lang="ja-JP" altLang="en-US" sz="1400" b="1" dirty="0" smtClean="0"/>
                  <a:t>８１％</a:t>
                </a:r>
                <a:endParaRPr kumimoji="1" lang="ja-JP" altLang="en-US" sz="1400" b="1" dirty="0"/>
              </a:p>
            </p:txBody>
          </p:sp>
          <p:sp>
            <p:nvSpPr>
              <p:cNvPr id="616" name="テキスト ボックス 615"/>
              <p:cNvSpPr txBox="1"/>
              <p:nvPr/>
            </p:nvSpPr>
            <p:spPr>
              <a:xfrm>
                <a:off x="567999" y="4323576"/>
                <a:ext cx="611065" cy="307777"/>
              </a:xfrm>
              <a:prstGeom prst="rect">
                <a:avLst/>
              </a:prstGeom>
              <a:noFill/>
            </p:spPr>
            <p:txBody>
              <a:bodyPr wrap="none" rtlCol="0">
                <a:spAutoFit/>
              </a:bodyPr>
              <a:lstStyle/>
              <a:p>
                <a:r>
                  <a:rPr lang="ja-JP" altLang="en-US" sz="1400" b="1" dirty="0"/>
                  <a:t>１９</a:t>
                </a:r>
                <a:r>
                  <a:rPr kumimoji="1" lang="ja-JP" altLang="en-US" sz="1400" b="1" dirty="0" smtClean="0"/>
                  <a:t>％</a:t>
                </a:r>
                <a:endParaRPr kumimoji="1" lang="ja-JP" altLang="en-US" b="1" dirty="0"/>
              </a:p>
            </p:txBody>
          </p:sp>
          <p:sp>
            <p:nvSpPr>
              <p:cNvPr id="617" name="テキスト ボックス 616"/>
              <p:cNvSpPr txBox="1"/>
              <p:nvPr/>
            </p:nvSpPr>
            <p:spPr>
              <a:xfrm>
                <a:off x="3269496" y="4658002"/>
                <a:ext cx="611065" cy="307777"/>
              </a:xfrm>
              <a:prstGeom prst="rect">
                <a:avLst/>
              </a:prstGeom>
              <a:noFill/>
            </p:spPr>
            <p:txBody>
              <a:bodyPr wrap="none" rtlCol="0">
                <a:spAutoFit/>
              </a:bodyPr>
              <a:lstStyle/>
              <a:p>
                <a:r>
                  <a:rPr lang="ja-JP" altLang="en-US" sz="1400" b="1" dirty="0"/>
                  <a:t>５７</a:t>
                </a:r>
                <a:r>
                  <a:rPr kumimoji="1" lang="ja-JP" altLang="en-US" sz="1400" b="1" dirty="0" smtClean="0"/>
                  <a:t>％</a:t>
                </a:r>
                <a:endParaRPr kumimoji="1" lang="ja-JP" altLang="en-US" sz="1400" b="1" dirty="0"/>
              </a:p>
            </p:txBody>
          </p:sp>
          <p:sp>
            <p:nvSpPr>
              <p:cNvPr id="618" name="テキスト ボックス 617"/>
              <p:cNvSpPr txBox="1"/>
              <p:nvPr/>
            </p:nvSpPr>
            <p:spPr>
              <a:xfrm>
                <a:off x="2656231" y="4659679"/>
                <a:ext cx="611065" cy="307777"/>
              </a:xfrm>
              <a:prstGeom prst="rect">
                <a:avLst/>
              </a:prstGeom>
              <a:noFill/>
            </p:spPr>
            <p:txBody>
              <a:bodyPr wrap="none" rtlCol="0">
                <a:spAutoFit/>
              </a:bodyPr>
              <a:lstStyle/>
              <a:p>
                <a:r>
                  <a:rPr lang="ja-JP" altLang="en-US" sz="1400" b="1" dirty="0"/>
                  <a:t>４３</a:t>
                </a:r>
                <a:r>
                  <a:rPr kumimoji="1" lang="ja-JP" altLang="en-US" sz="1400" b="1" dirty="0" smtClean="0"/>
                  <a:t>％</a:t>
                </a:r>
                <a:endParaRPr kumimoji="1" lang="ja-JP" altLang="en-US" sz="1400" b="1" dirty="0"/>
              </a:p>
            </p:txBody>
          </p:sp>
          <p:sp>
            <p:nvSpPr>
              <p:cNvPr id="657" name="テキスト ボックス 656"/>
              <p:cNvSpPr txBox="1"/>
              <p:nvPr/>
            </p:nvSpPr>
            <p:spPr>
              <a:xfrm>
                <a:off x="806320" y="5430966"/>
                <a:ext cx="809837" cy="276999"/>
              </a:xfrm>
              <a:prstGeom prst="rect">
                <a:avLst/>
              </a:prstGeom>
              <a:noFill/>
            </p:spPr>
            <p:txBody>
              <a:bodyPr wrap="none" rtlCol="0">
                <a:spAutoFit/>
              </a:bodyPr>
              <a:lstStyle/>
              <a:p>
                <a:r>
                  <a:rPr lang="ja-JP" altLang="en-US" sz="1200" dirty="0" smtClean="0"/>
                  <a:t>１７年</a:t>
                </a:r>
                <a:r>
                  <a:rPr lang="ja-JP" altLang="en-US" sz="1200" dirty="0"/>
                  <a:t>３月</a:t>
                </a:r>
                <a:endParaRPr kumimoji="1" lang="ja-JP" altLang="en-US" sz="1200" dirty="0"/>
              </a:p>
            </p:txBody>
          </p:sp>
          <p:sp>
            <p:nvSpPr>
              <p:cNvPr id="658" name="テキスト ボックス 657"/>
              <p:cNvSpPr txBox="1"/>
              <p:nvPr/>
            </p:nvSpPr>
            <p:spPr>
              <a:xfrm>
                <a:off x="2964298" y="5432749"/>
                <a:ext cx="809837" cy="276999"/>
              </a:xfrm>
              <a:prstGeom prst="rect">
                <a:avLst/>
              </a:prstGeom>
              <a:noFill/>
            </p:spPr>
            <p:txBody>
              <a:bodyPr wrap="none" rtlCol="0">
                <a:spAutoFit/>
              </a:bodyPr>
              <a:lstStyle/>
              <a:p>
                <a:r>
                  <a:rPr lang="ja-JP" altLang="en-US" sz="1200" dirty="0" smtClean="0"/>
                  <a:t>１８年</a:t>
                </a:r>
                <a:r>
                  <a:rPr lang="ja-JP" altLang="en-US" sz="1200" dirty="0"/>
                  <a:t>３月</a:t>
                </a:r>
                <a:endParaRPr kumimoji="1" lang="ja-JP" altLang="en-US" sz="1200" dirty="0"/>
              </a:p>
            </p:txBody>
          </p:sp>
          <p:sp>
            <p:nvSpPr>
              <p:cNvPr id="13" name="テキスト ボックス 12"/>
              <p:cNvSpPr txBox="1"/>
              <p:nvPr/>
            </p:nvSpPr>
            <p:spPr>
              <a:xfrm>
                <a:off x="1700295" y="5087832"/>
                <a:ext cx="591829" cy="276999"/>
              </a:xfrm>
              <a:prstGeom prst="rect">
                <a:avLst/>
              </a:prstGeom>
              <a:noFill/>
            </p:spPr>
            <p:txBody>
              <a:bodyPr wrap="none" rtlCol="0">
                <a:spAutoFit/>
              </a:bodyPr>
              <a:lstStyle/>
              <a:p>
                <a:r>
                  <a:rPr lang="ja-JP" altLang="en-US" sz="1200" dirty="0"/>
                  <a:t>Ｎ</a:t>
                </a:r>
                <a:r>
                  <a:rPr kumimoji="1" lang="en-US" altLang="ja-JP" sz="1200" dirty="0" smtClean="0"/>
                  <a:t>=</a:t>
                </a:r>
                <a:r>
                  <a:rPr lang="ja-JP" altLang="en-US" sz="1200" dirty="0"/>
                  <a:t>２１</a:t>
                </a:r>
                <a:endParaRPr kumimoji="1" lang="ja-JP" altLang="en-US" sz="1200" dirty="0"/>
              </a:p>
            </p:txBody>
          </p:sp>
          <p:sp>
            <p:nvSpPr>
              <p:cNvPr id="261" name="テキスト ボックス 260"/>
              <p:cNvSpPr txBox="1"/>
              <p:nvPr/>
            </p:nvSpPr>
            <p:spPr>
              <a:xfrm>
                <a:off x="3786743" y="5095179"/>
                <a:ext cx="591829" cy="276999"/>
              </a:xfrm>
              <a:prstGeom prst="rect">
                <a:avLst/>
              </a:prstGeom>
              <a:noFill/>
            </p:spPr>
            <p:txBody>
              <a:bodyPr wrap="none" rtlCol="0">
                <a:spAutoFit/>
              </a:bodyPr>
              <a:lstStyle/>
              <a:p>
                <a:r>
                  <a:rPr lang="ja-JP" altLang="en-US" sz="1200" dirty="0"/>
                  <a:t>Ｎ</a:t>
                </a:r>
                <a:r>
                  <a:rPr kumimoji="1" lang="en-US" altLang="ja-JP" sz="1200" dirty="0" smtClean="0"/>
                  <a:t>=</a:t>
                </a:r>
                <a:r>
                  <a:rPr lang="ja-JP" altLang="en-US" sz="1200" dirty="0"/>
                  <a:t>１４</a:t>
                </a:r>
                <a:endParaRPr kumimoji="1" lang="ja-JP" altLang="en-US" sz="1200" dirty="0"/>
              </a:p>
            </p:txBody>
          </p:sp>
          <p:sp>
            <p:nvSpPr>
              <p:cNvPr id="15" name="テキスト ボックス 14"/>
              <p:cNvSpPr txBox="1"/>
              <p:nvPr/>
            </p:nvSpPr>
            <p:spPr>
              <a:xfrm>
                <a:off x="1081363" y="4733463"/>
                <a:ext cx="673765" cy="307777"/>
              </a:xfrm>
              <a:prstGeom prst="rect">
                <a:avLst/>
              </a:prstGeom>
              <a:noFill/>
            </p:spPr>
            <p:txBody>
              <a:bodyPr wrap="square" rtlCol="0">
                <a:spAutoFit/>
              </a:bodyPr>
              <a:lstStyle/>
              <a:p>
                <a:r>
                  <a:rPr kumimoji="1" lang="ja-JP" altLang="en-US" sz="1400" dirty="0" smtClean="0"/>
                  <a:t>男性</a:t>
                </a:r>
                <a:endParaRPr kumimoji="1" lang="ja-JP" altLang="en-US" sz="1400" dirty="0"/>
              </a:p>
            </p:txBody>
          </p:sp>
          <p:sp>
            <p:nvSpPr>
              <p:cNvPr id="265" name="テキスト ボックス 264"/>
              <p:cNvSpPr txBox="1"/>
              <p:nvPr/>
            </p:nvSpPr>
            <p:spPr>
              <a:xfrm>
                <a:off x="688073" y="4060047"/>
                <a:ext cx="660407" cy="307777"/>
              </a:xfrm>
              <a:prstGeom prst="rect">
                <a:avLst/>
              </a:prstGeom>
              <a:noFill/>
            </p:spPr>
            <p:txBody>
              <a:bodyPr wrap="square" rtlCol="0">
                <a:spAutoFit/>
              </a:bodyPr>
              <a:lstStyle/>
              <a:p>
                <a:r>
                  <a:rPr lang="ja-JP" altLang="en-US" sz="1400" dirty="0"/>
                  <a:t>女性</a:t>
                </a:r>
                <a:endParaRPr kumimoji="1" lang="ja-JP" altLang="en-US" sz="1400" dirty="0"/>
              </a:p>
            </p:txBody>
          </p:sp>
          <p:sp>
            <p:nvSpPr>
              <p:cNvPr id="403" name="右矢印 402"/>
              <p:cNvSpPr/>
              <p:nvPr/>
            </p:nvSpPr>
            <p:spPr>
              <a:xfrm>
                <a:off x="1996210" y="4487850"/>
                <a:ext cx="5760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8" name="テキスト ボックス 207"/>
              <p:cNvSpPr txBox="1"/>
              <p:nvPr/>
            </p:nvSpPr>
            <p:spPr>
              <a:xfrm>
                <a:off x="3380891" y="4473371"/>
                <a:ext cx="803367" cy="307777"/>
              </a:xfrm>
              <a:prstGeom prst="rect">
                <a:avLst/>
              </a:prstGeom>
              <a:noFill/>
            </p:spPr>
            <p:txBody>
              <a:bodyPr wrap="square" rtlCol="0">
                <a:spAutoFit/>
              </a:bodyPr>
              <a:lstStyle/>
              <a:p>
                <a:r>
                  <a:rPr kumimoji="1" lang="ja-JP" altLang="en-US" sz="1400" dirty="0" smtClean="0"/>
                  <a:t>男性</a:t>
                </a:r>
                <a:endParaRPr kumimoji="1" lang="ja-JP" altLang="en-US" sz="1400" dirty="0"/>
              </a:p>
            </p:txBody>
          </p:sp>
          <p:sp>
            <p:nvSpPr>
              <p:cNvPr id="209" name="テキスト ボックス 208"/>
              <p:cNvSpPr txBox="1"/>
              <p:nvPr/>
            </p:nvSpPr>
            <p:spPr>
              <a:xfrm>
                <a:off x="2759404" y="4446773"/>
                <a:ext cx="664154" cy="307777"/>
              </a:xfrm>
              <a:prstGeom prst="rect">
                <a:avLst/>
              </a:prstGeom>
              <a:noFill/>
            </p:spPr>
            <p:txBody>
              <a:bodyPr wrap="square" rtlCol="0">
                <a:spAutoFit/>
              </a:bodyPr>
              <a:lstStyle/>
              <a:p>
                <a:r>
                  <a:rPr lang="ja-JP" altLang="en-US" sz="1400" dirty="0"/>
                  <a:t>女性</a:t>
                </a:r>
                <a:endParaRPr kumimoji="1" lang="ja-JP" altLang="en-US" sz="1400" dirty="0"/>
              </a:p>
            </p:txBody>
          </p:sp>
          <p:sp>
            <p:nvSpPr>
              <p:cNvPr id="225" name="テキスト ボックス 224"/>
              <p:cNvSpPr txBox="1"/>
              <p:nvPr/>
            </p:nvSpPr>
            <p:spPr>
              <a:xfrm>
                <a:off x="242960" y="3662804"/>
                <a:ext cx="2188420" cy="369332"/>
              </a:xfrm>
              <a:prstGeom prst="rect">
                <a:avLst/>
              </a:prstGeom>
              <a:noFill/>
            </p:spPr>
            <p:txBody>
              <a:bodyPr wrap="none" rtlCol="0">
                <a:spAutoFit/>
              </a:bodyPr>
              <a:lstStyle/>
              <a:p>
                <a:r>
                  <a:rPr lang="ja-JP" altLang="en-US" b="1" dirty="0" smtClean="0"/>
                  <a:t>（２）人員構成の確認</a:t>
                </a:r>
                <a:endParaRPr kumimoji="1" lang="ja-JP" altLang="en-US" b="1" dirty="0"/>
              </a:p>
            </p:txBody>
          </p:sp>
        </p:grpSp>
      </p:grpSp>
      <p:sp>
        <p:nvSpPr>
          <p:cNvPr id="285" name="正方形/長方形 284"/>
          <p:cNvSpPr/>
          <p:nvPr/>
        </p:nvSpPr>
        <p:spPr>
          <a:xfrm>
            <a:off x="354255" y="5667541"/>
            <a:ext cx="3791903"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女性の比率が２０％増加</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87" name="正方形/長方形 286"/>
          <p:cNvSpPr/>
          <p:nvPr/>
        </p:nvSpPr>
        <p:spPr>
          <a:xfrm>
            <a:off x="96766" y="3289137"/>
            <a:ext cx="8609428"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機電一体化に伴う人材確保の為、人員構成に大きな変更があった</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18" name="グループ化 17"/>
          <p:cNvGrpSpPr/>
          <p:nvPr/>
        </p:nvGrpSpPr>
        <p:grpSpPr>
          <a:xfrm>
            <a:off x="5668800" y="1940349"/>
            <a:ext cx="3248138" cy="1127172"/>
            <a:chOff x="5668800" y="1940349"/>
            <a:chExt cx="3248138" cy="1127172"/>
          </a:xfrm>
        </p:grpSpPr>
        <p:grpSp>
          <p:nvGrpSpPr>
            <p:cNvPr id="493" name="グループ化 492"/>
            <p:cNvGrpSpPr/>
            <p:nvPr/>
          </p:nvGrpSpPr>
          <p:grpSpPr>
            <a:xfrm>
              <a:off x="5668800" y="2022272"/>
              <a:ext cx="896592" cy="1018810"/>
              <a:chOff x="4355976" y="614197"/>
              <a:chExt cx="884917" cy="1079357"/>
            </a:xfrm>
          </p:grpSpPr>
          <p:sp>
            <p:nvSpPr>
              <p:cNvPr id="494" name="Freeform 742"/>
              <p:cNvSpPr>
                <a:spLocks/>
              </p:cNvSpPr>
              <p:nvPr/>
            </p:nvSpPr>
            <p:spPr bwMode="auto">
              <a:xfrm>
                <a:off x="4456554" y="973290"/>
                <a:ext cx="693203" cy="72026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95" name="Freeform 743"/>
              <p:cNvSpPr>
                <a:spLocks/>
              </p:cNvSpPr>
              <p:nvPr/>
            </p:nvSpPr>
            <p:spPr bwMode="auto">
              <a:xfrm>
                <a:off x="4740541" y="1417488"/>
                <a:ext cx="102551" cy="108974"/>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96" name="Freeform 744"/>
              <p:cNvSpPr>
                <a:spLocks/>
              </p:cNvSpPr>
              <p:nvPr/>
            </p:nvSpPr>
            <p:spPr bwMode="auto">
              <a:xfrm>
                <a:off x="4668558" y="1414374"/>
                <a:ext cx="94662" cy="91330"/>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7" name="Freeform 745"/>
              <p:cNvSpPr>
                <a:spLocks/>
              </p:cNvSpPr>
              <p:nvPr/>
            </p:nvSpPr>
            <p:spPr bwMode="auto">
              <a:xfrm>
                <a:off x="4800691" y="1449661"/>
                <a:ext cx="108467" cy="88217"/>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8" name="Freeform 746"/>
              <p:cNvSpPr>
                <a:spLocks/>
              </p:cNvSpPr>
              <p:nvPr/>
            </p:nvSpPr>
            <p:spPr bwMode="auto">
              <a:xfrm>
                <a:off x="4605450" y="1435131"/>
                <a:ext cx="54233" cy="3009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9" name="Freeform 747"/>
              <p:cNvSpPr>
                <a:spLocks/>
              </p:cNvSpPr>
              <p:nvPr/>
            </p:nvSpPr>
            <p:spPr bwMode="auto">
              <a:xfrm>
                <a:off x="4355976" y="614197"/>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0" name="Line 748"/>
              <p:cNvSpPr>
                <a:spLocks noChangeShapeType="1"/>
              </p:cNvSpPr>
              <p:nvPr/>
            </p:nvSpPr>
            <p:spPr bwMode="auto">
              <a:xfrm>
                <a:off x="4435847" y="976404"/>
                <a:ext cx="0" cy="10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 name="Freeform 749"/>
              <p:cNvSpPr>
                <a:spLocks/>
              </p:cNvSpPr>
              <p:nvPr/>
            </p:nvSpPr>
            <p:spPr bwMode="auto">
              <a:xfrm>
                <a:off x="4500927" y="821765"/>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2" name="Freeform 750"/>
              <p:cNvSpPr>
                <a:spLocks/>
              </p:cNvSpPr>
              <p:nvPr/>
            </p:nvSpPr>
            <p:spPr bwMode="auto">
              <a:xfrm>
                <a:off x="4564035" y="660899"/>
                <a:ext cx="72969" cy="9651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3" name="Freeform 751"/>
              <p:cNvSpPr>
                <a:spLocks/>
              </p:cNvSpPr>
              <p:nvPr/>
            </p:nvSpPr>
            <p:spPr bwMode="auto">
              <a:xfrm>
                <a:off x="4532481" y="693073"/>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4" name="Line 752"/>
              <p:cNvSpPr>
                <a:spLocks noChangeShapeType="1"/>
              </p:cNvSpPr>
              <p:nvPr/>
            </p:nvSpPr>
            <p:spPr bwMode="auto">
              <a:xfrm flipH="1">
                <a:off x="4513746" y="811387"/>
                <a:ext cx="18735" cy="1764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5" name="Freeform 696"/>
              <p:cNvSpPr>
                <a:spLocks/>
              </p:cNvSpPr>
              <p:nvPr/>
            </p:nvSpPr>
            <p:spPr bwMode="auto">
              <a:xfrm>
                <a:off x="4534890" y="806197"/>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506" name="Freeform 697"/>
              <p:cNvSpPr>
                <a:spLocks/>
              </p:cNvSpPr>
              <p:nvPr/>
            </p:nvSpPr>
            <p:spPr bwMode="auto">
              <a:xfrm>
                <a:off x="4627958" y="918372"/>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07" name="Freeform 698"/>
              <p:cNvSpPr>
                <a:spLocks/>
              </p:cNvSpPr>
              <p:nvPr/>
            </p:nvSpPr>
            <p:spPr bwMode="auto">
              <a:xfrm>
                <a:off x="4696584" y="1143892"/>
                <a:ext cx="337490" cy="17527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508" name="Freeform 699"/>
              <p:cNvSpPr>
                <a:spLocks/>
              </p:cNvSpPr>
              <p:nvPr/>
            </p:nvSpPr>
            <p:spPr bwMode="auto">
              <a:xfrm>
                <a:off x="4724787" y="1052749"/>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700"/>
              <p:cNvSpPr>
                <a:spLocks/>
              </p:cNvSpPr>
              <p:nvPr/>
            </p:nvSpPr>
            <p:spPr bwMode="auto">
              <a:xfrm>
                <a:off x="4862039" y="1042233"/>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Freeform 701"/>
              <p:cNvSpPr>
                <a:spLocks/>
              </p:cNvSpPr>
              <p:nvPr/>
            </p:nvSpPr>
            <p:spPr bwMode="auto">
              <a:xfrm>
                <a:off x="4871440" y="983808"/>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702"/>
              <p:cNvSpPr>
                <a:spLocks/>
              </p:cNvSpPr>
              <p:nvPr/>
            </p:nvSpPr>
            <p:spPr bwMode="auto">
              <a:xfrm>
                <a:off x="4709746" y="1001336"/>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512" name="グループ化 511"/>
            <p:cNvGrpSpPr/>
            <p:nvPr/>
          </p:nvGrpSpPr>
          <p:grpSpPr>
            <a:xfrm>
              <a:off x="6279051" y="2056029"/>
              <a:ext cx="880353" cy="996301"/>
              <a:chOff x="5276758" y="683302"/>
              <a:chExt cx="1023434" cy="1089514"/>
            </a:xfrm>
          </p:grpSpPr>
          <p:sp>
            <p:nvSpPr>
              <p:cNvPr id="513" name="Freeform 742"/>
              <p:cNvSpPr>
                <a:spLocks/>
              </p:cNvSpPr>
              <p:nvPr/>
            </p:nvSpPr>
            <p:spPr bwMode="auto">
              <a:xfrm>
                <a:off x="5417398" y="1070883"/>
                <a:ext cx="693177" cy="70193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14" name="Freeform 747"/>
              <p:cNvSpPr>
                <a:spLocks/>
              </p:cNvSpPr>
              <p:nvPr/>
            </p:nvSpPr>
            <p:spPr bwMode="auto">
              <a:xfrm>
                <a:off x="5276758" y="683302"/>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515" name="グループ化 514"/>
              <p:cNvGrpSpPr/>
              <p:nvPr/>
            </p:nvGrpSpPr>
            <p:grpSpPr>
              <a:xfrm>
                <a:off x="5453909" y="784928"/>
                <a:ext cx="846283" cy="810727"/>
                <a:chOff x="10721363" y="466040"/>
                <a:chExt cx="745774" cy="669672"/>
              </a:xfrm>
            </p:grpSpPr>
            <p:sp>
              <p:nvSpPr>
                <p:cNvPr id="516" name="月 515"/>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7" name="グループ化 516"/>
                <p:cNvGrpSpPr/>
                <p:nvPr/>
              </p:nvGrpSpPr>
              <p:grpSpPr>
                <a:xfrm>
                  <a:off x="10721363" y="466040"/>
                  <a:ext cx="659498" cy="669672"/>
                  <a:chOff x="10721363" y="466040"/>
                  <a:chExt cx="659498" cy="669672"/>
                </a:xfrm>
              </p:grpSpPr>
              <p:sp>
                <p:nvSpPr>
                  <p:cNvPr id="51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52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2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3"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4"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18"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572" name="正方形/長方形 571"/>
            <p:cNvSpPr/>
            <p:nvPr/>
          </p:nvSpPr>
          <p:spPr>
            <a:xfrm>
              <a:off x="7920279" y="2297235"/>
              <a:ext cx="630302" cy="261610"/>
            </a:xfrm>
            <a:prstGeom prst="rect">
              <a:avLst/>
            </a:prstGeom>
            <a:noFill/>
          </p:spPr>
          <p:txBody>
            <a:bodyPr wrap="none" lIns="91440" tIns="45720" rIns="91440" bIns="45720">
              <a:spAutoFit/>
            </a:bodyPr>
            <a:lstStyle/>
            <a:p>
              <a:pPr algn="ctr"/>
              <a:r>
                <a:rPr lang="ja-JP" altLang="en-US" sz="11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a:t>
              </a:r>
              <a:r>
                <a:rPr lang="en-US" altLang="ja-JP" sz="11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1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573" name="正方形/長方形 572"/>
            <p:cNvSpPr/>
            <p:nvPr/>
          </p:nvSpPr>
          <p:spPr>
            <a:xfrm>
              <a:off x="7975981" y="2496306"/>
              <a:ext cx="670375" cy="276999"/>
            </a:xfrm>
            <a:prstGeom prst="rect">
              <a:avLst/>
            </a:prstGeom>
            <a:noFill/>
          </p:spPr>
          <p:txBody>
            <a:bodyPr wrap="none" lIns="91440" tIns="45720" rIns="91440" bIns="45720">
              <a:spAutoFit/>
            </a:bodyPr>
            <a:lstStyle/>
            <a:p>
              <a:pPr algn="ctr"/>
              <a:r>
                <a:rPr lang="ja-JP" altLang="en-US" sz="1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a:t>
              </a:r>
              <a:r>
                <a:rPr lang="en-US" altLang="ja-JP" sz="12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2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574" name="正方形/長方形 573"/>
            <p:cNvSpPr/>
            <p:nvPr/>
          </p:nvSpPr>
          <p:spPr>
            <a:xfrm>
              <a:off x="7993287" y="2720955"/>
              <a:ext cx="923651" cy="307777"/>
            </a:xfrm>
            <a:prstGeom prst="rect">
              <a:avLst/>
            </a:prstGeom>
            <a:noFill/>
          </p:spPr>
          <p:txBody>
            <a:bodyPr wrap="none" lIns="91440" tIns="45720" rIns="91440" bIns="45720">
              <a:spAutoFit/>
            </a:bodyPr>
            <a:lstStyle/>
            <a:p>
              <a:pPr algn="ctr"/>
              <a:r>
                <a:rPr lang="ja-JP" altLang="en-US" sz="1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やるぞー</a:t>
              </a:r>
              <a:r>
                <a:rPr lang="en-US" altLang="ja-JP" sz="14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4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grpSp>
          <p:nvGrpSpPr>
            <p:cNvPr id="288" name="グループ化 287"/>
            <p:cNvGrpSpPr/>
            <p:nvPr/>
          </p:nvGrpSpPr>
          <p:grpSpPr>
            <a:xfrm>
              <a:off x="6791378" y="1940349"/>
              <a:ext cx="1105791" cy="1127172"/>
              <a:chOff x="10188624" y="2324841"/>
              <a:chExt cx="1043066" cy="1163932"/>
            </a:xfrm>
          </p:grpSpPr>
          <p:sp>
            <p:nvSpPr>
              <p:cNvPr id="289" name="Freeform 839"/>
              <p:cNvSpPr>
                <a:spLocks/>
              </p:cNvSpPr>
              <p:nvPr/>
            </p:nvSpPr>
            <p:spPr bwMode="auto">
              <a:xfrm>
                <a:off x="10308428" y="2711744"/>
                <a:ext cx="828357" cy="777029"/>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290" name="Freeform 840"/>
              <p:cNvSpPr>
                <a:spLocks/>
              </p:cNvSpPr>
              <p:nvPr/>
            </p:nvSpPr>
            <p:spPr bwMode="auto">
              <a:xfrm>
                <a:off x="10647301" y="3190536"/>
                <a:ext cx="123227" cy="11768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91" name="Freeform 841"/>
              <p:cNvSpPr>
                <a:spLocks/>
              </p:cNvSpPr>
              <p:nvPr/>
            </p:nvSpPr>
            <p:spPr bwMode="auto">
              <a:xfrm>
                <a:off x="10561727" y="3187311"/>
                <a:ext cx="112958" cy="9833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842"/>
              <p:cNvSpPr>
                <a:spLocks/>
              </p:cNvSpPr>
              <p:nvPr/>
            </p:nvSpPr>
            <p:spPr bwMode="auto">
              <a:xfrm>
                <a:off x="10719183" y="3226001"/>
                <a:ext cx="130073" cy="9511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843"/>
              <p:cNvSpPr>
                <a:spLocks/>
              </p:cNvSpPr>
              <p:nvPr/>
            </p:nvSpPr>
            <p:spPr bwMode="auto">
              <a:xfrm>
                <a:off x="10486422" y="3209881"/>
                <a:ext cx="65036" cy="32242"/>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844"/>
              <p:cNvSpPr>
                <a:spLocks/>
              </p:cNvSpPr>
              <p:nvPr/>
            </p:nvSpPr>
            <p:spPr bwMode="auto">
              <a:xfrm>
                <a:off x="10188624" y="2324841"/>
                <a:ext cx="364545" cy="449774"/>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95" name="Line 845"/>
              <p:cNvSpPr>
                <a:spLocks noChangeShapeType="1"/>
              </p:cNvSpPr>
              <p:nvPr/>
            </p:nvSpPr>
            <p:spPr bwMode="auto">
              <a:xfrm>
                <a:off x="10284467" y="2714968"/>
                <a:ext cx="0" cy="16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6" name="Freeform 846"/>
              <p:cNvSpPr>
                <a:spLocks/>
              </p:cNvSpPr>
              <p:nvPr/>
            </p:nvSpPr>
            <p:spPr bwMode="auto">
              <a:xfrm>
                <a:off x="10361484" y="2548922"/>
                <a:ext cx="83863" cy="11929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7" name="Freeform 847"/>
              <p:cNvSpPr>
                <a:spLocks/>
              </p:cNvSpPr>
              <p:nvPr/>
            </p:nvSpPr>
            <p:spPr bwMode="auto">
              <a:xfrm>
                <a:off x="10436789" y="2374816"/>
                <a:ext cx="87286" cy="104786"/>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Freeform 848"/>
              <p:cNvSpPr>
                <a:spLocks/>
              </p:cNvSpPr>
              <p:nvPr/>
            </p:nvSpPr>
            <p:spPr bwMode="auto">
              <a:xfrm>
                <a:off x="10399136" y="2410282"/>
                <a:ext cx="112958" cy="193451"/>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9" name="Line 849"/>
              <p:cNvSpPr>
                <a:spLocks noChangeShapeType="1"/>
              </p:cNvSpPr>
              <p:nvPr/>
            </p:nvSpPr>
            <p:spPr bwMode="auto">
              <a:xfrm flipH="1">
                <a:off x="10376887" y="2537638"/>
                <a:ext cx="22249" cy="1934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00" name="Freeform 1382"/>
              <p:cNvSpPr>
                <a:spLocks/>
              </p:cNvSpPr>
              <p:nvPr/>
            </p:nvSpPr>
            <p:spPr bwMode="auto">
              <a:xfrm>
                <a:off x="10414281" y="2782923"/>
                <a:ext cx="817409" cy="538192"/>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301" name="Freeform 1384"/>
              <p:cNvSpPr>
                <a:spLocks/>
              </p:cNvSpPr>
              <p:nvPr/>
            </p:nvSpPr>
            <p:spPr bwMode="auto">
              <a:xfrm>
                <a:off x="11017166" y="2843932"/>
                <a:ext cx="214523" cy="217892"/>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302" name="Freeform 1387"/>
              <p:cNvSpPr>
                <a:spLocks/>
              </p:cNvSpPr>
              <p:nvPr/>
            </p:nvSpPr>
            <p:spPr bwMode="auto">
              <a:xfrm>
                <a:off x="10787848" y="2804712"/>
                <a:ext cx="155345" cy="95873"/>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 name="Freeform 1388"/>
              <p:cNvSpPr>
                <a:spLocks/>
              </p:cNvSpPr>
              <p:nvPr/>
            </p:nvSpPr>
            <p:spPr bwMode="auto">
              <a:xfrm>
                <a:off x="10588119" y="2793816"/>
                <a:ext cx="110961" cy="108945"/>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 name="Oval 1389"/>
              <p:cNvSpPr>
                <a:spLocks noChangeArrowheads="1"/>
              </p:cNvSpPr>
              <p:nvPr/>
            </p:nvSpPr>
            <p:spPr bwMode="auto">
              <a:xfrm>
                <a:off x="10667641" y="2959415"/>
                <a:ext cx="2589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5" name="Oval 1390"/>
              <p:cNvSpPr>
                <a:spLocks noChangeArrowheads="1"/>
              </p:cNvSpPr>
              <p:nvPr/>
            </p:nvSpPr>
            <p:spPr bwMode="auto">
              <a:xfrm>
                <a:off x="10793396" y="2959415"/>
                <a:ext cx="2404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6" name="Line 1391"/>
              <p:cNvSpPr>
                <a:spLocks noChangeShapeType="1"/>
              </p:cNvSpPr>
              <p:nvPr/>
            </p:nvSpPr>
            <p:spPr bwMode="auto">
              <a:xfrm flipH="1">
                <a:off x="10528940" y="3026961"/>
                <a:ext cx="35138"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1392"/>
              <p:cNvSpPr>
                <a:spLocks noChangeShapeType="1"/>
              </p:cNvSpPr>
              <p:nvPr/>
            </p:nvSpPr>
            <p:spPr bwMode="auto">
              <a:xfrm flipH="1">
                <a:off x="10578872" y="3031319"/>
                <a:ext cx="20342"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1393"/>
              <p:cNvSpPr>
                <a:spLocks noChangeShapeType="1"/>
              </p:cNvSpPr>
              <p:nvPr/>
            </p:nvSpPr>
            <p:spPr bwMode="auto">
              <a:xfrm>
                <a:off x="10943192" y="3035678"/>
                <a:ext cx="29590" cy="2178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Line 1394"/>
              <p:cNvSpPr>
                <a:spLocks noChangeShapeType="1"/>
              </p:cNvSpPr>
              <p:nvPr/>
            </p:nvSpPr>
            <p:spPr bwMode="auto">
              <a:xfrm>
                <a:off x="10902506" y="3035678"/>
                <a:ext cx="35138" cy="2614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 name="Freeform 1386"/>
              <p:cNvSpPr>
                <a:spLocks/>
              </p:cNvSpPr>
              <p:nvPr/>
            </p:nvSpPr>
            <p:spPr bwMode="auto">
              <a:xfrm>
                <a:off x="11117031" y="2979025"/>
                <a:ext cx="40685" cy="117662"/>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 name="Oval 1371"/>
              <p:cNvSpPr>
                <a:spLocks noChangeArrowheads="1"/>
              </p:cNvSpPr>
              <p:nvPr/>
            </p:nvSpPr>
            <p:spPr bwMode="auto">
              <a:xfrm>
                <a:off x="10708708" y="3109765"/>
                <a:ext cx="90618" cy="91515"/>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312" name="フリーフォーム 311"/>
              <p:cNvSpPr/>
              <p:nvPr/>
            </p:nvSpPr>
            <p:spPr>
              <a:xfrm>
                <a:off x="10513853" y="2636259"/>
                <a:ext cx="523605" cy="237567"/>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リーフォーム 312"/>
              <p:cNvSpPr/>
              <p:nvPr/>
            </p:nvSpPr>
            <p:spPr>
              <a:xfrm>
                <a:off x="10493323" y="2561851"/>
                <a:ext cx="736001" cy="30125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13"/>
              <p:cNvSpPr/>
              <p:nvPr/>
            </p:nvSpPr>
            <p:spPr>
              <a:xfrm>
                <a:off x="10978314" y="2599055"/>
                <a:ext cx="228608" cy="161218"/>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p:cNvGrpSpPr/>
          <p:nvPr/>
        </p:nvGrpSpPr>
        <p:grpSpPr>
          <a:xfrm>
            <a:off x="4559377" y="223241"/>
            <a:ext cx="2481512" cy="1610949"/>
            <a:chOff x="4242168" y="352250"/>
            <a:chExt cx="2481512" cy="1610949"/>
          </a:xfrm>
        </p:grpSpPr>
        <p:sp>
          <p:nvSpPr>
            <p:cNvPr id="325" name="Freeform 742"/>
            <p:cNvSpPr>
              <a:spLocks/>
            </p:cNvSpPr>
            <p:nvPr/>
          </p:nvSpPr>
          <p:spPr bwMode="auto">
            <a:xfrm>
              <a:off x="4344073" y="691200"/>
              <a:ext cx="702349" cy="679860"/>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326" name="Freeform 743"/>
            <p:cNvSpPr>
              <a:spLocks/>
            </p:cNvSpPr>
            <p:nvPr/>
          </p:nvSpPr>
          <p:spPr bwMode="auto">
            <a:xfrm>
              <a:off x="4631807" y="1110480"/>
              <a:ext cx="103904" cy="102861"/>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27" name="Freeform 744"/>
            <p:cNvSpPr>
              <a:spLocks/>
            </p:cNvSpPr>
            <p:nvPr/>
          </p:nvSpPr>
          <p:spPr bwMode="auto">
            <a:xfrm>
              <a:off x="4558874" y="1107541"/>
              <a:ext cx="95911" cy="86207"/>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8" name="Freeform 745"/>
            <p:cNvSpPr>
              <a:spLocks/>
            </p:cNvSpPr>
            <p:nvPr/>
          </p:nvSpPr>
          <p:spPr bwMode="auto">
            <a:xfrm>
              <a:off x="4692750" y="1140848"/>
              <a:ext cx="109898" cy="83268"/>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9" name="Freeform 746"/>
            <p:cNvSpPr>
              <a:spLocks/>
            </p:cNvSpPr>
            <p:nvPr/>
          </p:nvSpPr>
          <p:spPr bwMode="auto">
            <a:xfrm>
              <a:off x="4494933" y="1127133"/>
              <a:ext cx="54949" cy="284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747"/>
            <p:cNvSpPr>
              <a:spLocks/>
            </p:cNvSpPr>
            <p:nvPr/>
          </p:nvSpPr>
          <p:spPr bwMode="auto">
            <a:xfrm>
              <a:off x="4242168" y="352250"/>
              <a:ext cx="309713" cy="393809"/>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32" name="Freeform 749"/>
            <p:cNvSpPr>
              <a:spLocks/>
            </p:cNvSpPr>
            <p:nvPr/>
          </p:nvSpPr>
          <p:spPr bwMode="auto">
            <a:xfrm>
              <a:off x="4389031" y="548174"/>
              <a:ext cx="70935" cy="104820"/>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3" name="Freeform 750"/>
            <p:cNvSpPr>
              <a:spLocks/>
            </p:cNvSpPr>
            <p:nvPr/>
          </p:nvSpPr>
          <p:spPr bwMode="auto">
            <a:xfrm>
              <a:off x="4452972" y="396332"/>
              <a:ext cx="73932" cy="91105"/>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4" name="Freeform 751"/>
            <p:cNvSpPr>
              <a:spLocks/>
            </p:cNvSpPr>
            <p:nvPr/>
          </p:nvSpPr>
          <p:spPr bwMode="auto">
            <a:xfrm>
              <a:off x="4421002" y="426701"/>
              <a:ext cx="95911" cy="169475"/>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5" name="Line 752"/>
            <p:cNvSpPr>
              <a:spLocks noChangeShapeType="1"/>
            </p:cNvSpPr>
            <p:nvPr/>
          </p:nvSpPr>
          <p:spPr bwMode="auto">
            <a:xfrm flipH="1">
              <a:off x="4402020" y="538379"/>
              <a:ext cx="18982" cy="1665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6" name="Freeform 696"/>
            <p:cNvSpPr>
              <a:spLocks/>
            </p:cNvSpPr>
            <p:nvPr/>
          </p:nvSpPr>
          <p:spPr bwMode="auto">
            <a:xfrm>
              <a:off x="4423442" y="533480"/>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337" name="Freeform 697"/>
            <p:cNvSpPr>
              <a:spLocks/>
            </p:cNvSpPr>
            <p:nvPr/>
          </p:nvSpPr>
          <p:spPr bwMode="auto">
            <a:xfrm>
              <a:off x="4517738" y="639362"/>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38" name="Freeform 698"/>
            <p:cNvSpPr>
              <a:spLocks/>
            </p:cNvSpPr>
            <p:nvPr/>
          </p:nvSpPr>
          <p:spPr bwMode="auto">
            <a:xfrm>
              <a:off x="4587270" y="852232"/>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339" name="Freeform 699"/>
            <p:cNvSpPr>
              <a:spLocks/>
            </p:cNvSpPr>
            <p:nvPr/>
          </p:nvSpPr>
          <p:spPr bwMode="auto">
            <a:xfrm>
              <a:off x="4615845" y="766201"/>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700"/>
            <p:cNvSpPr>
              <a:spLocks/>
            </p:cNvSpPr>
            <p:nvPr/>
          </p:nvSpPr>
          <p:spPr bwMode="auto">
            <a:xfrm>
              <a:off x="4754908" y="756275"/>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01"/>
            <p:cNvSpPr>
              <a:spLocks/>
            </p:cNvSpPr>
            <p:nvPr/>
          </p:nvSpPr>
          <p:spPr bwMode="auto">
            <a:xfrm>
              <a:off x="4764433" y="701128"/>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02"/>
            <p:cNvSpPr>
              <a:spLocks/>
            </p:cNvSpPr>
            <p:nvPr/>
          </p:nvSpPr>
          <p:spPr bwMode="auto">
            <a:xfrm>
              <a:off x="4600605" y="717672"/>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369" name="Group 563"/>
            <p:cNvGrpSpPr>
              <a:grpSpLocks/>
            </p:cNvGrpSpPr>
            <p:nvPr/>
          </p:nvGrpSpPr>
          <p:grpSpPr bwMode="auto">
            <a:xfrm flipH="1">
              <a:off x="4920453" y="428787"/>
              <a:ext cx="859348" cy="811433"/>
              <a:chOff x="476" y="2704"/>
              <a:chExt cx="681" cy="606"/>
            </a:xfrm>
          </p:grpSpPr>
          <p:sp>
            <p:nvSpPr>
              <p:cNvPr id="370" name="Freeform 564"/>
              <p:cNvSpPr>
                <a:spLocks/>
              </p:cNvSpPr>
              <p:nvPr/>
            </p:nvSpPr>
            <p:spPr bwMode="auto">
              <a:xfrm>
                <a:off x="476" y="2704"/>
                <a:ext cx="681" cy="321"/>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371" name="Freeform 565"/>
              <p:cNvSpPr>
                <a:spLocks/>
              </p:cNvSpPr>
              <p:nvPr/>
            </p:nvSpPr>
            <p:spPr bwMode="auto">
              <a:xfrm>
                <a:off x="532" y="2816"/>
                <a:ext cx="565" cy="356"/>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72" name="Freeform 566"/>
              <p:cNvSpPr>
                <a:spLocks/>
              </p:cNvSpPr>
              <p:nvPr/>
            </p:nvSpPr>
            <p:spPr bwMode="auto">
              <a:xfrm>
                <a:off x="1024" y="3016"/>
                <a:ext cx="21" cy="45"/>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3" name="Freeform 567"/>
              <p:cNvSpPr>
                <a:spLocks/>
              </p:cNvSpPr>
              <p:nvPr/>
            </p:nvSpPr>
            <p:spPr bwMode="auto">
              <a:xfrm>
                <a:off x="801" y="2954"/>
                <a:ext cx="95" cy="62"/>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4" name="Freeform 568"/>
              <p:cNvSpPr>
                <a:spLocks/>
              </p:cNvSpPr>
              <p:nvPr/>
            </p:nvSpPr>
            <p:spPr bwMode="auto">
              <a:xfrm>
                <a:off x="929" y="2957"/>
                <a:ext cx="75" cy="56"/>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5" name="Line 569"/>
              <p:cNvSpPr>
                <a:spLocks noChangeShapeType="1"/>
              </p:cNvSpPr>
              <p:nvPr/>
            </p:nvSpPr>
            <p:spPr bwMode="auto">
              <a:xfrm flipV="1">
                <a:off x="712" y="2982"/>
                <a:ext cx="89" cy="4"/>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6" name="Line 570"/>
              <p:cNvSpPr>
                <a:spLocks noChangeShapeType="1"/>
              </p:cNvSpPr>
              <p:nvPr/>
            </p:nvSpPr>
            <p:spPr bwMode="auto">
              <a:xfrm flipV="1">
                <a:off x="893" y="2977"/>
                <a:ext cx="39" cy="4"/>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7" name="Line 571"/>
              <p:cNvSpPr>
                <a:spLocks noChangeShapeType="1"/>
              </p:cNvSpPr>
              <p:nvPr/>
            </p:nvSpPr>
            <p:spPr bwMode="auto">
              <a:xfrm>
                <a:off x="1001" y="2977"/>
                <a:ext cx="23" cy="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 name="Freeform 572"/>
              <p:cNvSpPr>
                <a:spLocks/>
              </p:cNvSpPr>
              <p:nvPr/>
            </p:nvSpPr>
            <p:spPr bwMode="auto">
              <a:xfrm>
                <a:off x="591" y="3010"/>
                <a:ext cx="61" cy="55"/>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9" name="Freeform 573"/>
              <p:cNvSpPr>
                <a:spLocks/>
              </p:cNvSpPr>
              <p:nvPr/>
            </p:nvSpPr>
            <p:spPr bwMode="auto">
              <a:xfrm>
                <a:off x="748" y="3065"/>
                <a:ext cx="217" cy="70"/>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0" name="Freeform 574"/>
              <p:cNvSpPr>
                <a:spLocks/>
              </p:cNvSpPr>
              <p:nvPr/>
            </p:nvSpPr>
            <p:spPr bwMode="auto">
              <a:xfrm>
                <a:off x="687" y="3119"/>
                <a:ext cx="106" cy="93"/>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81" name="Freeform 575"/>
              <p:cNvSpPr>
                <a:spLocks/>
              </p:cNvSpPr>
              <p:nvPr/>
            </p:nvSpPr>
            <p:spPr bwMode="auto">
              <a:xfrm>
                <a:off x="485" y="3147"/>
                <a:ext cx="455" cy="163"/>
              </a:xfrm>
              <a:custGeom>
                <a:avLst/>
                <a:gdLst>
                  <a:gd name="T0" fmla="*/ 22945 w 198"/>
                  <a:gd name="T1" fmla="*/ 204 h 116"/>
                  <a:gd name="T2" fmla="*/ 22111 w 198"/>
                  <a:gd name="T3" fmla="*/ 117 h 116"/>
                  <a:gd name="T4" fmla="*/ 19744 w 198"/>
                  <a:gd name="T5" fmla="*/ 77 h 116"/>
                  <a:gd name="T6" fmla="*/ 18260 w 198"/>
                  <a:gd name="T7" fmla="*/ 356 h 116"/>
                  <a:gd name="T8" fmla="*/ 12938 w 198"/>
                  <a:gd name="T9" fmla="*/ 15 h 116"/>
                  <a:gd name="T10" fmla="*/ 10911 w 198"/>
                  <a:gd name="T11" fmla="*/ 0 h 116"/>
                  <a:gd name="T12" fmla="*/ 10460 w 198"/>
                  <a:gd name="T13" fmla="*/ 152 h 116"/>
                  <a:gd name="T14" fmla="*/ 4748 w 198"/>
                  <a:gd name="T15" fmla="*/ 892 h 116"/>
                  <a:gd name="T16" fmla="*/ 29171 w 198"/>
                  <a:gd name="T17" fmla="*/ 892 h 116"/>
                  <a:gd name="T18" fmla="*/ 22945 w 198"/>
                  <a:gd name="T19" fmla="*/ 20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16">
                    <a:moveTo>
                      <a:pt x="156" y="26"/>
                    </a:moveTo>
                    <a:cubicBezTo>
                      <a:pt x="150" y="15"/>
                      <a:pt x="150" y="15"/>
                      <a:pt x="150" y="15"/>
                    </a:cubicBezTo>
                    <a:cubicBezTo>
                      <a:pt x="144" y="14"/>
                      <a:pt x="139" y="12"/>
                      <a:pt x="134" y="10"/>
                    </a:cubicBezTo>
                    <a:cubicBezTo>
                      <a:pt x="124" y="46"/>
                      <a:pt x="124" y="46"/>
                      <a:pt x="124" y="46"/>
                    </a:cubicBezTo>
                    <a:cubicBezTo>
                      <a:pt x="88" y="2"/>
                      <a:pt x="88" y="2"/>
                      <a:pt x="88" y="2"/>
                    </a:cubicBezTo>
                    <a:cubicBezTo>
                      <a:pt x="74" y="0"/>
                      <a:pt x="74" y="0"/>
                      <a:pt x="74" y="0"/>
                    </a:cubicBezTo>
                    <a:cubicBezTo>
                      <a:pt x="71" y="20"/>
                      <a:pt x="71" y="20"/>
                      <a:pt x="71" y="20"/>
                    </a:cubicBezTo>
                    <a:cubicBezTo>
                      <a:pt x="71" y="20"/>
                      <a:pt x="0" y="44"/>
                      <a:pt x="32" y="116"/>
                    </a:cubicBezTo>
                    <a:cubicBezTo>
                      <a:pt x="198" y="116"/>
                      <a:pt x="198" y="116"/>
                      <a:pt x="198" y="116"/>
                    </a:cubicBezTo>
                    <a:cubicBezTo>
                      <a:pt x="198" y="116"/>
                      <a:pt x="190" y="59"/>
                      <a:pt x="156" y="26"/>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382" name="Freeform 576"/>
              <p:cNvSpPr>
                <a:spLocks/>
              </p:cNvSpPr>
              <p:nvPr/>
            </p:nvSpPr>
            <p:spPr bwMode="auto">
              <a:xfrm>
                <a:off x="625" y="3176"/>
                <a:ext cx="124" cy="53"/>
              </a:xfrm>
              <a:custGeom>
                <a:avLst/>
                <a:gdLst>
                  <a:gd name="T0" fmla="*/ 7920 w 54"/>
                  <a:gd name="T1" fmla="*/ 172 h 38"/>
                  <a:gd name="T2" fmla="*/ 691 w 54"/>
                  <a:gd name="T3" fmla="*/ 240 h 38"/>
                  <a:gd name="T4" fmla="*/ 1477 w 54"/>
                  <a:gd name="T5" fmla="*/ 0 h 38"/>
                  <a:gd name="T6" fmla="*/ 0 60000 65536"/>
                  <a:gd name="T7" fmla="*/ 0 60000 65536"/>
                  <a:gd name="T8" fmla="*/ 0 60000 65536"/>
                </a:gdLst>
                <a:ahLst/>
                <a:cxnLst>
                  <a:cxn ang="T6">
                    <a:pos x="T0" y="T1"/>
                  </a:cxn>
                  <a:cxn ang="T7">
                    <a:pos x="T2" y="T3"/>
                  </a:cxn>
                  <a:cxn ang="T8">
                    <a:pos x="T4" y="T5"/>
                  </a:cxn>
                </a:cxnLst>
                <a:rect l="0" t="0" r="r" b="b"/>
                <a:pathLst>
                  <a:path w="54" h="38">
                    <a:moveTo>
                      <a:pt x="54" y="23"/>
                    </a:moveTo>
                    <a:cubicBezTo>
                      <a:pt x="54" y="23"/>
                      <a:pt x="9" y="38"/>
                      <a:pt x="5" y="32"/>
                    </a:cubicBezTo>
                    <a:cubicBezTo>
                      <a:pt x="0" y="26"/>
                      <a:pt x="10" y="0"/>
                      <a:pt x="10" y="0"/>
                    </a:cubicBezTo>
                  </a:path>
                </a:pathLst>
              </a:custGeom>
              <a:solidFill>
                <a:srgbClr val="FFFFFF"/>
              </a:solidFill>
              <a:ln w="22225" cap="rnd">
                <a:solidFill>
                  <a:srgbClr val="000000"/>
                </a:solidFill>
                <a:prstDash val="solid"/>
                <a:round/>
                <a:headEnd/>
                <a:tailEnd/>
              </a:ln>
              <a:extLst/>
            </p:spPr>
            <p:txBody>
              <a:bodyPr/>
              <a:lstStyle/>
              <a:p>
                <a:endParaRPr lang="ja-JP" altLang="en-US" dirty="0"/>
              </a:p>
            </p:txBody>
          </p:sp>
          <p:sp>
            <p:nvSpPr>
              <p:cNvPr id="383" name="Line 577"/>
              <p:cNvSpPr>
                <a:spLocks noChangeShapeType="1"/>
              </p:cNvSpPr>
              <p:nvPr/>
            </p:nvSpPr>
            <p:spPr bwMode="auto">
              <a:xfrm flipV="1">
                <a:off x="781" y="3192"/>
                <a:ext cx="79" cy="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4" name="Freeform 578"/>
              <p:cNvSpPr>
                <a:spLocks/>
              </p:cNvSpPr>
              <p:nvPr/>
            </p:nvSpPr>
            <p:spPr bwMode="auto">
              <a:xfrm>
                <a:off x="556" y="3243"/>
                <a:ext cx="56" cy="67"/>
              </a:xfrm>
              <a:custGeom>
                <a:avLst/>
                <a:gdLst>
                  <a:gd name="T0" fmla="*/ 3887 w 24"/>
                  <a:gd name="T1" fmla="*/ 0 h 48"/>
                  <a:gd name="T2" fmla="*/ 152 w 24"/>
                  <a:gd name="T3" fmla="*/ 356 h 48"/>
                  <a:gd name="T4" fmla="*/ 0 60000 65536"/>
                  <a:gd name="T5" fmla="*/ 0 60000 65536"/>
                </a:gdLst>
                <a:ahLst/>
                <a:cxnLst>
                  <a:cxn ang="T4">
                    <a:pos x="T0" y="T1"/>
                  </a:cxn>
                  <a:cxn ang="T5">
                    <a:pos x="T2" y="T3"/>
                  </a:cxn>
                </a:cxnLst>
                <a:rect l="0" t="0" r="r" b="b"/>
                <a:pathLst>
                  <a:path w="24" h="48">
                    <a:moveTo>
                      <a:pt x="24" y="0"/>
                    </a:moveTo>
                    <a:cubicBezTo>
                      <a:pt x="24" y="0"/>
                      <a:pt x="0" y="32"/>
                      <a:pt x="1" y="4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5" name="Freeform 579"/>
              <p:cNvSpPr>
                <a:spLocks/>
              </p:cNvSpPr>
              <p:nvPr/>
            </p:nvSpPr>
            <p:spPr bwMode="auto">
              <a:xfrm>
                <a:off x="840" y="2973"/>
                <a:ext cx="33" cy="17"/>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6" name="Freeform 580"/>
              <p:cNvSpPr>
                <a:spLocks/>
              </p:cNvSpPr>
              <p:nvPr/>
            </p:nvSpPr>
            <p:spPr bwMode="auto">
              <a:xfrm>
                <a:off x="953" y="2973"/>
                <a:ext cx="31" cy="17"/>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1" name="グループ化 10"/>
            <p:cNvGrpSpPr/>
            <p:nvPr/>
          </p:nvGrpSpPr>
          <p:grpSpPr>
            <a:xfrm>
              <a:off x="4419424" y="1106196"/>
              <a:ext cx="1033809" cy="834153"/>
              <a:chOff x="9935099" y="1630926"/>
              <a:chExt cx="1142423" cy="846788"/>
            </a:xfrm>
          </p:grpSpPr>
          <p:sp>
            <p:nvSpPr>
              <p:cNvPr id="387" name="Freeform 624"/>
              <p:cNvSpPr>
                <a:spLocks/>
              </p:cNvSpPr>
              <p:nvPr/>
            </p:nvSpPr>
            <p:spPr bwMode="auto">
              <a:xfrm>
                <a:off x="9935099" y="2223928"/>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388" name="グループ化 387"/>
              <p:cNvGrpSpPr/>
              <p:nvPr/>
            </p:nvGrpSpPr>
            <p:grpSpPr>
              <a:xfrm>
                <a:off x="10012020" y="1630926"/>
                <a:ext cx="1065502" cy="846788"/>
                <a:chOff x="5648381" y="2038374"/>
                <a:chExt cx="1144588" cy="936626"/>
              </a:xfrm>
            </p:grpSpPr>
            <p:sp>
              <p:nvSpPr>
                <p:cNvPr id="389" name="Line 608"/>
                <p:cNvSpPr>
                  <a:spLocks noChangeShapeType="1"/>
                </p:cNvSpPr>
                <p:nvPr/>
              </p:nvSpPr>
              <p:spPr bwMode="auto">
                <a:xfrm>
                  <a:off x="6631044" y="2433662"/>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0" name="Freeform 609"/>
                <p:cNvSpPr>
                  <a:spLocks/>
                </p:cNvSpPr>
                <p:nvPr/>
              </p:nvSpPr>
              <p:spPr bwMode="auto">
                <a:xfrm>
                  <a:off x="5791256" y="2187599"/>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91" name="Freeform 610"/>
                <p:cNvSpPr>
                  <a:spLocks/>
                </p:cNvSpPr>
                <p:nvPr/>
              </p:nvSpPr>
              <p:spPr bwMode="auto">
                <a:xfrm>
                  <a:off x="5846819" y="2038374"/>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92" name="Freeform 611"/>
                <p:cNvSpPr>
                  <a:spLocks/>
                </p:cNvSpPr>
                <p:nvPr/>
              </p:nvSpPr>
              <p:spPr bwMode="auto">
                <a:xfrm>
                  <a:off x="5843644" y="2328887"/>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93" name="Freeform 612"/>
                <p:cNvSpPr>
                  <a:spLocks/>
                </p:cNvSpPr>
                <p:nvPr/>
              </p:nvSpPr>
              <p:spPr bwMode="auto">
                <a:xfrm>
                  <a:off x="6037319" y="2265387"/>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4" name="Freeform 613"/>
                <p:cNvSpPr>
                  <a:spLocks/>
                </p:cNvSpPr>
                <p:nvPr/>
              </p:nvSpPr>
              <p:spPr bwMode="auto">
                <a:xfrm>
                  <a:off x="6126219" y="2290787"/>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Oval 614"/>
                <p:cNvSpPr>
                  <a:spLocks noChangeArrowheads="1"/>
                </p:cNvSpPr>
                <p:nvPr/>
              </p:nvSpPr>
              <p:spPr bwMode="auto">
                <a:xfrm>
                  <a:off x="6119869" y="2419374"/>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96" name="Freeform 615"/>
                <p:cNvSpPr>
                  <a:spLocks/>
                </p:cNvSpPr>
                <p:nvPr/>
              </p:nvSpPr>
              <p:spPr bwMode="auto">
                <a:xfrm>
                  <a:off x="6559606" y="2387624"/>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7" name="Freeform 616"/>
                <p:cNvSpPr>
                  <a:spLocks/>
                </p:cNvSpPr>
                <p:nvPr/>
              </p:nvSpPr>
              <p:spPr bwMode="auto">
                <a:xfrm>
                  <a:off x="5916669" y="2486049"/>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98" name="Freeform 617"/>
                <p:cNvSpPr>
                  <a:spLocks/>
                </p:cNvSpPr>
                <p:nvPr/>
              </p:nvSpPr>
              <p:spPr bwMode="auto">
                <a:xfrm>
                  <a:off x="5656319" y="2732112"/>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399" name="Freeform 618"/>
                <p:cNvSpPr>
                  <a:spLocks/>
                </p:cNvSpPr>
                <p:nvPr/>
              </p:nvSpPr>
              <p:spPr bwMode="auto">
                <a:xfrm>
                  <a:off x="6186544" y="2749574"/>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00" name="Freeform 619"/>
                <p:cNvSpPr>
                  <a:spLocks/>
                </p:cNvSpPr>
                <p:nvPr/>
              </p:nvSpPr>
              <p:spPr bwMode="auto">
                <a:xfrm>
                  <a:off x="6075419" y="2770212"/>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1" name="Freeform 620"/>
                <p:cNvSpPr>
                  <a:spLocks/>
                </p:cNvSpPr>
                <p:nvPr/>
              </p:nvSpPr>
              <p:spPr bwMode="auto">
                <a:xfrm>
                  <a:off x="6221469" y="2754337"/>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2" name="Freeform 621"/>
                <p:cNvSpPr>
                  <a:spLocks/>
                </p:cNvSpPr>
                <p:nvPr/>
              </p:nvSpPr>
              <p:spPr bwMode="auto">
                <a:xfrm>
                  <a:off x="6032556" y="2933724"/>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4" name="Line 622"/>
                <p:cNvSpPr>
                  <a:spLocks noChangeShapeType="1"/>
                </p:cNvSpPr>
                <p:nvPr/>
              </p:nvSpPr>
              <p:spPr bwMode="auto">
                <a:xfrm>
                  <a:off x="5942069" y="2798787"/>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5" name="Line 623"/>
                <p:cNvSpPr>
                  <a:spLocks noChangeShapeType="1"/>
                </p:cNvSpPr>
                <p:nvPr/>
              </p:nvSpPr>
              <p:spPr bwMode="auto">
                <a:xfrm>
                  <a:off x="5854756" y="2811487"/>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6" name="Freeform 625"/>
                <p:cNvSpPr>
                  <a:spLocks/>
                </p:cNvSpPr>
                <p:nvPr/>
              </p:nvSpPr>
              <p:spPr bwMode="auto">
                <a:xfrm>
                  <a:off x="5783319" y="2811487"/>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7" name="Freeform 626"/>
                <p:cNvSpPr>
                  <a:spLocks/>
                </p:cNvSpPr>
                <p:nvPr/>
              </p:nvSpPr>
              <p:spPr bwMode="auto">
                <a:xfrm>
                  <a:off x="5648381" y="2728937"/>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8" name="Oval 627"/>
                <p:cNvSpPr>
                  <a:spLocks noChangeArrowheads="1"/>
                </p:cNvSpPr>
                <p:nvPr/>
              </p:nvSpPr>
              <p:spPr bwMode="auto">
                <a:xfrm>
                  <a:off x="6032556" y="2416199"/>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grpSp>
          <p:nvGrpSpPr>
            <p:cNvPr id="439" name="グループ化 438"/>
            <p:cNvGrpSpPr/>
            <p:nvPr/>
          </p:nvGrpSpPr>
          <p:grpSpPr>
            <a:xfrm>
              <a:off x="5634683" y="362739"/>
              <a:ext cx="880353" cy="996301"/>
              <a:chOff x="5276758" y="683302"/>
              <a:chExt cx="1023434" cy="1089514"/>
            </a:xfrm>
          </p:grpSpPr>
          <p:sp>
            <p:nvSpPr>
              <p:cNvPr id="440" name="Freeform 742"/>
              <p:cNvSpPr>
                <a:spLocks/>
              </p:cNvSpPr>
              <p:nvPr/>
            </p:nvSpPr>
            <p:spPr bwMode="auto">
              <a:xfrm>
                <a:off x="5417398" y="1070883"/>
                <a:ext cx="693177" cy="70193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41" name="Freeform 747"/>
              <p:cNvSpPr>
                <a:spLocks/>
              </p:cNvSpPr>
              <p:nvPr/>
            </p:nvSpPr>
            <p:spPr bwMode="auto">
              <a:xfrm>
                <a:off x="5276758" y="683302"/>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442" name="グループ化 441"/>
              <p:cNvGrpSpPr/>
              <p:nvPr/>
            </p:nvGrpSpPr>
            <p:grpSpPr>
              <a:xfrm>
                <a:off x="5453909" y="784928"/>
                <a:ext cx="846283" cy="810727"/>
                <a:chOff x="10721363" y="466040"/>
                <a:chExt cx="745774" cy="669672"/>
              </a:xfrm>
            </p:grpSpPr>
            <p:sp>
              <p:nvSpPr>
                <p:cNvPr id="443" name="月 442"/>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4" name="グループ化 443"/>
                <p:cNvGrpSpPr/>
                <p:nvPr/>
              </p:nvGrpSpPr>
              <p:grpSpPr>
                <a:xfrm>
                  <a:off x="10721363" y="466040"/>
                  <a:ext cx="659498" cy="669672"/>
                  <a:chOff x="10721363" y="466040"/>
                  <a:chExt cx="659498" cy="669672"/>
                </a:xfrm>
              </p:grpSpPr>
              <p:sp>
                <p:nvSpPr>
                  <p:cNvPr id="446"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447"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48"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9"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0"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1"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45"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nvGrpSpPr>
            <p:cNvPr id="409" name="Group 829"/>
            <p:cNvGrpSpPr>
              <a:grpSpLocks/>
            </p:cNvGrpSpPr>
            <p:nvPr/>
          </p:nvGrpSpPr>
          <p:grpSpPr bwMode="auto">
            <a:xfrm>
              <a:off x="5129676" y="1014034"/>
              <a:ext cx="939154" cy="926315"/>
              <a:chOff x="4422" y="890"/>
              <a:chExt cx="624" cy="722"/>
            </a:xfrm>
          </p:grpSpPr>
          <p:sp>
            <p:nvSpPr>
              <p:cNvPr id="410" name="Freeform 830"/>
              <p:cNvSpPr>
                <a:spLocks/>
              </p:cNvSpPr>
              <p:nvPr/>
            </p:nvSpPr>
            <p:spPr bwMode="auto">
              <a:xfrm>
                <a:off x="4574" y="1048"/>
                <a:ext cx="472" cy="438"/>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1" name="Freeform 831"/>
              <p:cNvSpPr>
                <a:spLocks/>
              </p:cNvSpPr>
              <p:nvPr/>
            </p:nvSpPr>
            <p:spPr bwMode="auto">
              <a:xfrm>
                <a:off x="4624" y="933"/>
                <a:ext cx="416" cy="242"/>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414" name="Freeform 832"/>
              <p:cNvSpPr>
                <a:spLocks/>
              </p:cNvSpPr>
              <p:nvPr/>
            </p:nvSpPr>
            <p:spPr bwMode="auto">
              <a:xfrm>
                <a:off x="4656" y="1209"/>
                <a:ext cx="218" cy="178"/>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15" name="Freeform 833"/>
              <p:cNvSpPr>
                <a:spLocks/>
              </p:cNvSpPr>
              <p:nvPr/>
            </p:nvSpPr>
            <p:spPr bwMode="auto">
              <a:xfrm>
                <a:off x="4992" y="1177"/>
                <a:ext cx="37" cy="49"/>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 name="Freeform 834"/>
              <p:cNvSpPr>
                <a:spLocks/>
              </p:cNvSpPr>
              <p:nvPr/>
            </p:nvSpPr>
            <p:spPr bwMode="auto">
              <a:xfrm>
                <a:off x="4692" y="1117"/>
                <a:ext cx="36" cy="35"/>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 name="Freeform 835"/>
              <p:cNvSpPr>
                <a:spLocks/>
              </p:cNvSpPr>
              <p:nvPr/>
            </p:nvSpPr>
            <p:spPr bwMode="auto">
              <a:xfrm>
                <a:off x="4752" y="1117"/>
                <a:ext cx="32" cy="33"/>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8" name="Freeform 836"/>
              <p:cNvSpPr>
                <a:spLocks/>
              </p:cNvSpPr>
              <p:nvPr/>
            </p:nvSpPr>
            <p:spPr bwMode="auto">
              <a:xfrm>
                <a:off x="4754" y="1087"/>
                <a:ext cx="48" cy="20"/>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9" name="Freeform 837"/>
              <p:cNvSpPr>
                <a:spLocks/>
              </p:cNvSpPr>
              <p:nvPr/>
            </p:nvSpPr>
            <p:spPr bwMode="auto">
              <a:xfrm>
                <a:off x="4688" y="1095"/>
                <a:ext cx="40" cy="17"/>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 name="Freeform 838"/>
              <p:cNvSpPr>
                <a:spLocks/>
              </p:cNvSpPr>
              <p:nvPr/>
            </p:nvSpPr>
            <p:spPr bwMode="auto">
              <a:xfrm>
                <a:off x="4676" y="1063"/>
                <a:ext cx="16" cy="34"/>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 name="Freeform 839"/>
              <p:cNvSpPr>
                <a:spLocks/>
              </p:cNvSpPr>
              <p:nvPr/>
            </p:nvSpPr>
            <p:spPr bwMode="auto">
              <a:xfrm>
                <a:off x="4492" y="1130"/>
                <a:ext cx="484" cy="482"/>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22" name="Freeform 840"/>
              <p:cNvSpPr>
                <a:spLocks/>
              </p:cNvSpPr>
              <p:nvPr/>
            </p:nvSpPr>
            <p:spPr bwMode="auto">
              <a:xfrm>
                <a:off x="4690" y="1427"/>
                <a:ext cx="72" cy="7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3" name="Freeform 841"/>
              <p:cNvSpPr>
                <a:spLocks/>
              </p:cNvSpPr>
              <p:nvPr/>
            </p:nvSpPr>
            <p:spPr bwMode="auto">
              <a:xfrm>
                <a:off x="4640" y="1425"/>
                <a:ext cx="66" cy="61"/>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4" name="Freeform 842"/>
              <p:cNvSpPr>
                <a:spLocks/>
              </p:cNvSpPr>
              <p:nvPr/>
            </p:nvSpPr>
            <p:spPr bwMode="auto">
              <a:xfrm>
                <a:off x="4732" y="1449"/>
                <a:ext cx="76" cy="59"/>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 name="Freeform 843"/>
              <p:cNvSpPr>
                <a:spLocks/>
              </p:cNvSpPr>
              <p:nvPr/>
            </p:nvSpPr>
            <p:spPr bwMode="auto">
              <a:xfrm>
                <a:off x="4596" y="1439"/>
                <a:ext cx="38" cy="20"/>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 name="Freeform 844"/>
              <p:cNvSpPr>
                <a:spLocks/>
              </p:cNvSpPr>
              <p:nvPr/>
            </p:nvSpPr>
            <p:spPr bwMode="auto">
              <a:xfrm>
                <a:off x="4422" y="890"/>
                <a:ext cx="213" cy="279"/>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7" name="Line 845"/>
              <p:cNvSpPr>
                <a:spLocks noChangeShapeType="1"/>
              </p:cNvSpPr>
              <p:nvPr/>
            </p:nvSpPr>
            <p:spPr bwMode="auto">
              <a:xfrm>
                <a:off x="4478" y="1132"/>
                <a:ext cx="0" cy="1"/>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8" name="Freeform 846"/>
              <p:cNvSpPr>
                <a:spLocks/>
              </p:cNvSpPr>
              <p:nvPr/>
            </p:nvSpPr>
            <p:spPr bwMode="auto">
              <a:xfrm>
                <a:off x="4523" y="1029"/>
                <a:ext cx="49" cy="74"/>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 name="Freeform 847"/>
              <p:cNvSpPr>
                <a:spLocks/>
              </p:cNvSpPr>
              <p:nvPr/>
            </p:nvSpPr>
            <p:spPr bwMode="auto">
              <a:xfrm>
                <a:off x="4567" y="921"/>
                <a:ext cx="51" cy="65"/>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 name="Freeform 848"/>
              <p:cNvSpPr>
                <a:spLocks/>
              </p:cNvSpPr>
              <p:nvPr/>
            </p:nvSpPr>
            <p:spPr bwMode="auto">
              <a:xfrm>
                <a:off x="4545" y="943"/>
                <a:ext cx="66" cy="120"/>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 name="Line 849"/>
              <p:cNvSpPr>
                <a:spLocks noChangeShapeType="1"/>
              </p:cNvSpPr>
              <p:nvPr/>
            </p:nvSpPr>
            <p:spPr bwMode="auto">
              <a:xfrm flipH="1">
                <a:off x="4532" y="1022"/>
                <a:ext cx="13" cy="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4" name="グループ化 3"/>
            <p:cNvGrpSpPr/>
            <p:nvPr/>
          </p:nvGrpSpPr>
          <p:grpSpPr>
            <a:xfrm>
              <a:off x="5680614" y="799267"/>
              <a:ext cx="1043066" cy="1163932"/>
              <a:chOff x="10188624" y="2324841"/>
              <a:chExt cx="1043066" cy="1163932"/>
            </a:xfrm>
          </p:grpSpPr>
          <p:sp>
            <p:nvSpPr>
              <p:cNvPr id="545" name="Freeform 839"/>
              <p:cNvSpPr>
                <a:spLocks/>
              </p:cNvSpPr>
              <p:nvPr/>
            </p:nvSpPr>
            <p:spPr bwMode="auto">
              <a:xfrm>
                <a:off x="10308428" y="2711744"/>
                <a:ext cx="828357" cy="777029"/>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46" name="Freeform 840"/>
              <p:cNvSpPr>
                <a:spLocks/>
              </p:cNvSpPr>
              <p:nvPr/>
            </p:nvSpPr>
            <p:spPr bwMode="auto">
              <a:xfrm>
                <a:off x="10647301" y="3190536"/>
                <a:ext cx="123227" cy="11768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47" name="Freeform 841"/>
              <p:cNvSpPr>
                <a:spLocks/>
              </p:cNvSpPr>
              <p:nvPr/>
            </p:nvSpPr>
            <p:spPr bwMode="auto">
              <a:xfrm>
                <a:off x="10561727" y="3187311"/>
                <a:ext cx="112958" cy="9833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842"/>
              <p:cNvSpPr>
                <a:spLocks/>
              </p:cNvSpPr>
              <p:nvPr/>
            </p:nvSpPr>
            <p:spPr bwMode="auto">
              <a:xfrm>
                <a:off x="10719183" y="3226001"/>
                <a:ext cx="130073" cy="9511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9" name="Freeform 843"/>
              <p:cNvSpPr>
                <a:spLocks/>
              </p:cNvSpPr>
              <p:nvPr/>
            </p:nvSpPr>
            <p:spPr bwMode="auto">
              <a:xfrm>
                <a:off x="10486422" y="3209881"/>
                <a:ext cx="65036" cy="32242"/>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844"/>
              <p:cNvSpPr>
                <a:spLocks/>
              </p:cNvSpPr>
              <p:nvPr/>
            </p:nvSpPr>
            <p:spPr bwMode="auto">
              <a:xfrm>
                <a:off x="10188624" y="2324841"/>
                <a:ext cx="364545" cy="449774"/>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51" name="Line 845"/>
              <p:cNvSpPr>
                <a:spLocks noChangeShapeType="1"/>
              </p:cNvSpPr>
              <p:nvPr/>
            </p:nvSpPr>
            <p:spPr bwMode="auto">
              <a:xfrm>
                <a:off x="10284467" y="2714968"/>
                <a:ext cx="0" cy="16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2" name="Freeform 846"/>
              <p:cNvSpPr>
                <a:spLocks/>
              </p:cNvSpPr>
              <p:nvPr/>
            </p:nvSpPr>
            <p:spPr bwMode="auto">
              <a:xfrm>
                <a:off x="10361484" y="2548922"/>
                <a:ext cx="83863" cy="11929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3" name="Freeform 847"/>
              <p:cNvSpPr>
                <a:spLocks/>
              </p:cNvSpPr>
              <p:nvPr/>
            </p:nvSpPr>
            <p:spPr bwMode="auto">
              <a:xfrm>
                <a:off x="10436789" y="2374816"/>
                <a:ext cx="87286" cy="104786"/>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4" name="Freeform 848"/>
              <p:cNvSpPr>
                <a:spLocks/>
              </p:cNvSpPr>
              <p:nvPr/>
            </p:nvSpPr>
            <p:spPr bwMode="auto">
              <a:xfrm>
                <a:off x="10399136" y="2410282"/>
                <a:ext cx="112958" cy="193451"/>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5" name="Line 849"/>
              <p:cNvSpPr>
                <a:spLocks noChangeShapeType="1"/>
              </p:cNvSpPr>
              <p:nvPr/>
            </p:nvSpPr>
            <p:spPr bwMode="auto">
              <a:xfrm flipH="1">
                <a:off x="10376887" y="2537638"/>
                <a:ext cx="22249" cy="1934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7" name="Freeform 1382"/>
              <p:cNvSpPr>
                <a:spLocks/>
              </p:cNvSpPr>
              <p:nvPr/>
            </p:nvSpPr>
            <p:spPr bwMode="auto">
              <a:xfrm>
                <a:off x="10414281" y="2782923"/>
                <a:ext cx="817409" cy="538192"/>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558" name="Freeform 1384"/>
              <p:cNvSpPr>
                <a:spLocks/>
              </p:cNvSpPr>
              <p:nvPr/>
            </p:nvSpPr>
            <p:spPr bwMode="auto">
              <a:xfrm>
                <a:off x="11017166" y="2843932"/>
                <a:ext cx="214523" cy="217892"/>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559" name="Freeform 1387"/>
              <p:cNvSpPr>
                <a:spLocks/>
              </p:cNvSpPr>
              <p:nvPr/>
            </p:nvSpPr>
            <p:spPr bwMode="auto">
              <a:xfrm>
                <a:off x="10787848" y="2804712"/>
                <a:ext cx="155345" cy="95873"/>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0" name="Freeform 1388"/>
              <p:cNvSpPr>
                <a:spLocks/>
              </p:cNvSpPr>
              <p:nvPr/>
            </p:nvSpPr>
            <p:spPr bwMode="auto">
              <a:xfrm>
                <a:off x="10588119" y="2793816"/>
                <a:ext cx="110961" cy="108945"/>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1" name="Oval 1389"/>
              <p:cNvSpPr>
                <a:spLocks noChangeArrowheads="1"/>
              </p:cNvSpPr>
              <p:nvPr/>
            </p:nvSpPr>
            <p:spPr bwMode="auto">
              <a:xfrm>
                <a:off x="10667641" y="2959415"/>
                <a:ext cx="2589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2" name="Oval 1390"/>
              <p:cNvSpPr>
                <a:spLocks noChangeArrowheads="1"/>
              </p:cNvSpPr>
              <p:nvPr/>
            </p:nvSpPr>
            <p:spPr bwMode="auto">
              <a:xfrm>
                <a:off x="10793396" y="2959415"/>
                <a:ext cx="2404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3" name="Line 1391"/>
              <p:cNvSpPr>
                <a:spLocks noChangeShapeType="1"/>
              </p:cNvSpPr>
              <p:nvPr/>
            </p:nvSpPr>
            <p:spPr bwMode="auto">
              <a:xfrm flipH="1">
                <a:off x="10528940" y="3026961"/>
                <a:ext cx="35138"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4" name="Line 1392"/>
              <p:cNvSpPr>
                <a:spLocks noChangeShapeType="1"/>
              </p:cNvSpPr>
              <p:nvPr/>
            </p:nvSpPr>
            <p:spPr bwMode="auto">
              <a:xfrm flipH="1">
                <a:off x="10578872" y="3031319"/>
                <a:ext cx="20342"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5" name="Line 1393"/>
              <p:cNvSpPr>
                <a:spLocks noChangeShapeType="1"/>
              </p:cNvSpPr>
              <p:nvPr/>
            </p:nvSpPr>
            <p:spPr bwMode="auto">
              <a:xfrm>
                <a:off x="10943192" y="3035678"/>
                <a:ext cx="29590" cy="2178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6" name="Line 1394"/>
              <p:cNvSpPr>
                <a:spLocks noChangeShapeType="1"/>
              </p:cNvSpPr>
              <p:nvPr/>
            </p:nvSpPr>
            <p:spPr bwMode="auto">
              <a:xfrm>
                <a:off x="10902506" y="3035678"/>
                <a:ext cx="35138" cy="2614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7" name="Freeform 1386"/>
              <p:cNvSpPr>
                <a:spLocks/>
              </p:cNvSpPr>
              <p:nvPr/>
            </p:nvSpPr>
            <p:spPr bwMode="auto">
              <a:xfrm>
                <a:off x="11117031" y="2979025"/>
                <a:ext cx="40685" cy="117662"/>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8" name="Oval 1371"/>
              <p:cNvSpPr>
                <a:spLocks noChangeArrowheads="1"/>
              </p:cNvSpPr>
              <p:nvPr/>
            </p:nvSpPr>
            <p:spPr bwMode="auto">
              <a:xfrm>
                <a:off x="10708708" y="3109765"/>
                <a:ext cx="90618" cy="91515"/>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69" name="フリーフォーム 568"/>
              <p:cNvSpPr/>
              <p:nvPr/>
            </p:nvSpPr>
            <p:spPr>
              <a:xfrm>
                <a:off x="10513853" y="2636259"/>
                <a:ext cx="523605" cy="237567"/>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フリーフォーム 569"/>
              <p:cNvSpPr/>
              <p:nvPr/>
            </p:nvSpPr>
            <p:spPr>
              <a:xfrm>
                <a:off x="10493323" y="2561851"/>
                <a:ext cx="736001" cy="30125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フリーフォーム 570"/>
              <p:cNvSpPr/>
              <p:nvPr/>
            </p:nvSpPr>
            <p:spPr>
              <a:xfrm>
                <a:off x="10978314" y="2599055"/>
                <a:ext cx="228608" cy="161218"/>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 name="グループ化 9"/>
          <p:cNvGrpSpPr/>
          <p:nvPr/>
        </p:nvGrpSpPr>
        <p:grpSpPr>
          <a:xfrm>
            <a:off x="6551935" y="445995"/>
            <a:ext cx="2634572" cy="2009756"/>
            <a:chOff x="6461545" y="336218"/>
            <a:chExt cx="2634572" cy="2009756"/>
          </a:xfrm>
        </p:grpSpPr>
        <p:sp>
          <p:nvSpPr>
            <p:cNvPr id="435" name="正方形/長方形 434"/>
            <p:cNvSpPr/>
            <p:nvPr/>
          </p:nvSpPr>
          <p:spPr>
            <a:xfrm>
              <a:off x="6461545" y="336218"/>
              <a:ext cx="2634572"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電子でがんばるぞ！</a:t>
              </a:r>
              <a:endParaRPr lang="ja-JP" alt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38" name="テキスト ボックス 437"/>
            <p:cNvSpPr txBox="1"/>
            <p:nvPr/>
          </p:nvSpPr>
          <p:spPr>
            <a:xfrm>
              <a:off x="6980180" y="1638088"/>
              <a:ext cx="1944216" cy="707886"/>
            </a:xfrm>
            <a:prstGeom prst="rect">
              <a:avLst/>
            </a:prstGeom>
            <a:noFill/>
          </p:spPr>
          <p:txBody>
            <a:bodyPr wrap="square" rtlCol="0">
              <a:spAutoFit/>
            </a:bodyPr>
            <a:lstStyle/>
            <a:p>
              <a:pPr algn="r"/>
              <a:r>
                <a:rPr kumimoji="1" lang="ja-JP" altLang="en-US" sz="2000" dirty="0" smtClean="0">
                  <a:solidFill>
                    <a:srgbClr val="3399FF"/>
                  </a:solidFill>
                  <a:latin typeface="HGP創英角ﾎﾟｯﾌﾟ体" panose="040B0A00000000000000" pitchFamily="50" charset="-128"/>
                  <a:ea typeface="HGP創英角ﾎﾟｯﾌﾟ体" panose="040B0A00000000000000" pitchFamily="50" charset="-128"/>
                </a:rPr>
                <a:t>主体メンバー</a:t>
              </a:r>
            </a:p>
            <a:p>
              <a:pPr algn="r"/>
              <a:r>
                <a:rPr kumimoji="1" lang="ja-JP" altLang="en-US" sz="2000" dirty="0" smtClean="0">
                  <a:solidFill>
                    <a:srgbClr val="3399FF"/>
                  </a:solidFill>
                  <a:latin typeface="HGP創英角ﾎﾟｯﾌﾟ体" panose="040B0A00000000000000" pitchFamily="50" charset="-128"/>
                  <a:ea typeface="HGP創英角ﾎﾟｯﾌﾟ体" panose="040B0A00000000000000" pitchFamily="50" charset="-128"/>
                </a:rPr>
                <a:t>脱退</a:t>
              </a:r>
              <a:endParaRPr kumimoji="1" lang="ja-JP" altLang="en-US" sz="2000" dirty="0">
                <a:solidFill>
                  <a:srgbClr val="3399FF"/>
                </a:solidFill>
                <a:latin typeface="HGP創英角ﾎﾟｯﾌﾟ体" panose="040B0A00000000000000" pitchFamily="50" charset="-128"/>
                <a:ea typeface="HGP創英角ﾎﾟｯﾌﾟ体" panose="040B0A00000000000000" pitchFamily="50" charset="-128"/>
              </a:endParaRPr>
            </a:p>
          </p:txBody>
        </p:sp>
        <p:grpSp>
          <p:nvGrpSpPr>
            <p:cNvPr id="464" name="グループ化 463"/>
            <p:cNvGrpSpPr/>
            <p:nvPr/>
          </p:nvGrpSpPr>
          <p:grpSpPr>
            <a:xfrm>
              <a:off x="7659784" y="748487"/>
              <a:ext cx="917306" cy="946739"/>
              <a:chOff x="5238926" y="3474896"/>
              <a:chExt cx="917306" cy="946739"/>
            </a:xfrm>
          </p:grpSpPr>
          <p:sp>
            <p:nvSpPr>
              <p:cNvPr id="465" name="Freeform 1381"/>
              <p:cNvSpPr>
                <a:spLocks/>
              </p:cNvSpPr>
              <p:nvPr/>
            </p:nvSpPr>
            <p:spPr bwMode="auto">
              <a:xfrm>
                <a:off x="5238926" y="4063978"/>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466" name="Freeform 1382"/>
              <p:cNvSpPr>
                <a:spLocks/>
              </p:cNvSpPr>
              <p:nvPr/>
            </p:nvSpPr>
            <p:spPr bwMode="auto">
              <a:xfrm>
                <a:off x="5404007" y="3719710"/>
                <a:ext cx="752225" cy="472414"/>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67" name="Freeform 1384"/>
              <p:cNvSpPr>
                <a:spLocks/>
              </p:cNvSpPr>
              <p:nvPr/>
            </p:nvSpPr>
            <p:spPr bwMode="auto">
              <a:xfrm>
                <a:off x="5958815" y="3773263"/>
                <a:ext cx="197416" cy="191261"/>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468" name="Freeform 1387"/>
              <p:cNvSpPr>
                <a:spLocks/>
              </p:cNvSpPr>
              <p:nvPr/>
            </p:nvSpPr>
            <p:spPr bwMode="auto">
              <a:xfrm>
                <a:off x="5747784" y="3738836"/>
                <a:ext cx="142957" cy="84155"/>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Freeform 1388"/>
              <p:cNvSpPr>
                <a:spLocks/>
              </p:cNvSpPr>
              <p:nvPr/>
            </p:nvSpPr>
            <p:spPr bwMode="auto">
              <a:xfrm>
                <a:off x="5563982" y="3729272"/>
                <a:ext cx="102112" cy="95630"/>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0" name="Oval 1389"/>
              <p:cNvSpPr>
                <a:spLocks noChangeArrowheads="1"/>
              </p:cNvSpPr>
              <p:nvPr/>
            </p:nvSpPr>
            <p:spPr bwMode="auto">
              <a:xfrm>
                <a:off x="5637163" y="3874631"/>
                <a:ext cx="23826"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Oval 1390"/>
              <p:cNvSpPr>
                <a:spLocks noChangeArrowheads="1"/>
              </p:cNvSpPr>
              <p:nvPr/>
            </p:nvSpPr>
            <p:spPr bwMode="auto">
              <a:xfrm>
                <a:off x="5752890" y="3874631"/>
                <a:ext cx="22124"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2" name="Line 1391"/>
              <p:cNvSpPr>
                <a:spLocks noChangeShapeType="1"/>
              </p:cNvSpPr>
              <p:nvPr/>
            </p:nvSpPr>
            <p:spPr bwMode="auto">
              <a:xfrm flipH="1">
                <a:off x="5509523" y="3933922"/>
                <a:ext cx="32336"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3" name="Line 1392"/>
              <p:cNvSpPr>
                <a:spLocks noChangeShapeType="1"/>
              </p:cNvSpPr>
              <p:nvPr/>
            </p:nvSpPr>
            <p:spPr bwMode="auto">
              <a:xfrm flipH="1">
                <a:off x="5555473" y="3937747"/>
                <a:ext cx="18720"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4" name="Line 1393"/>
              <p:cNvSpPr>
                <a:spLocks noChangeShapeType="1"/>
              </p:cNvSpPr>
              <p:nvPr/>
            </p:nvSpPr>
            <p:spPr bwMode="auto">
              <a:xfrm>
                <a:off x="5890740" y="3941573"/>
                <a:ext cx="27230" cy="1912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5" name="Line 1394"/>
              <p:cNvSpPr>
                <a:spLocks noChangeShapeType="1"/>
              </p:cNvSpPr>
              <p:nvPr/>
            </p:nvSpPr>
            <p:spPr bwMode="auto">
              <a:xfrm>
                <a:off x="5853299" y="3941573"/>
                <a:ext cx="32336"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6" name="Line 1397"/>
              <p:cNvSpPr>
                <a:spLocks noChangeShapeType="1"/>
              </p:cNvSpPr>
              <p:nvPr/>
            </p:nvSpPr>
            <p:spPr bwMode="auto">
              <a:xfrm flipV="1">
                <a:off x="5482293" y="3656593"/>
                <a:ext cx="22125"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7" name="Freeform 1398"/>
              <p:cNvSpPr>
                <a:spLocks/>
              </p:cNvSpPr>
              <p:nvPr/>
            </p:nvSpPr>
            <p:spPr bwMode="auto">
              <a:xfrm>
                <a:off x="5633759" y="4129007"/>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78" name="Freeform 1399"/>
              <p:cNvSpPr>
                <a:spLocks/>
              </p:cNvSpPr>
              <p:nvPr/>
            </p:nvSpPr>
            <p:spPr bwMode="auto">
              <a:xfrm>
                <a:off x="5550367" y="4127094"/>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1400"/>
              <p:cNvSpPr>
                <a:spLocks/>
              </p:cNvSpPr>
              <p:nvPr/>
            </p:nvSpPr>
            <p:spPr bwMode="auto">
              <a:xfrm>
                <a:off x="5734169" y="4142395"/>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Line 1401"/>
              <p:cNvSpPr>
                <a:spLocks noChangeShapeType="1"/>
              </p:cNvSpPr>
              <p:nvPr/>
            </p:nvSpPr>
            <p:spPr bwMode="auto">
              <a:xfrm flipH="1">
                <a:off x="5528244" y="4318355"/>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1" name="Freeform 1402"/>
              <p:cNvSpPr>
                <a:spLocks/>
              </p:cNvSpPr>
              <p:nvPr/>
            </p:nvSpPr>
            <p:spPr bwMode="auto">
              <a:xfrm>
                <a:off x="5247435" y="4079279"/>
                <a:ext cx="359094" cy="244814"/>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82" name="Freeform 1403"/>
              <p:cNvSpPr>
                <a:spLocks/>
              </p:cNvSpPr>
              <p:nvPr/>
            </p:nvSpPr>
            <p:spPr bwMode="auto">
              <a:xfrm>
                <a:off x="5463573" y="4150045"/>
                <a:ext cx="45950" cy="42077"/>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3" name="Freeform 1404"/>
              <p:cNvSpPr>
                <a:spLocks/>
              </p:cNvSpPr>
              <p:nvPr/>
            </p:nvSpPr>
            <p:spPr bwMode="auto">
              <a:xfrm>
                <a:off x="5412517" y="4172997"/>
                <a:ext cx="56161" cy="59291"/>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4" name="Freeform 1405"/>
              <p:cNvSpPr>
                <a:spLocks/>
              </p:cNvSpPr>
              <p:nvPr/>
            </p:nvSpPr>
            <p:spPr bwMode="auto">
              <a:xfrm>
                <a:off x="5344442" y="4205511"/>
                <a:ext cx="91901" cy="66941"/>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5" name="Freeform 1406"/>
              <p:cNvSpPr>
                <a:spLocks/>
              </p:cNvSpPr>
              <p:nvPr/>
            </p:nvSpPr>
            <p:spPr bwMode="auto">
              <a:xfrm>
                <a:off x="5439747" y="4079279"/>
                <a:ext cx="97006" cy="57378"/>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486" name="Group 1525"/>
              <p:cNvGrpSpPr>
                <a:grpSpLocks/>
              </p:cNvGrpSpPr>
              <p:nvPr/>
            </p:nvGrpSpPr>
            <p:grpSpPr bwMode="auto">
              <a:xfrm>
                <a:off x="5438044" y="3474896"/>
                <a:ext cx="689256" cy="403560"/>
                <a:chOff x="7259" y="1766"/>
                <a:chExt cx="405" cy="211"/>
              </a:xfrm>
            </p:grpSpPr>
            <p:sp>
              <p:nvSpPr>
                <p:cNvPr id="491" name="Freeform 370"/>
                <p:cNvSpPr>
                  <a:spLocks/>
                </p:cNvSpPr>
                <p:nvPr/>
              </p:nvSpPr>
              <p:spPr bwMode="auto">
                <a:xfrm>
                  <a:off x="7628" y="1826"/>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2" name="Freeform 371"/>
                <p:cNvSpPr>
                  <a:spLocks/>
                </p:cNvSpPr>
                <p:nvPr/>
              </p:nvSpPr>
              <p:spPr bwMode="auto">
                <a:xfrm>
                  <a:off x="7271" y="1766"/>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5" name="Freeform 372"/>
                <p:cNvSpPr>
                  <a:spLocks/>
                </p:cNvSpPr>
                <p:nvPr/>
              </p:nvSpPr>
              <p:spPr bwMode="auto">
                <a:xfrm>
                  <a:off x="7259" y="1878"/>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87" name="テキスト ボックス 486"/>
              <p:cNvSpPr txBox="1"/>
              <p:nvPr/>
            </p:nvSpPr>
            <p:spPr>
              <a:xfrm>
                <a:off x="5501012" y="3494085"/>
                <a:ext cx="523578" cy="230832"/>
              </a:xfrm>
              <a:prstGeom prst="rect">
                <a:avLst/>
              </a:prstGeom>
              <a:noFill/>
            </p:spPr>
            <p:txBody>
              <a:bodyPr wrap="square" rtlCol="0">
                <a:spAutoFit/>
              </a:bodyPr>
              <a:lstStyle/>
              <a:p>
                <a:r>
                  <a:rPr kumimoji="1" lang="en-US" altLang="ja-JP" sz="900" i="1" dirty="0" smtClean="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488" name="Line 1380"/>
              <p:cNvSpPr>
                <a:spLocks noChangeShapeType="1"/>
              </p:cNvSpPr>
              <p:nvPr/>
            </p:nvSpPr>
            <p:spPr bwMode="auto">
              <a:xfrm flipH="1" flipV="1">
                <a:off x="6106878" y="3700584"/>
                <a:ext cx="17019" cy="459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9" name="Freeform 1386"/>
              <p:cNvSpPr>
                <a:spLocks/>
              </p:cNvSpPr>
              <p:nvPr/>
            </p:nvSpPr>
            <p:spPr bwMode="auto">
              <a:xfrm>
                <a:off x="6050716" y="3891845"/>
                <a:ext cx="37441" cy="103281"/>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0" name="Oval 1371"/>
              <p:cNvSpPr>
                <a:spLocks noChangeArrowheads="1"/>
              </p:cNvSpPr>
              <p:nvPr/>
            </p:nvSpPr>
            <p:spPr bwMode="auto">
              <a:xfrm>
                <a:off x="5674955" y="4006605"/>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grpSp>
      </p:grpSp>
      <p:grpSp>
        <p:nvGrpSpPr>
          <p:cNvPr id="21" name="グループ化 20"/>
          <p:cNvGrpSpPr/>
          <p:nvPr/>
        </p:nvGrpSpPr>
        <p:grpSpPr>
          <a:xfrm>
            <a:off x="4006160" y="3727192"/>
            <a:ext cx="4825999" cy="2349896"/>
            <a:chOff x="4006160" y="3727192"/>
            <a:chExt cx="4825999" cy="2349896"/>
          </a:xfrm>
        </p:grpSpPr>
        <p:graphicFrame>
          <p:nvGraphicFramePr>
            <p:cNvPr id="638" name="グラフ 637"/>
            <p:cNvGraphicFramePr>
              <a:graphicFrameLocks/>
            </p:cNvGraphicFramePr>
            <p:nvPr>
              <p:extLst>
                <p:ext uri="{D42A27DB-BD31-4B8C-83A1-F6EECF244321}">
                  <p14:modId xmlns:p14="http://schemas.microsoft.com/office/powerpoint/2010/main" val="1934244931"/>
                </p:ext>
              </p:extLst>
            </p:nvPr>
          </p:nvGraphicFramePr>
          <p:xfrm>
            <a:off x="4211177" y="3905332"/>
            <a:ext cx="1955498" cy="16206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0" name="グラフ 639"/>
            <p:cNvGraphicFramePr>
              <a:graphicFrameLocks/>
            </p:cNvGraphicFramePr>
            <p:nvPr>
              <p:extLst>
                <p:ext uri="{D42A27DB-BD31-4B8C-83A1-F6EECF244321}">
                  <p14:modId xmlns:p14="http://schemas.microsoft.com/office/powerpoint/2010/main" val="802499190"/>
                </p:ext>
              </p:extLst>
            </p:nvPr>
          </p:nvGraphicFramePr>
          <p:xfrm>
            <a:off x="6616417" y="3856579"/>
            <a:ext cx="1956275" cy="1672893"/>
          </p:xfrm>
          <a:graphic>
            <a:graphicData uri="http://schemas.openxmlformats.org/drawingml/2006/chart">
              <c:chart xmlns:c="http://schemas.openxmlformats.org/drawingml/2006/chart" xmlns:r="http://schemas.openxmlformats.org/officeDocument/2006/relationships" r:id="rId8"/>
            </a:graphicData>
          </a:graphic>
        </p:graphicFrame>
        <p:sp>
          <p:nvSpPr>
            <p:cNvPr id="639" name="右矢印 638"/>
            <p:cNvSpPr/>
            <p:nvPr/>
          </p:nvSpPr>
          <p:spPr>
            <a:xfrm>
              <a:off x="6147616" y="4563025"/>
              <a:ext cx="5760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3" name="テキスト ボックス 642"/>
            <p:cNvSpPr txBox="1"/>
            <p:nvPr/>
          </p:nvSpPr>
          <p:spPr>
            <a:xfrm>
              <a:off x="4707456" y="4172788"/>
              <a:ext cx="595035" cy="307777"/>
            </a:xfrm>
            <a:prstGeom prst="rect">
              <a:avLst/>
            </a:prstGeom>
            <a:noFill/>
          </p:spPr>
          <p:txBody>
            <a:bodyPr wrap="none" rtlCol="0">
              <a:spAutoFit/>
            </a:bodyPr>
            <a:lstStyle/>
            <a:p>
              <a:r>
                <a:rPr lang="en-US" altLang="ja-JP" sz="1400" b="1" dirty="0" smtClean="0"/>
                <a:t>9.5</a:t>
              </a:r>
              <a:r>
                <a:rPr kumimoji="1" lang="ja-JP" altLang="en-US" sz="1400" b="1" dirty="0" smtClean="0"/>
                <a:t>％</a:t>
              </a:r>
              <a:endParaRPr kumimoji="1" lang="ja-JP" altLang="en-US" sz="1400" b="1" dirty="0"/>
            </a:p>
          </p:txBody>
        </p:sp>
        <p:sp>
          <p:nvSpPr>
            <p:cNvPr id="644" name="テキスト ボックス 643"/>
            <p:cNvSpPr txBox="1"/>
            <p:nvPr/>
          </p:nvSpPr>
          <p:spPr>
            <a:xfrm>
              <a:off x="4563440" y="4549348"/>
              <a:ext cx="546945" cy="307777"/>
            </a:xfrm>
            <a:prstGeom prst="rect">
              <a:avLst/>
            </a:prstGeom>
            <a:noFill/>
          </p:spPr>
          <p:txBody>
            <a:bodyPr wrap="none" rtlCol="0">
              <a:spAutoFit/>
            </a:bodyPr>
            <a:lstStyle/>
            <a:p>
              <a:r>
                <a:rPr lang="en-US" altLang="ja-JP" sz="1400" b="1" dirty="0" smtClean="0"/>
                <a:t>19</a:t>
              </a:r>
              <a:r>
                <a:rPr kumimoji="1" lang="ja-JP" altLang="en-US" sz="1400" b="1" dirty="0" smtClean="0"/>
                <a:t>％</a:t>
              </a:r>
              <a:endParaRPr kumimoji="1" lang="ja-JP" altLang="en-US" sz="1400" b="1" dirty="0"/>
            </a:p>
          </p:txBody>
        </p:sp>
        <p:sp>
          <p:nvSpPr>
            <p:cNvPr id="645" name="テキスト ボックス 644"/>
            <p:cNvSpPr txBox="1"/>
            <p:nvPr/>
          </p:nvSpPr>
          <p:spPr>
            <a:xfrm>
              <a:off x="6930439" y="4821647"/>
              <a:ext cx="686406" cy="307777"/>
            </a:xfrm>
            <a:prstGeom prst="rect">
              <a:avLst/>
            </a:prstGeom>
            <a:noFill/>
          </p:spPr>
          <p:txBody>
            <a:bodyPr wrap="none" rtlCol="0">
              <a:spAutoFit/>
            </a:bodyPr>
            <a:lstStyle/>
            <a:p>
              <a:r>
                <a:rPr lang="en-US" altLang="ja-JP" sz="1400" b="1" dirty="0" smtClean="0"/>
                <a:t>35.7</a:t>
              </a:r>
              <a:r>
                <a:rPr kumimoji="1" lang="ja-JP" altLang="en-US" sz="1400" b="1" dirty="0" smtClean="0"/>
                <a:t>％</a:t>
              </a:r>
              <a:endParaRPr kumimoji="1" lang="ja-JP" altLang="en-US" sz="1400" b="1" dirty="0"/>
            </a:p>
          </p:txBody>
        </p:sp>
        <p:sp>
          <p:nvSpPr>
            <p:cNvPr id="646" name="テキスト ボックス 645"/>
            <p:cNvSpPr txBox="1"/>
            <p:nvPr/>
          </p:nvSpPr>
          <p:spPr>
            <a:xfrm>
              <a:off x="7565981" y="4316804"/>
              <a:ext cx="686406" cy="307777"/>
            </a:xfrm>
            <a:prstGeom prst="rect">
              <a:avLst/>
            </a:prstGeom>
            <a:noFill/>
          </p:spPr>
          <p:txBody>
            <a:bodyPr wrap="none" rtlCol="0">
              <a:spAutoFit/>
            </a:bodyPr>
            <a:lstStyle/>
            <a:p>
              <a:r>
                <a:rPr lang="en-US" altLang="ja-JP" sz="1400" b="1" dirty="0" smtClean="0"/>
                <a:t>21.4</a:t>
              </a:r>
              <a:r>
                <a:rPr kumimoji="1" lang="ja-JP" altLang="en-US" sz="1400" b="1" dirty="0" smtClean="0"/>
                <a:t>％</a:t>
              </a:r>
              <a:endParaRPr kumimoji="1" lang="ja-JP" altLang="en-US" sz="1400" b="1" dirty="0"/>
            </a:p>
          </p:txBody>
        </p:sp>
        <p:sp>
          <p:nvSpPr>
            <p:cNvPr id="647" name="テキスト ボックス 646"/>
            <p:cNvSpPr txBox="1"/>
            <p:nvPr/>
          </p:nvSpPr>
          <p:spPr>
            <a:xfrm>
              <a:off x="7003860" y="4157159"/>
              <a:ext cx="686406" cy="307777"/>
            </a:xfrm>
            <a:prstGeom prst="rect">
              <a:avLst/>
            </a:prstGeom>
            <a:noFill/>
          </p:spPr>
          <p:txBody>
            <a:bodyPr wrap="none" rtlCol="0">
              <a:spAutoFit/>
            </a:bodyPr>
            <a:lstStyle/>
            <a:p>
              <a:r>
                <a:rPr lang="en-US" altLang="ja-JP" sz="1400" b="1" dirty="0" smtClean="0"/>
                <a:t>14.3</a:t>
              </a:r>
              <a:r>
                <a:rPr kumimoji="1" lang="ja-JP" altLang="en-US" sz="1400" b="1" dirty="0" smtClean="0"/>
                <a:t>％</a:t>
              </a:r>
              <a:endParaRPr kumimoji="1" lang="ja-JP" altLang="en-US" sz="1400" b="1" dirty="0"/>
            </a:p>
          </p:txBody>
        </p:sp>
        <p:sp>
          <p:nvSpPr>
            <p:cNvPr id="648" name="テキスト ボックス 647"/>
            <p:cNvSpPr txBox="1"/>
            <p:nvPr/>
          </p:nvSpPr>
          <p:spPr>
            <a:xfrm>
              <a:off x="7582942" y="4872915"/>
              <a:ext cx="686406" cy="307777"/>
            </a:xfrm>
            <a:prstGeom prst="rect">
              <a:avLst/>
            </a:prstGeom>
            <a:noFill/>
          </p:spPr>
          <p:txBody>
            <a:bodyPr wrap="none" rtlCol="0">
              <a:spAutoFit/>
            </a:bodyPr>
            <a:lstStyle/>
            <a:p>
              <a:r>
                <a:rPr lang="en-US" altLang="ja-JP" sz="1400" b="1" dirty="0" smtClean="0"/>
                <a:t>28.6</a:t>
              </a:r>
              <a:r>
                <a:rPr kumimoji="1" lang="ja-JP" altLang="en-US" sz="1400" b="1" dirty="0" smtClean="0"/>
                <a:t>％</a:t>
              </a:r>
              <a:endParaRPr kumimoji="1" lang="ja-JP" altLang="en-US" sz="1400" b="1" dirty="0"/>
            </a:p>
          </p:txBody>
        </p:sp>
        <p:sp>
          <p:nvSpPr>
            <p:cNvPr id="649" name="テキスト ボックス 648"/>
            <p:cNvSpPr txBox="1"/>
            <p:nvPr/>
          </p:nvSpPr>
          <p:spPr>
            <a:xfrm>
              <a:off x="4883670" y="4971648"/>
              <a:ext cx="686406" cy="307777"/>
            </a:xfrm>
            <a:prstGeom prst="rect">
              <a:avLst/>
            </a:prstGeom>
            <a:noFill/>
          </p:spPr>
          <p:txBody>
            <a:bodyPr wrap="none" rtlCol="0">
              <a:spAutoFit/>
            </a:bodyPr>
            <a:lstStyle/>
            <a:p>
              <a:r>
                <a:rPr lang="en-US" altLang="ja-JP" sz="1400" b="1" dirty="0" smtClean="0"/>
                <a:t>42.9</a:t>
              </a:r>
              <a:r>
                <a:rPr kumimoji="1" lang="ja-JP" altLang="en-US" sz="1400" b="1" dirty="0" smtClean="0"/>
                <a:t>％</a:t>
              </a:r>
              <a:endParaRPr kumimoji="1" lang="ja-JP" altLang="en-US" sz="1400" b="1" dirty="0"/>
            </a:p>
          </p:txBody>
        </p:sp>
        <p:sp>
          <p:nvSpPr>
            <p:cNvPr id="650" name="テキスト ボックス 649"/>
            <p:cNvSpPr txBox="1"/>
            <p:nvPr/>
          </p:nvSpPr>
          <p:spPr>
            <a:xfrm>
              <a:off x="5350124" y="4554294"/>
              <a:ext cx="546945" cy="307777"/>
            </a:xfrm>
            <a:prstGeom prst="rect">
              <a:avLst/>
            </a:prstGeom>
            <a:noFill/>
          </p:spPr>
          <p:txBody>
            <a:bodyPr wrap="none" rtlCol="0">
              <a:spAutoFit/>
            </a:bodyPr>
            <a:lstStyle/>
            <a:p>
              <a:r>
                <a:rPr lang="en-US" altLang="ja-JP" sz="1400" b="1" dirty="0" smtClean="0"/>
                <a:t>19</a:t>
              </a:r>
              <a:r>
                <a:rPr kumimoji="1" lang="ja-JP" altLang="en-US" sz="1400" b="1" dirty="0" smtClean="0"/>
                <a:t>％</a:t>
              </a:r>
              <a:endParaRPr kumimoji="1" lang="ja-JP" altLang="en-US" sz="1400" b="1" dirty="0"/>
            </a:p>
          </p:txBody>
        </p:sp>
        <p:sp>
          <p:nvSpPr>
            <p:cNvPr id="651" name="テキスト ボックス 650"/>
            <p:cNvSpPr txBox="1"/>
            <p:nvPr/>
          </p:nvSpPr>
          <p:spPr>
            <a:xfrm>
              <a:off x="5166307" y="4157399"/>
              <a:ext cx="595035" cy="307777"/>
            </a:xfrm>
            <a:prstGeom prst="rect">
              <a:avLst/>
            </a:prstGeom>
            <a:noFill/>
          </p:spPr>
          <p:txBody>
            <a:bodyPr wrap="none" rtlCol="0">
              <a:spAutoFit/>
            </a:bodyPr>
            <a:lstStyle/>
            <a:p>
              <a:r>
                <a:rPr kumimoji="1" lang="en-US" altLang="ja-JP" sz="1400" b="1" dirty="0" smtClean="0"/>
                <a:t>9.5</a:t>
              </a:r>
              <a:r>
                <a:rPr kumimoji="1" lang="ja-JP" altLang="en-US" sz="1400" b="1" dirty="0" smtClean="0"/>
                <a:t>％</a:t>
              </a:r>
              <a:endParaRPr kumimoji="1" lang="ja-JP" altLang="en-US" sz="1400" b="1" dirty="0"/>
            </a:p>
          </p:txBody>
        </p:sp>
        <p:sp>
          <p:nvSpPr>
            <p:cNvPr id="655" name="テキスト ボックス 654"/>
            <p:cNvSpPr txBox="1"/>
            <p:nvPr/>
          </p:nvSpPr>
          <p:spPr>
            <a:xfrm>
              <a:off x="5908424" y="3846384"/>
              <a:ext cx="1082348" cy="307777"/>
            </a:xfrm>
            <a:prstGeom prst="rect">
              <a:avLst/>
            </a:prstGeom>
            <a:noFill/>
          </p:spPr>
          <p:txBody>
            <a:bodyPr wrap="none" rtlCol="0">
              <a:spAutoFit/>
            </a:bodyPr>
            <a:lstStyle/>
            <a:p>
              <a:r>
                <a:rPr lang="ja-JP" altLang="en-US" sz="1400" dirty="0"/>
                <a:t>年代</a:t>
              </a:r>
              <a:r>
                <a:rPr lang="ja-JP" altLang="en-US" sz="1400" dirty="0" smtClean="0"/>
                <a:t>別割合</a:t>
              </a:r>
              <a:endParaRPr kumimoji="1" lang="ja-JP" altLang="en-US" sz="1400" dirty="0"/>
            </a:p>
          </p:txBody>
        </p:sp>
        <p:sp>
          <p:nvSpPr>
            <p:cNvPr id="661" name="テキスト ボックス 660"/>
            <p:cNvSpPr txBox="1"/>
            <p:nvPr/>
          </p:nvSpPr>
          <p:spPr>
            <a:xfrm>
              <a:off x="4864511" y="5423062"/>
              <a:ext cx="809837" cy="276999"/>
            </a:xfrm>
            <a:prstGeom prst="rect">
              <a:avLst/>
            </a:prstGeom>
            <a:noFill/>
          </p:spPr>
          <p:txBody>
            <a:bodyPr wrap="none" rtlCol="0">
              <a:spAutoFit/>
            </a:bodyPr>
            <a:lstStyle/>
            <a:p>
              <a:r>
                <a:rPr lang="ja-JP" altLang="en-US" sz="1200" dirty="0" smtClean="0"/>
                <a:t>１７年</a:t>
              </a:r>
              <a:r>
                <a:rPr lang="ja-JP" altLang="en-US" sz="1200" dirty="0"/>
                <a:t>３月</a:t>
              </a:r>
              <a:endParaRPr kumimoji="1" lang="ja-JP" altLang="en-US" sz="1200" dirty="0"/>
            </a:p>
          </p:txBody>
        </p:sp>
        <p:sp>
          <p:nvSpPr>
            <p:cNvPr id="662" name="テキスト ボックス 661"/>
            <p:cNvSpPr txBox="1"/>
            <p:nvPr/>
          </p:nvSpPr>
          <p:spPr>
            <a:xfrm>
              <a:off x="7220376" y="5423644"/>
              <a:ext cx="809837" cy="276999"/>
            </a:xfrm>
            <a:prstGeom prst="rect">
              <a:avLst/>
            </a:prstGeom>
            <a:noFill/>
          </p:spPr>
          <p:txBody>
            <a:bodyPr wrap="none" rtlCol="0">
              <a:spAutoFit/>
            </a:bodyPr>
            <a:lstStyle/>
            <a:p>
              <a:r>
                <a:rPr lang="ja-JP" altLang="en-US" sz="1200" dirty="0" smtClean="0"/>
                <a:t>１８年</a:t>
              </a:r>
              <a:r>
                <a:rPr lang="ja-JP" altLang="en-US" sz="1200" dirty="0"/>
                <a:t>３月</a:t>
              </a:r>
              <a:endParaRPr kumimoji="1" lang="ja-JP" altLang="en-US" sz="1200" dirty="0"/>
            </a:p>
          </p:txBody>
        </p:sp>
        <p:sp>
          <p:nvSpPr>
            <p:cNvPr id="244" name="テキスト ボックス 243"/>
            <p:cNvSpPr txBox="1"/>
            <p:nvPr/>
          </p:nvSpPr>
          <p:spPr>
            <a:xfrm>
              <a:off x="8044218" y="3839916"/>
              <a:ext cx="550151" cy="276999"/>
            </a:xfrm>
            <a:prstGeom prst="rect">
              <a:avLst/>
            </a:prstGeom>
            <a:noFill/>
          </p:spPr>
          <p:txBody>
            <a:bodyPr wrap="none" rtlCol="0">
              <a:spAutoFit/>
            </a:bodyPr>
            <a:lstStyle/>
            <a:p>
              <a:r>
                <a:rPr lang="ja-JP" altLang="en-US" sz="1200" b="1" dirty="0" smtClean="0"/>
                <a:t>３０代</a:t>
              </a:r>
              <a:endParaRPr lang="en-US" altLang="ja-JP" sz="2000" b="1" dirty="0" smtClean="0"/>
            </a:p>
          </p:txBody>
        </p:sp>
        <p:sp>
          <p:nvSpPr>
            <p:cNvPr id="206" name="テキスト ボックス 205"/>
            <p:cNvSpPr txBox="1"/>
            <p:nvPr/>
          </p:nvSpPr>
          <p:spPr>
            <a:xfrm>
              <a:off x="5723146" y="4993579"/>
              <a:ext cx="591829" cy="276999"/>
            </a:xfrm>
            <a:prstGeom prst="rect">
              <a:avLst/>
            </a:prstGeom>
            <a:noFill/>
          </p:spPr>
          <p:txBody>
            <a:bodyPr wrap="none" rtlCol="0">
              <a:spAutoFit/>
            </a:bodyPr>
            <a:lstStyle/>
            <a:p>
              <a:r>
                <a:rPr lang="ja-JP" altLang="en-US" sz="1200" dirty="0"/>
                <a:t>Ｎ</a:t>
              </a:r>
              <a:r>
                <a:rPr kumimoji="1" lang="en-US" altLang="ja-JP" sz="1200" dirty="0" smtClean="0"/>
                <a:t>=</a:t>
              </a:r>
              <a:r>
                <a:rPr lang="ja-JP" altLang="en-US" sz="1200" dirty="0"/>
                <a:t>２１</a:t>
              </a:r>
              <a:endParaRPr kumimoji="1" lang="ja-JP" altLang="en-US" sz="1200" dirty="0"/>
            </a:p>
          </p:txBody>
        </p:sp>
        <p:sp>
          <p:nvSpPr>
            <p:cNvPr id="207" name="テキスト ボックス 206"/>
            <p:cNvSpPr txBox="1"/>
            <p:nvPr/>
          </p:nvSpPr>
          <p:spPr>
            <a:xfrm>
              <a:off x="8240330" y="4925414"/>
              <a:ext cx="591829" cy="276999"/>
            </a:xfrm>
            <a:prstGeom prst="rect">
              <a:avLst/>
            </a:prstGeom>
            <a:noFill/>
          </p:spPr>
          <p:txBody>
            <a:bodyPr wrap="none" rtlCol="0">
              <a:spAutoFit/>
            </a:bodyPr>
            <a:lstStyle/>
            <a:p>
              <a:r>
                <a:rPr lang="ja-JP" altLang="en-US" sz="1200" dirty="0"/>
                <a:t>Ｎ</a:t>
              </a:r>
              <a:r>
                <a:rPr kumimoji="1" lang="en-US" altLang="ja-JP" sz="1200" dirty="0" smtClean="0"/>
                <a:t>=</a:t>
              </a:r>
              <a:r>
                <a:rPr lang="ja-JP" altLang="en-US" sz="1200" dirty="0"/>
                <a:t>１４</a:t>
              </a:r>
              <a:endParaRPr kumimoji="1" lang="ja-JP" altLang="en-US" sz="1200" dirty="0"/>
            </a:p>
          </p:txBody>
        </p:sp>
        <p:sp>
          <p:nvSpPr>
            <p:cNvPr id="286" name="正方形/長方形 285"/>
            <p:cNvSpPr/>
            <p:nvPr/>
          </p:nvSpPr>
          <p:spPr>
            <a:xfrm>
              <a:off x="4515953" y="5676978"/>
              <a:ext cx="3791903" cy="400110"/>
            </a:xfrm>
            <a:prstGeom prst="rect">
              <a:avLst/>
            </a:prstGeom>
            <a:noFill/>
            <a:ln>
              <a:noFill/>
            </a:ln>
          </p:spPr>
          <p:txBody>
            <a:bodyPr wrap="square" lIns="91440" tIns="45720" rIns="91440" bIns="45720">
              <a:spAutoFit/>
            </a:bodyPr>
            <a:lstStyle/>
            <a:p>
              <a:pPr algn="ctr"/>
              <a:r>
                <a:rPr lang="ja-JP" alt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５０歳以上の割合が増加</a:t>
              </a:r>
              <a:endParaRPr lang="en-US" altLang="ja-JP" sz="20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 name="線吹き出し 1 (枠付き) 4"/>
            <p:cNvSpPr/>
            <p:nvPr/>
          </p:nvSpPr>
          <p:spPr>
            <a:xfrm>
              <a:off x="8091832" y="3844920"/>
              <a:ext cx="469797" cy="263529"/>
            </a:xfrm>
            <a:prstGeom prst="borderCallout1">
              <a:avLst>
                <a:gd name="adj1" fmla="val 42846"/>
                <a:gd name="adj2" fmla="val -223"/>
                <a:gd name="adj3" fmla="val 136596"/>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テキスト ボックス 317"/>
            <p:cNvSpPr txBox="1"/>
            <p:nvPr/>
          </p:nvSpPr>
          <p:spPr>
            <a:xfrm>
              <a:off x="8053300" y="5221327"/>
              <a:ext cx="550151" cy="276999"/>
            </a:xfrm>
            <a:prstGeom prst="rect">
              <a:avLst/>
            </a:prstGeom>
            <a:noFill/>
          </p:spPr>
          <p:txBody>
            <a:bodyPr wrap="none" rtlCol="0">
              <a:spAutoFit/>
            </a:bodyPr>
            <a:lstStyle/>
            <a:p>
              <a:r>
                <a:rPr lang="ja-JP" altLang="en-US" sz="1200" b="1" dirty="0"/>
                <a:t>４０</a:t>
              </a:r>
              <a:r>
                <a:rPr lang="ja-JP" altLang="en-US" sz="1200" b="1" dirty="0" smtClean="0"/>
                <a:t>代</a:t>
              </a:r>
              <a:endParaRPr lang="en-US" altLang="ja-JP" sz="2000" b="1" dirty="0" smtClean="0"/>
            </a:p>
          </p:txBody>
        </p:sp>
        <p:sp>
          <p:nvSpPr>
            <p:cNvPr id="319" name="線吹き出し 1 (枠付き) 318"/>
            <p:cNvSpPr/>
            <p:nvPr/>
          </p:nvSpPr>
          <p:spPr>
            <a:xfrm>
              <a:off x="8103929" y="5226331"/>
              <a:ext cx="469797" cy="263529"/>
            </a:xfrm>
            <a:prstGeom prst="borderCallout1">
              <a:avLst>
                <a:gd name="adj1" fmla="val 42846"/>
                <a:gd name="adj2" fmla="val -223"/>
                <a:gd name="adj3" fmla="val -7980"/>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テキスト ボックス 319"/>
            <p:cNvSpPr txBox="1"/>
            <p:nvPr/>
          </p:nvSpPr>
          <p:spPr>
            <a:xfrm>
              <a:off x="6517714" y="5188765"/>
              <a:ext cx="550151" cy="276999"/>
            </a:xfrm>
            <a:prstGeom prst="rect">
              <a:avLst/>
            </a:prstGeom>
            <a:noFill/>
          </p:spPr>
          <p:txBody>
            <a:bodyPr wrap="none" rtlCol="0">
              <a:spAutoFit/>
            </a:bodyPr>
            <a:lstStyle/>
            <a:p>
              <a:r>
                <a:rPr lang="ja-JP" altLang="en-US" sz="1200" b="1" dirty="0" smtClean="0"/>
                <a:t>５０代</a:t>
              </a:r>
              <a:endParaRPr lang="en-US" altLang="ja-JP" sz="2000" b="1" dirty="0" smtClean="0"/>
            </a:p>
          </p:txBody>
        </p:sp>
        <p:sp>
          <p:nvSpPr>
            <p:cNvPr id="321" name="線吹き出し 1 (枠付き) 320"/>
            <p:cNvSpPr/>
            <p:nvPr/>
          </p:nvSpPr>
          <p:spPr>
            <a:xfrm>
              <a:off x="6554695" y="5190754"/>
              <a:ext cx="469797" cy="263529"/>
            </a:xfrm>
            <a:prstGeom prst="borderCallout1">
              <a:avLst>
                <a:gd name="adj1" fmla="val 47666"/>
                <a:gd name="adj2" fmla="val 99799"/>
                <a:gd name="adj3" fmla="val -7980"/>
                <a:gd name="adj4" fmla="val 1481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テキスト ボックス 322"/>
            <p:cNvSpPr txBox="1"/>
            <p:nvPr/>
          </p:nvSpPr>
          <p:spPr>
            <a:xfrm>
              <a:off x="6891286" y="3727192"/>
              <a:ext cx="550151" cy="276999"/>
            </a:xfrm>
            <a:prstGeom prst="rect">
              <a:avLst/>
            </a:prstGeom>
            <a:noFill/>
          </p:spPr>
          <p:txBody>
            <a:bodyPr wrap="none" rtlCol="0">
              <a:spAutoFit/>
            </a:bodyPr>
            <a:lstStyle/>
            <a:p>
              <a:r>
                <a:rPr lang="ja-JP" altLang="en-US" sz="1200" b="1" dirty="0"/>
                <a:t>６</a:t>
              </a:r>
              <a:r>
                <a:rPr lang="ja-JP" altLang="en-US" sz="1200" b="1" dirty="0" smtClean="0"/>
                <a:t>０代</a:t>
              </a:r>
              <a:endParaRPr lang="en-US" altLang="ja-JP" sz="2000" b="1" dirty="0" smtClean="0"/>
            </a:p>
          </p:txBody>
        </p:sp>
        <p:sp>
          <p:nvSpPr>
            <p:cNvPr id="324" name="線吹き出し 1 (枠付き) 323"/>
            <p:cNvSpPr/>
            <p:nvPr/>
          </p:nvSpPr>
          <p:spPr>
            <a:xfrm>
              <a:off x="6935885" y="3729181"/>
              <a:ext cx="469797" cy="263529"/>
            </a:xfrm>
            <a:prstGeom prst="borderCallout1">
              <a:avLst>
                <a:gd name="adj1" fmla="val 99473"/>
                <a:gd name="adj2" fmla="val 48436"/>
                <a:gd name="adj3" fmla="val 165511"/>
                <a:gd name="adj4" fmla="val 7790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テキスト ボックス 315"/>
            <p:cNvSpPr txBox="1"/>
            <p:nvPr/>
          </p:nvSpPr>
          <p:spPr>
            <a:xfrm>
              <a:off x="5800707" y="4203550"/>
              <a:ext cx="550151" cy="276999"/>
            </a:xfrm>
            <a:prstGeom prst="rect">
              <a:avLst/>
            </a:prstGeom>
            <a:noFill/>
          </p:spPr>
          <p:txBody>
            <a:bodyPr wrap="none" rtlCol="0">
              <a:spAutoFit/>
            </a:bodyPr>
            <a:lstStyle/>
            <a:p>
              <a:r>
                <a:rPr lang="ja-JP" altLang="en-US" sz="1200" b="1" dirty="0" smtClean="0"/>
                <a:t>３０代</a:t>
              </a:r>
              <a:endParaRPr lang="en-US" altLang="ja-JP" sz="2000" b="1" dirty="0" smtClean="0"/>
            </a:p>
          </p:txBody>
        </p:sp>
        <p:sp>
          <p:nvSpPr>
            <p:cNvPr id="317" name="線吹き出し 1 (枠付き) 316"/>
            <p:cNvSpPr/>
            <p:nvPr/>
          </p:nvSpPr>
          <p:spPr>
            <a:xfrm>
              <a:off x="5837688" y="4205539"/>
              <a:ext cx="469797" cy="263529"/>
            </a:xfrm>
            <a:prstGeom prst="borderCallout1">
              <a:avLst>
                <a:gd name="adj1" fmla="val 42846"/>
                <a:gd name="adj2" fmla="val -223"/>
                <a:gd name="adj3" fmla="val 104318"/>
                <a:gd name="adj4" fmla="val -369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テキスト ボックス 321"/>
            <p:cNvSpPr txBox="1"/>
            <p:nvPr/>
          </p:nvSpPr>
          <p:spPr>
            <a:xfrm>
              <a:off x="5642536" y="5265313"/>
              <a:ext cx="550151" cy="276999"/>
            </a:xfrm>
            <a:prstGeom prst="rect">
              <a:avLst/>
            </a:prstGeom>
            <a:noFill/>
          </p:spPr>
          <p:txBody>
            <a:bodyPr wrap="none" rtlCol="0">
              <a:spAutoFit/>
            </a:bodyPr>
            <a:lstStyle/>
            <a:p>
              <a:r>
                <a:rPr lang="ja-JP" altLang="en-US" sz="1200" b="1" dirty="0"/>
                <a:t>４０</a:t>
              </a:r>
              <a:r>
                <a:rPr lang="ja-JP" altLang="en-US" sz="1200" b="1" dirty="0" smtClean="0"/>
                <a:t>代</a:t>
              </a:r>
              <a:endParaRPr lang="en-US" altLang="ja-JP" sz="2000" b="1" dirty="0" smtClean="0"/>
            </a:p>
          </p:txBody>
        </p:sp>
        <p:sp>
          <p:nvSpPr>
            <p:cNvPr id="343" name="線吹き出し 1 (枠付き) 342"/>
            <p:cNvSpPr/>
            <p:nvPr/>
          </p:nvSpPr>
          <p:spPr>
            <a:xfrm>
              <a:off x="5679517" y="5267302"/>
              <a:ext cx="469797" cy="263529"/>
            </a:xfrm>
            <a:prstGeom prst="borderCallout1">
              <a:avLst>
                <a:gd name="adj1" fmla="val 42846"/>
                <a:gd name="adj2" fmla="val -223"/>
                <a:gd name="adj3" fmla="val -7980"/>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テキスト ボックス 343"/>
            <p:cNvSpPr txBox="1"/>
            <p:nvPr/>
          </p:nvSpPr>
          <p:spPr>
            <a:xfrm>
              <a:off x="4006160" y="4231862"/>
              <a:ext cx="550151" cy="276999"/>
            </a:xfrm>
            <a:prstGeom prst="rect">
              <a:avLst/>
            </a:prstGeom>
            <a:noFill/>
          </p:spPr>
          <p:txBody>
            <a:bodyPr wrap="none" rtlCol="0">
              <a:spAutoFit/>
            </a:bodyPr>
            <a:lstStyle/>
            <a:p>
              <a:r>
                <a:rPr lang="ja-JP" altLang="en-US" sz="1200" b="1" dirty="0" smtClean="0"/>
                <a:t>５０代</a:t>
              </a:r>
              <a:endParaRPr lang="en-US" altLang="ja-JP" sz="2000" b="1" dirty="0" smtClean="0"/>
            </a:p>
          </p:txBody>
        </p:sp>
        <p:sp>
          <p:nvSpPr>
            <p:cNvPr id="345" name="線吹き出し 1 (枠付き) 344"/>
            <p:cNvSpPr/>
            <p:nvPr/>
          </p:nvSpPr>
          <p:spPr>
            <a:xfrm>
              <a:off x="4046156" y="4223218"/>
              <a:ext cx="469797" cy="263529"/>
            </a:xfrm>
            <a:prstGeom prst="borderCallout1">
              <a:avLst>
                <a:gd name="adj1" fmla="val 47666"/>
                <a:gd name="adj2" fmla="val 99799"/>
                <a:gd name="adj3" fmla="val 96922"/>
                <a:gd name="adj4" fmla="val 1346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テキスト ボックス 345"/>
            <p:cNvSpPr txBox="1"/>
            <p:nvPr/>
          </p:nvSpPr>
          <p:spPr>
            <a:xfrm>
              <a:off x="4537635" y="3800178"/>
              <a:ext cx="550151" cy="276999"/>
            </a:xfrm>
            <a:prstGeom prst="rect">
              <a:avLst/>
            </a:prstGeom>
            <a:noFill/>
          </p:spPr>
          <p:txBody>
            <a:bodyPr wrap="none" rtlCol="0">
              <a:spAutoFit/>
            </a:bodyPr>
            <a:lstStyle/>
            <a:p>
              <a:r>
                <a:rPr lang="ja-JP" altLang="en-US" sz="1200" b="1" dirty="0"/>
                <a:t>６</a:t>
              </a:r>
              <a:r>
                <a:rPr lang="ja-JP" altLang="en-US" sz="1200" b="1" dirty="0" smtClean="0"/>
                <a:t>０代</a:t>
              </a:r>
              <a:endParaRPr lang="en-US" altLang="ja-JP" sz="1400" b="1" dirty="0" smtClean="0"/>
            </a:p>
          </p:txBody>
        </p:sp>
        <p:sp>
          <p:nvSpPr>
            <p:cNvPr id="347" name="線吹き出し 1 (枠付き) 346"/>
            <p:cNvSpPr/>
            <p:nvPr/>
          </p:nvSpPr>
          <p:spPr>
            <a:xfrm>
              <a:off x="4585249" y="3802167"/>
              <a:ext cx="469797" cy="263529"/>
            </a:xfrm>
            <a:prstGeom prst="borderCallout1">
              <a:avLst>
                <a:gd name="adj1" fmla="val 99473"/>
                <a:gd name="adj2" fmla="val 48436"/>
                <a:gd name="adj3" fmla="val 165511"/>
                <a:gd name="adj4" fmla="val 7790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テキスト ボックス 347"/>
            <p:cNvSpPr txBox="1"/>
            <p:nvPr/>
          </p:nvSpPr>
          <p:spPr>
            <a:xfrm>
              <a:off x="5242582" y="3778740"/>
              <a:ext cx="550151" cy="276999"/>
            </a:xfrm>
            <a:prstGeom prst="rect">
              <a:avLst/>
            </a:prstGeom>
            <a:noFill/>
          </p:spPr>
          <p:txBody>
            <a:bodyPr wrap="none" rtlCol="0">
              <a:spAutoFit/>
            </a:bodyPr>
            <a:lstStyle/>
            <a:p>
              <a:r>
                <a:rPr lang="ja-JP" altLang="en-US" sz="1200" b="1" dirty="0"/>
                <a:t>２</a:t>
              </a:r>
              <a:r>
                <a:rPr lang="ja-JP" altLang="en-US" sz="1200" b="1" dirty="0" smtClean="0"/>
                <a:t>０代</a:t>
              </a:r>
              <a:endParaRPr lang="en-US" altLang="ja-JP" sz="2000" b="1" dirty="0" smtClean="0"/>
            </a:p>
          </p:txBody>
        </p:sp>
        <p:sp>
          <p:nvSpPr>
            <p:cNvPr id="349" name="線吹き出し 1 (枠付き) 348"/>
            <p:cNvSpPr/>
            <p:nvPr/>
          </p:nvSpPr>
          <p:spPr>
            <a:xfrm>
              <a:off x="5279563" y="3791362"/>
              <a:ext cx="469797" cy="263529"/>
            </a:xfrm>
            <a:prstGeom prst="borderCallout1">
              <a:avLst>
                <a:gd name="adj1" fmla="val 99473"/>
                <a:gd name="adj2" fmla="val 48436"/>
                <a:gd name="adj3" fmla="val 161476"/>
                <a:gd name="adj4" fmla="val 1680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Rectangle 5"/>
          <p:cNvSpPr>
            <a:spLocks noChangeArrowheads="1"/>
          </p:cNvSpPr>
          <p:nvPr/>
        </p:nvSpPr>
        <p:spPr bwMode="auto">
          <a:xfrm>
            <a:off x="564835" y="21965"/>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a:ex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５</a:t>
            </a:r>
            <a:r>
              <a:rPr lang="en-US" altLang="ja-JP" sz="2800" dirty="0" smtClean="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smtClean="0">
                <a:effectLst>
                  <a:outerShdw blurRad="38100" dist="38100" dir="2700000" algn="tl">
                    <a:srgbClr val="C0C0C0"/>
                  </a:outerShdw>
                </a:effectLst>
                <a:latin typeface="HG創英角ﾎﾟｯﾌﾟ体" pitchFamily="49" charset="-128"/>
                <a:ea typeface="HG創英角ﾎﾟｯﾌﾟ体" pitchFamily="49" charset="-128"/>
              </a:rPr>
              <a:t>テーマ選定の背景１</a:t>
            </a:r>
            <a:endPar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endParaRPr>
          </a:p>
        </p:txBody>
      </p:sp>
      <p:sp>
        <p:nvSpPr>
          <p:cNvPr id="351" name="テキスト ボックス 350"/>
          <p:cNvSpPr txBox="1"/>
          <p:nvPr/>
        </p:nvSpPr>
        <p:spPr>
          <a:xfrm>
            <a:off x="8336318" y="35332"/>
            <a:ext cx="700178" cy="369332"/>
          </a:xfrm>
          <a:prstGeom prst="rect">
            <a:avLst/>
          </a:prstGeom>
          <a:noFill/>
        </p:spPr>
        <p:txBody>
          <a:bodyPr wrap="square" rtlCol="0">
            <a:spAutoFit/>
          </a:bodyPr>
          <a:lstStyle/>
          <a:p>
            <a:r>
              <a:rPr lang="en-US" altLang="ja-JP" dirty="0" smtClean="0"/>
              <a:t>5</a:t>
            </a:r>
            <a:r>
              <a:rPr kumimoji="1" lang="en-US" altLang="ja-JP" dirty="0" smtClean="0"/>
              <a:t>/21</a:t>
            </a:r>
            <a:endParaRPr kumimoji="1" lang="ja-JP" altLang="en-US" dirty="0"/>
          </a:p>
        </p:txBody>
      </p:sp>
      <p:sp>
        <p:nvSpPr>
          <p:cNvPr id="352" name="角丸四角形吹き出し 351"/>
          <p:cNvSpPr/>
          <p:nvPr/>
        </p:nvSpPr>
        <p:spPr>
          <a:xfrm>
            <a:off x="1244946" y="1738170"/>
            <a:ext cx="2942811" cy="878117"/>
          </a:xfrm>
          <a:prstGeom prst="wedgeRoundRectCallout">
            <a:avLst>
              <a:gd name="adj1" fmla="val 80580"/>
              <a:gd name="adj2" fmla="val -24119"/>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上</a:t>
            </a:r>
            <a:r>
              <a:rPr lang="ja-JP" altLang="en-US" dirty="0" smtClean="0">
                <a:solidFill>
                  <a:schemeClr val="tx1"/>
                </a:solidFill>
              </a:rPr>
              <a:t>の段と下の段で言ってる内容が違うだから分かりにくいんだと理解して</a:t>
            </a:r>
            <a:endParaRPr kumimoji="1" lang="ja-JP" altLang="en-US" dirty="0">
              <a:solidFill>
                <a:schemeClr val="tx1"/>
              </a:solidFill>
            </a:endParaRPr>
          </a:p>
        </p:txBody>
      </p:sp>
      <p:cxnSp>
        <p:nvCxnSpPr>
          <p:cNvPr id="24" name="直線コネクタ 23"/>
          <p:cNvCxnSpPr/>
          <p:nvPr/>
        </p:nvCxnSpPr>
        <p:spPr>
          <a:xfrm flipV="1">
            <a:off x="46535" y="3633498"/>
            <a:ext cx="9155123" cy="33245"/>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53" name="角丸四角形吹き出し 352"/>
          <p:cNvSpPr/>
          <p:nvPr/>
        </p:nvSpPr>
        <p:spPr>
          <a:xfrm>
            <a:off x="4614221" y="481396"/>
            <a:ext cx="3379066" cy="565785"/>
          </a:xfrm>
          <a:prstGeom prst="wedgeRoundRectCallout">
            <a:avLst>
              <a:gd name="adj1" fmla="val 676"/>
              <a:gd name="adj2" fmla="val 233315"/>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製品移管により順次転籍していってる</a:t>
            </a:r>
            <a:endParaRPr kumimoji="1" lang="ja-JP" altLang="en-US" dirty="0">
              <a:solidFill>
                <a:schemeClr val="tx1"/>
              </a:solidFill>
            </a:endParaRPr>
          </a:p>
        </p:txBody>
      </p:sp>
      <p:sp>
        <p:nvSpPr>
          <p:cNvPr id="354" name="角丸四角形吹き出し 353"/>
          <p:cNvSpPr/>
          <p:nvPr/>
        </p:nvSpPr>
        <p:spPr>
          <a:xfrm>
            <a:off x="5030792" y="5239001"/>
            <a:ext cx="3673224" cy="979763"/>
          </a:xfrm>
          <a:prstGeom prst="wedgeRoundRectCallout">
            <a:avLst>
              <a:gd name="adj1" fmla="val -72183"/>
              <a:gd name="adj2" fmla="val -39953"/>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だから今は人がへり、女性が増え若者は減り爺と入れ替わってる</a:t>
            </a:r>
            <a:endParaRPr lang="en-US" altLang="ja-JP" dirty="0" smtClean="0">
              <a:solidFill>
                <a:schemeClr val="tx1"/>
              </a:solidFill>
            </a:endParaRPr>
          </a:p>
          <a:p>
            <a:pPr algn="ctr"/>
            <a:r>
              <a:rPr kumimoji="1" lang="ja-JP" altLang="en-US" dirty="0" smtClean="0">
                <a:solidFill>
                  <a:schemeClr val="tx1"/>
                </a:solidFill>
              </a:rPr>
              <a:t>と</a:t>
            </a:r>
            <a:r>
              <a:rPr kumimoji="1" lang="ja-JP" altLang="en-US" dirty="0">
                <a:solidFill>
                  <a:schemeClr val="tx1"/>
                </a:solidFill>
              </a:rPr>
              <a:t>言</a:t>
            </a:r>
            <a:r>
              <a:rPr kumimoji="1" lang="ja-JP" altLang="en-US" dirty="0" smtClean="0">
                <a:solidFill>
                  <a:schemeClr val="tx1"/>
                </a:solidFill>
              </a:rPr>
              <a:t>ってる</a:t>
            </a:r>
            <a:endParaRPr kumimoji="1" lang="ja-JP" altLang="en-US" dirty="0">
              <a:solidFill>
                <a:schemeClr val="tx1"/>
              </a:solidFill>
            </a:endParaRPr>
          </a:p>
        </p:txBody>
      </p:sp>
      <p:sp>
        <p:nvSpPr>
          <p:cNvPr id="355" name="角丸四角形吹き出し 354"/>
          <p:cNvSpPr/>
          <p:nvPr/>
        </p:nvSpPr>
        <p:spPr>
          <a:xfrm>
            <a:off x="386895" y="5968458"/>
            <a:ext cx="3673224" cy="565785"/>
          </a:xfrm>
          <a:prstGeom prst="wedgeRoundRectCallout">
            <a:avLst>
              <a:gd name="adj1" fmla="val -23006"/>
              <a:gd name="adj2" fmla="val -189965"/>
              <a:gd name="adj3" fmla="val 1666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円グラフでは比率は見えるが増減は見えない</a:t>
            </a:r>
            <a:endParaRPr kumimoji="1" lang="ja-JP" altLang="en-US" dirty="0">
              <a:solidFill>
                <a:schemeClr val="tx1"/>
              </a:solidFill>
            </a:endParaRPr>
          </a:p>
        </p:txBody>
      </p:sp>
      <p:sp>
        <p:nvSpPr>
          <p:cNvPr id="23" name="楕円 22"/>
          <p:cNvSpPr/>
          <p:nvPr/>
        </p:nvSpPr>
        <p:spPr>
          <a:xfrm>
            <a:off x="1473456" y="5129424"/>
            <a:ext cx="723043" cy="260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楕円 355"/>
          <p:cNvSpPr/>
          <p:nvPr/>
        </p:nvSpPr>
        <p:spPr>
          <a:xfrm>
            <a:off x="3528667" y="5144511"/>
            <a:ext cx="723043" cy="260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8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52"/>
                                        </p:tgtEl>
                                        <p:attrNameLst>
                                          <p:attrName>style.visibility</p:attrName>
                                        </p:attrNameLst>
                                      </p:cBhvr>
                                      <p:to>
                                        <p:strVal val="visible"/>
                                      </p:to>
                                    </p:set>
                                    <p:animEffect transition="in" filter="wipe(down)">
                                      <p:cBhvr>
                                        <p:cTn id="13" dur="500"/>
                                        <p:tgtEl>
                                          <p:spTgt spid="3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wipe(down)">
                                      <p:cBhvr>
                                        <p:cTn id="18" dur="500"/>
                                        <p:tgtEl>
                                          <p:spTgt spid="3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4"/>
                                        </p:tgtEl>
                                        <p:attrNameLst>
                                          <p:attrName>style.visibility</p:attrName>
                                        </p:attrNameLst>
                                      </p:cBhvr>
                                      <p:to>
                                        <p:strVal val="visible"/>
                                      </p:to>
                                    </p:set>
                                    <p:animEffect transition="in" filter="wipe(down)">
                                      <p:cBhvr>
                                        <p:cTn id="23" dur="500"/>
                                        <p:tgtEl>
                                          <p:spTgt spid="35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56"/>
                                        </p:tgtEl>
                                        <p:attrNameLst>
                                          <p:attrName>style.visibility</p:attrName>
                                        </p:attrNameLst>
                                      </p:cBhvr>
                                      <p:to>
                                        <p:strVal val="visible"/>
                                      </p:to>
                                    </p:set>
                                    <p:animEffect transition="in" filter="circle(in)">
                                      <p:cBhvr>
                                        <p:cTn id="29" dur="2000"/>
                                        <p:tgtEl>
                                          <p:spTgt spid="3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5"/>
                                        </p:tgtEl>
                                        <p:attrNameLst>
                                          <p:attrName>style.visibility</p:attrName>
                                        </p:attrNameLst>
                                      </p:cBhvr>
                                      <p:to>
                                        <p:strVal val="visible"/>
                                      </p:to>
                                    </p:set>
                                    <p:animEffect transition="in" filter="wipe(down)">
                                      <p:cBhvr>
                                        <p:cTn id="34"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P spid="353" grpId="0" animBg="1"/>
      <p:bldP spid="354" grpId="0" animBg="1"/>
      <p:bldP spid="355" grpId="0" animBg="1"/>
      <p:bldP spid="23" grpId="0" animBg="1"/>
      <p:bldP spid="35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36743</TotalTime>
  <Words>4859</Words>
  <Application>Microsoft Office PowerPoint</Application>
  <PresentationFormat>画面に合わせる (4:3)</PresentationFormat>
  <Paragraphs>1347</Paragraphs>
  <Slides>29</Slides>
  <Notes>29</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2</vt:i4>
      </vt:variant>
      <vt:variant>
        <vt:lpstr>スライド タイトル</vt:lpstr>
      </vt:variant>
      <vt:variant>
        <vt:i4>29</vt:i4>
      </vt:variant>
    </vt:vector>
  </HeadingPairs>
  <TitlesOfParts>
    <vt:vector size="49" baseType="lpstr">
      <vt:lpstr>DFKai-SB</vt:lpstr>
      <vt:lpstr>HGP創英角ｺﾞｼｯｸUB</vt:lpstr>
      <vt:lpstr>HGP創英角ﾎﾟｯﾌﾟ体</vt:lpstr>
      <vt:lpstr>HGSｺﾞｼｯｸE</vt:lpstr>
      <vt:lpstr>HGS創英角ｺﾞｼｯｸUB</vt:lpstr>
      <vt:lpstr>HGS創英角ﾎﾟｯﾌﾟ体</vt:lpstr>
      <vt:lpstr>HG丸ｺﾞｼｯｸM-PRO</vt:lpstr>
      <vt:lpstr>HG正楷書体-PRO</vt:lpstr>
      <vt:lpstr>HG創英角ﾎﾟｯﾌﾟ体</vt:lpstr>
      <vt:lpstr>Meiryo UI</vt:lpstr>
      <vt:lpstr>ＭＳ Ｐゴシック</vt:lpstr>
      <vt:lpstr>Nyala</vt:lpstr>
      <vt:lpstr>Arial</vt:lpstr>
      <vt:lpstr>Arial Black</vt:lpstr>
      <vt:lpstr>Calibri</vt:lpstr>
      <vt:lpstr>Times New Roman</vt:lpstr>
      <vt:lpstr>Verdana</vt:lpstr>
      <vt:lpstr>Office テーマ</vt:lpstr>
      <vt:lpstr>Clip</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asmobody</dc:creator>
  <cp:lastModifiedBy>Kozo Namba (難波 浩三)</cp:lastModifiedBy>
  <cp:revision>1927</cp:revision>
  <cp:lastPrinted>2019-09-23T01:34:02Z</cp:lastPrinted>
  <dcterms:created xsi:type="dcterms:W3CDTF">2018-07-28T02:44:45Z</dcterms:created>
  <dcterms:modified xsi:type="dcterms:W3CDTF">2020-07-13T03:50:27Z</dcterms:modified>
  <cp:contentStatus/>
</cp:coreProperties>
</file>